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64" r:id="rId1"/>
  </p:sldMasterIdLst>
  <p:notesMasterIdLst>
    <p:notesMasterId r:id="rId216"/>
  </p:notesMasterIdLst>
  <p:sldIdLst>
    <p:sldId id="256" r:id="rId2"/>
    <p:sldId id="750" r:id="rId3"/>
    <p:sldId id="751" r:id="rId4"/>
    <p:sldId id="752" r:id="rId5"/>
    <p:sldId id="796" r:id="rId6"/>
    <p:sldId id="795" r:id="rId7"/>
    <p:sldId id="794" r:id="rId8"/>
    <p:sldId id="851" r:id="rId9"/>
    <p:sldId id="753" r:id="rId10"/>
    <p:sldId id="798" r:id="rId11"/>
    <p:sldId id="754" r:id="rId12"/>
    <p:sldId id="853" r:id="rId13"/>
    <p:sldId id="257" r:id="rId14"/>
    <p:sldId id="500" r:id="rId15"/>
    <p:sldId id="846" r:id="rId16"/>
    <p:sldId id="847" r:id="rId17"/>
    <p:sldId id="848" r:id="rId18"/>
    <p:sldId id="849" r:id="rId19"/>
    <p:sldId id="656" r:id="rId20"/>
    <p:sldId id="323" r:id="rId21"/>
    <p:sldId id="505" r:id="rId22"/>
    <p:sldId id="425" r:id="rId23"/>
    <p:sldId id="504" r:id="rId24"/>
    <p:sldId id="503" r:id="rId25"/>
    <p:sldId id="502" r:id="rId26"/>
    <p:sldId id="438" r:id="rId27"/>
    <p:sldId id="441" r:id="rId28"/>
    <p:sldId id="568" r:id="rId29"/>
    <p:sldId id="567" r:id="rId30"/>
    <p:sldId id="566" r:id="rId31"/>
    <p:sldId id="565" r:id="rId32"/>
    <p:sldId id="564" r:id="rId33"/>
    <p:sldId id="447" r:id="rId34"/>
    <p:sldId id="653" r:id="rId35"/>
    <p:sldId id="426" r:id="rId36"/>
    <p:sldId id="512" r:id="rId37"/>
    <p:sldId id="449" r:id="rId38"/>
    <p:sldId id="856" r:id="rId39"/>
    <p:sldId id="514" r:id="rId40"/>
    <p:sldId id="513" r:id="rId41"/>
    <p:sldId id="515" r:id="rId42"/>
    <p:sldId id="516" r:id="rId43"/>
    <p:sldId id="857" r:id="rId44"/>
    <p:sldId id="455" r:id="rId45"/>
    <p:sldId id="456" r:id="rId46"/>
    <p:sldId id="457" r:id="rId47"/>
    <p:sldId id="854" r:id="rId48"/>
    <p:sldId id="458" r:id="rId49"/>
    <p:sldId id="459" r:id="rId50"/>
    <p:sldId id="460" r:id="rId51"/>
    <p:sldId id="855" r:id="rId52"/>
    <p:sldId id="461" r:id="rId53"/>
    <p:sldId id="691" r:id="rId54"/>
    <p:sldId id="692" r:id="rId55"/>
    <p:sldId id="690" r:id="rId56"/>
    <p:sldId id="465" r:id="rId57"/>
    <p:sldId id="466" r:id="rId58"/>
    <p:sldId id="467" r:id="rId59"/>
    <p:sldId id="858" r:id="rId60"/>
    <p:sldId id="859" r:id="rId61"/>
    <p:sldId id="860" r:id="rId62"/>
    <p:sldId id="861" r:id="rId63"/>
    <p:sldId id="862" r:id="rId64"/>
    <p:sldId id="863" r:id="rId65"/>
    <p:sldId id="883" r:id="rId66"/>
    <p:sldId id="885" r:id="rId67"/>
    <p:sldId id="886" r:id="rId68"/>
    <p:sldId id="887" r:id="rId69"/>
    <p:sldId id="888" r:id="rId70"/>
    <p:sldId id="889" r:id="rId71"/>
    <p:sldId id="890" r:id="rId72"/>
    <p:sldId id="891" r:id="rId73"/>
    <p:sldId id="893" r:id="rId74"/>
    <p:sldId id="894" r:id="rId75"/>
    <p:sldId id="895" r:id="rId76"/>
    <p:sldId id="896" r:id="rId77"/>
    <p:sldId id="897" r:id="rId78"/>
    <p:sldId id="898" r:id="rId79"/>
    <p:sldId id="899" r:id="rId80"/>
    <p:sldId id="900" r:id="rId81"/>
    <p:sldId id="884" r:id="rId82"/>
    <p:sldId id="871" r:id="rId83"/>
    <p:sldId id="732" r:id="rId84"/>
    <p:sldId id="733" r:id="rId85"/>
    <p:sldId id="866" r:id="rId86"/>
    <p:sldId id="867" r:id="rId87"/>
    <p:sldId id="696" r:id="rId88"/>
    <p:sldId id="901" r:id="rId89"/>
    <p:sldId id="902" r:id="rId90"/>
    <p:sldId id="791" r:id="rId91"/>
    <p:sldId id="792" r:id="rId92"/>
    <p:sldId id="788" r:id="rId93"/>
    <p:sldId id="789" r:id="rId94"/>
    <p:sldId id="790" r:id="rId95"/>
    <p:sldId id="787" r:id="rId96"/>
    <p:sldId id="786" r:id="rId97"/>
    <p:sldId id="488" r:id="rId98"/>
    <p:sldId id="489" r:id="rId99"/>
    <p:sldId id="490" r:id="rId100"/>
    <p:sldId id="491" r:id="rId101"/>
    <p:sldId id="492" r:id="rId102"/>
    <p:sldId id="493" r:id="rId103"/>
    <p:sldId id="494" r:id="rId104"/>
    <p:sldId id="495" r:id="rId105"/>
    <p:sldId id="496" r:id="rId106"/>
    <p:sldId id="517" r:id="rId107"/>
    <p:sldId id="518" r:id="rId108"/>
    <p:sldId id="519" r:id="rId109"/>
    <p:sldId id="654" r:id="rId110"/>
    <p:sldId id="520" r:id="rId111"/>
    <p:sldId id="799" r:id="rId112"/>
    <p:sldId id="804" r:id="rId113"/>
    <p:sldId id="805" r:id="rId114"/>
    <p:sldId id="806" r:id="rId115"/>
    <p:sldId id="807" r:id="rId116"/>
    <p:sldId id="808" r:id="rId117"/>
    <p:sldId id="810" r:id="rId118"/>
    <p:sldId id="811" r:id="rId119"/>
    <p:sldId id="812" r:id="rId120"/>
    <p:sldId id="584" r:id="rId121"/>
    <p:sldId id="840" r:id="rId122"/>
    <p:sldId id="839" r:id="rId123"/>
    <p:sldId id="813" r:id="rId124"/>
    <p:sldId id="826" r:id="rId125"/>
    <p:sldId id="827" r:id="rId126"/>
    <p:sldId id="825" r:id="rId127"/>
    <p:sldId id="824" r:id="rId128"/>
    <p:sldId id="814" r:id="rId129"/>
    <p:sldId id="815" r:id="rId130"/>
    <p:sldId id="816" r:id="rId131"/>
    <p:sldId id="817" r:id="rId132"/>
    <p:sldId id="818" r:id="rId133"/>
    <p:sldId id="819" r:id="rId134"/>
    <p:sldId id="820" r:id="rId135"/>
    <p:sldId id="821" r:id="rId136"/>
    <p:sldId id="822" r:id="rId137"/>
    <p:sldId id="823" r:id="rId138"/>
    <p:sldId id="601" r:id="rId139"/>
    <p:sldId id="828" r:id="rId140"/>
    <p:sldId id="629" r:id="rId141"/>
    <p:sldId id="830" r:id="rId142"/>
    <p:sldId id="831" r:id="rId143"/>
    <p:sldId id="833" r:id="rId144"/>
    <p:sldId id="834" r:id="rId145"/>
    <p:sldId id="835" r:id="rId146"/>
    <p:sldId id="836" r:id="rId147"/>
    <p:sldId id="838" r:id="rId148"/>
    <p:sldId id="872" r:id="rId149"/>
    <p:sldId id="873" r:id="rId150"/>
    <p:sldId id="655" r:id="rId151"/>
    <p:sldId id="657" r:id="rId152"/>
    <p:sldId id="875" r:id="rId153"/>
    <p:sldId id="876" r:id="rId154"/>
    <p:sldId id="652" r:id="rId155"/>
    <p:sldId id="659" r:id="rId156"/>
    <p:sldId id="660" r:id="rId157"/>
    <p:sldId id="661" r:id="rId158"/>
    <p:sldId id="903" r:id="rId159"/>
    <p:sldId id="663" r:id="rId160"/>
    <p:sldId id="664" r:id="rId161"/>
    <p:sldId id="665" r:id="rId162"/>
    <p:sldId id="666" r:id="rId163"/>
    <p:sldId id="667" r:id="rId164"/>
    <p:sldId id="668" r:id="rId165"/>
    <p:sldId id="669" r:id="rId166"/>
    <p:sldId id="670" r:id="rId167"/>
    <p:sldId id="904" r:id="rId168"/>
    <p:sldId id="675" r:id="rId169"/>
    <p:sldId id="674" r:id="rId170"/>
    <p:sldId id="905" r:id="rId171"/>
    <p:sldId id="677" r:id="rId172"/>
    <p:sldId id="678" r:id="rId173"/>
    <p:sldId id="679" r:id="rId174"/>
    <p:sldId id="680" r:id="rId175"/>
    <p:sldId id="681" r:id="rId176"/>
    <p:sldId id="682" r:id="rId177"/>
    <p:sldId id="683" r:id="rId178"/>
    <p:sldId id="685" r:id="rId179"/>
    <p:sldId id="684" r:id="rId180"/>
    <p:sldId id="686" r:id="rId181"/>
    <p:sldId id="687" r:id="rId182"/>
    <p:sldId id="688" r:id="rId183"/>
    <p:sldId id="701" r:id="rId184"/>
    <p:sldId id="702" r:id="rId185"/>
    <p:sldId id="710" r:id="rId186"/>
    <p:sldId id="711" r:id="rId187"/>
    <p:sldId id="712" r:id="rId188"/>
    <p:sldId id="713" r:id="rId189"/>
    <p:sldId id="714" r:id="rId190"/>
    <p:sldId id="715" r:id="rId191"/>
    <p:sldId id="716" r:id="rId192"/>
    <p:sldId id="719" r:id="rId193"/>
    <p:sldId id="717" r:id="rId194"/>
    <p:sldId id="718" r:id="rId195"/>
    <p:sldId id="720" r:id="rId196"/>
    <p:sldId id="721" r:id="rId197"/>
    <p:sldId id="722" r:id="rId198"/>
    <p:sldId id="760" r:id="rId199"/>
    <p:sldId id="761" r:id="rId200"/>
    <p:sldId id="763" r:id="rId201"/>
    <p:sldId id="870" r:id="rId202"/>
    <p:sldId id="769" r:id="rId203"/>
    <p:sldId id="770" r:id="rId204"/>
    <p:sldId id="771" r:id="rId205"/>
    <p:sldId id="772" r:id="rId206"/>
    <p:sldId id="773" r:id="rId207"/>
    <p:sldId id="850" r:id="rId208"/>
    <p:sldId id="775" r:id="rId209"/>
    <p:sldId id="878" r:id="rId210"/>
    <p:sldId id="879" r:id="rId211"/>
    <p:sldId id="880" r:id="rId212"/>
    <p:sldId id="881" r:id="rId213"/>
    <p:sldId id="882" r:id="rId214"/>
    <p:sldId id="424" r:id="rId215"/>
  </p:sldIdLst>
  <p:sldSz cx="9144000" cy="6858000" type="screen4x3"/>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E8F0"/>
    <a:srgbClr val="9E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06" autoAdjust="0"/>
    <p:restoredTop sz="92546" autoAdjust="0"/>
  </p:normalViewPr>
  <p:slideViewPr>
    <p:cSldViewPr>
      <p:cViewPr varScale="1">
        <p:scale>
          <a:sx n="79" d="100"/>
          <a:sy n="79" d="100"/>
        </p:scale>
        <p:origin x="1373"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notesMaster" Target="notesMasters/notes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presProps" Target="presProp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viewProps" Target="view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theme" Target="theme/theme1.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9.6731359217412979E-2"/>
          <c:y val="0.10628324896464959"/>
          <c:w val="0.82120790018588563"/>
          <c:h val="0.66739636492059162"/>
        </c:manualLayout>
      </c:layout>
      <c:pie3DChart>
        <c:varyColors val="1"/>
        <c:ser>
          <c:idx val="0"/>
          <c:order val="0"/>
          <c:tx>
            <c:strRef>
              <c:f>Sheet1!$B$1</c:f>
              <c:strCache>
                <c:ptCount val="1"/>
                <c:pt idx="0">
                  <c:v>Column1</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51D2-46F0-A482-3C9E9F0C2EE4}"/>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51D2-46F0-A482-3C9E9F0C2EE4}"/>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51D2-46F0-A482-3C9E9F0C2EE4}"/>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51D2-46F0-A482-3C9E9F0C2EE4}"/>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9-51D2-46F0-A482-3C9E9F0C2EE4}"/>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USA</c:v>
                </c:pt>
                <c:pt idx="1">
                  <c:v>Panama</c:v>
                </c:pt>
                <c:pt idx="2">
                  <c:v>China</c:v>
                </c:pt>
                <c:pt idx="3">
                  <c:v>Germany</c:v>
                </c:pt>
                <c:pt idx="4">
                  <c:v>UK</c:v>
                </c:pt>
              </c:strCache>
            </c:strRef>
          </c:cat>
          <c:val>
            <c:numRef>
              <c:f>Sheet1!$B$2:$B$6</c:f>
              <c:numCache>
                <c:formatCode>General</c:formatCode>
                <c:ptCount val="5"/>
                <c:pt idx="0">
                  <c:v>22.96</c:v>
                </c:pt>
                <c:pt idx="1">
                  <c:v>6.76</c:v>
                </c:pt>
                <c:pt idx="2">
                  <c:v>6.57</c:v>
                </c:pt>
                <c:pt idx="3">
                  <c:v>6.32</c:v>
                </c:pt>
                <c:pt idx="4">
                  <c:v>3.57</c:v>
                </c:pt>
              </c:numCache>
            </c:numRef>
          </c:val>
          <c:extLst>
            <c:ext xmlns:c16="http://schemas.microsoft.com/office/drawing/2014/chart" uri="{C3380CC4-5D6E-409C-BE32-E72D297353CC}">
              <c16:uniqueId val="{0000000A-51D2-46F0-A482-3C9E9F0C2EE4}"/>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l-G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F9AB725-6AEF-4D65-BB29-B7CD1D2B8652}" type="datetimeFigureOut">
              <a:rPr lang="el-GR" smtClean="0"/>
              <a:pPr/>
              <a:t>4/3/2022</a:t>
            </a:fld>
            <a:endParaRPr lang="el-G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l-G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l-G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2293CA9-D17D-4D5C-9FD4-5FD337E7CB1D}" type="slidenum">
              <a:rPr lang="el-GR" smtClean="0"/>
              <a:pPr/>
              <a:t>‹#›</a:t>
            </a:fld>
            <a:endParaRPr lang="el-G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293CA9-D17D-4D5C-9FD4-5FD337E7CB1D}" type="slidenum">
              <a:rPr lang="el-GR" smtClean="0"/>
              <a:pPr/>
              <a:t>123</a:t>
            </a:fld>
            <a:endParaRPr lang="el-GR"/>
          </a:p>
        </p:txBody>
      </p:sp>
    </p:spTree>
    <p:extLst>
      <p:ext uri="{BB962C8B-B14F-4D97-AF65-F5344CB8AC3E}">
        <p14:creationId xmlns:p14="http://schemas.microsoft.com/office/powerpoint/2010/main" val="2013381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a:bodyPr>
          <a:lstStyle/>
          <a:p>
            <a:endParaRPr lang="el-GR" dirty="0"/>
          </a:p>
        </p:txBody>
      </p:sp>
      <p:sp>
        <p:nvSpPr>
          <p:cNvPr id="4" name="3 - Θέση αριθμού διαφάνειας"/>
          <p:cNvSpPr>
            <a:spLocks noGrp="1"/>
          </p:cNvSpPr>
          <p:nvPr>
            <p:ph type="sldNum" sz="quarter" idx="10"/>
          </p:nvPr>
        </p:nvSpPr>
        <p:spPr/>
        <p:txBody>
          <a:bodyPr/>
          <a:lstStyle/>
          <a:p>
            <a:fld id="{62293CA9-D17D-4D5C-9FD4-5FD337E7CB1D}" type="slidenum">
              <a:rPr lang="el-GR" smtClean="0"/>
              <a:pPr/>
              <a:t>214</a:t>
            </a:fld>
            <a:endParaRPr lang="el-G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400800" y="6355080"/>
            <a:ext cx="2286000" cy="365760"/>
          </a:xfrm>
        </p:spPr>
        <p:txBody>
          <a:bodyPr/>
          <a:lstStyle>
            <a:lvl1pPr>
              <a:defRPr sz="1400"/>
            </a:lvl1pPr>
          </a:lstStyle>
          <a:p>
            <a:fld id="{7FC77BD5-C61F-4307-B76C-31D02CFB19D7}" type="datetime1">
              <a:rPr lang="el-GR" smtClean="0"/>
              <a:pPr/>
              <a:t>4/3/2022</a:t>
            </a:fld>
            <a:endParaRPr lang="el-GR"/>
          </a:p>
        </p:txBody>
      </p:sp>
      <p:sp>
        <p:nvSpPr>
          <p:cNvPr id="17" name="Footer Placeholder 16"/>
          <p:cNvSpPr>
            <a:spLocks noGrp="1"/>
          </p:cNvSpPr>
          <p:nvPr>
            <p:ph type="ftr" sz="quarter" idx="11"/>
          </p:nvPr>
        </p:nvSpPr>
        <p:spPr>
          <a:xfrm>
            <a:off x="2898648" y="6355080"/>
            <a:ext cx="3474720" cy="365760"/>
          </a:xfrm>
        </p:spPr>
        <p:txBody>
          <a:bodyPr/>
          <a:lstStyle/>
          <a:p>
            <a:endParaRPr lang="el-GR"/>
          </a:p>
        </p:txBody>
      </p:sp>
      <p:sp>
        <p:nvSpPr>
          <p:cNvPr id="29" name="Slide Number Placeholder 28"/>
          <p:cNvSpPr>
            <a:spLocks noGrp="1"/>
          </p:cNvSpPr>
          <p:nvPr>
            <p:ph type="sldNum" sz="quarter" idx="12"/>
          </p:nvPr>
        </p:nvSpPr>
        <p:spPr>
          <a:xfrm>
            <a:off x="1216152" y="6355080"/>
            <a:ext cx="1219200" cy="365760"/>
          </a:xfrm>
        </p:spPr>
        <p:txBody>
          <a:bodyPr/>
          <a:lstStyle/>
          <a:p>
            <a:fld id="{3995BBB2-5E6F-4FAD-8838-615CD4850633}" type="slidenum">
              <a:rPr lang="el-GR" smtClean="0"/>
              <a:pPr/>
              <a:t>‹#›</a:t>
            </a:fld>
            <a:endParaRPr lang="el-GR"/>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D825ED3-07CB-4A3E-8619-954F47804784}" type="datetime1">
              <a:rPr lang="el-GR" smtClean="0"/>
              <a:pPr/>
              <a:t>4/3/2022</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3995BBB2-5E6F-4FAD-8838-615CD4850633}" type="slidenum">
              <a:rPr lang="el-GR" smtClean="0"/>
              <a:pPr/>
              <a:t>‹#›</a:t>
            </a:fld>
            <a:endParaRPr lang="el-G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2FA83773-D4EC-42F0-989B-148A2FBD2F40}" type="datetime1">
              <a:rPr lang="el-GR" smtClean="0"/>
              <a:pPr/>
              <a:t>4/3/2022</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3995BBB2-5E6F-4FAD-8838-615CD4850633}" type="slidenum">
              <a:rPr lang="el-GR" smtClean="0"/>
              <a:pPr/>
              <a:t>‹#›</a:t>
            </a:fld>
            <a:endParaRPr lang="el-GR"/>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33A6ECB9-52A6-4A24-8B75-02D7C9D3036C}" type="datetime1">
              <a:rPr lang="el-GR" smtClean="0"/>
              <a:pPr/>
              <a:t>4/3/2022</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3995BBB2-5E6F-4FAD-8838-615CD4850633}" type="slidenum">
              <a:rPr lang="el-GR" smtClean="0"/>
              <a:pPr/>
              <a:t>‹#›</a:t>
            </a:fld>
            <a:endParaRPr lang="el-GR"/>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p:spPr>
        <p:txBody>
          <a:bodyPr/>
          <a:lstStyle/>
          <a:p>
            <a:fld id="{0A389373-B2E9-40BD-9CA5-666104537A34}" type="datetime1">
              <a:rPr lang="el-GR" smtClean="0"/>
              <a:pPr/>
              <a:t>4/3/2022</a:t>
            </a:fld>
            <a:endParaRPr lang="el-GR"/>
          </a:p>
        </p:txBody>
      </p:sp>
      <p:sp>
        <p:nvSpPr>
          <p:cNvPr id="5" name="Footer Placeholder 4"/>
          <p:cNvSpPr>
            <a:spLocks noGrp="1"/>
          </p:cNvSpPr>
          <p:nvPr>
            <p:ph type="ftr" sz="quarter" idx="11"/>
          </p:nvPr>
        </p:nvSpPr>
        <p:spPr>
          <a:xfrm>
            <a:off x="2898648" y="6355080"/>
            <a:ext cx="3474720" cy="365760"/>
          </a:xfrm>
        </p:spPr>
        <p:txBody>
          <a:bodyPr/>
          <a:lstStyle/>
          <a:p>
            <a:endParaRPr lang="el-GR"/>
          </a:p>
        </p:txBody>
      </p:sp>
      <p:sp>
        <p:nvSpPr>
          <p:cNvPr id="6" name="Slide Number Placeholder 5"/>
          <p:cNvSpPr>
            <a:spLocks noGrp="1"/>
          </p:cNvSpPr>
          <p:nvPr>
            <p:ph type="sldNum" sz="quarter" idx="12"/>
          </p:nvPr>
        </p:nvSpPr>
        <p:spPr>
          <a:xfrm>
            <a:off x="1069848" y="6355080"/>
            <a:ext cx="1520952" cy="365760"/>
          </a:xfrm>
        </p:spPr>
        <p:txBody>
          <a:bodyPr/>
          <a:lstStyle/>
          <a:p>
            <a:fld id="{3995BBB2-5E6F-4FAD-8838-615CD4850633}" type="slidenum">
              <a:rPr lang="el-GR" smtClean="0"/>
              <a:pPr/>
              <a:t>‹#›</a:t>
            </a:fld>
            <a:endParaRPr lang="el-GR"/>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C111538E-BF1C-465C-A77F-244DFD22AD0E}" type="datetime1">
              <a:rPr lang="el-GR" smtClean="0"/>
              <a:pPr/>
              <a:t>4/3/2022</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3995BBB2-5E6F-4FAD-8838-615CD4850633}" type="slidenum">
              <a:rPr lang="el-GR" smtClean="0"/>
              <a:pPr/>
              <a:t>‹#›</a:t>
            </a:fld>
            <a:endParaRPr lang="el-GR"/>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15136BC5-F5AF-470B-9B75-9E84545A9A7D}" type="datetime1">
              <a:rPr lang="el-GR" smtClean="0"/>
              <a:pPr/>
              <a:t>4/3/2022</a:t>
            </a:fld>
            <a:endParaRPr lang="el-GR"/>
          </a:p>
        </p:txBody>
      </p:sp>
      <p:sp>
        <p:nvSpPr>
          <p:cNvPr id="8" name="Footer Placeholder 7"/>
          <p:cNvSpPr>
            <a:spLocks noGrp="1"/>
          </p:cNvSpPr>
          <p:nvPr>
            <p:ph type="ftr" sz="quarter" idx="11"/>
          </p:nvPr>
        </p:nvSpPr>
        <p:spPr/>
        <p:txBody>
          <a:bodyPr/>
          <a:lstStyle/>
          <a:p>
            <a:endParaRPr lang="el-GR"/>
          </a:p>
        </p:txBody>
      </p:sp>
      <p:sp>
        <p:nvSpPr>
          <p:cNvPr id="9" name="Slide Number Placeholder 8"/>
          <p:cNvSpPr>
            <a:spLocks noGrp="1"/>
          </p:cNvSpPr>
          <p:nvPr>
            <p:ph type="sldNum" sz="quarter" idx="12"/>
          </p:nvPr>
        </p:nvSpPr>
        <p:spPr/>
        <p:txBody>
          <a:bodyPr/>
          <a:lstStyle/>
          <a:p>
            <a:fld id="{3995BBB2-5E6F-4FAD-8838-615CD4850633}" type="slidenum">
              <a:rPr lang="el-GR" smtClean="0"/>
              <a:pPr/>
              <a:t>‹#›</a:t>
            </a:fld>
            <a:endParaRPr lang="el-GR"/>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3EBD05DF-7373-42DA-8799-2F9D93D447C7}" type="datetime1">
              <a:rPr lang="el-GR" smtClean="0"/>
              <a:pPr/>
              <a:t>4/3/2022</a:t>
            </a:fld>
            <a:endParaRPr lang="el-GR"/>
          </a:p>
        </p:txBody>
      </p:sp>
      <p:sp>
        <p:nvSpPr>
          <p:cNvPr id="4" name="Footer Placeholder 3"/>
          <p:cNvSpPr>
            <a:spLocks noGrp="1"/>
          </p:cNvSpPr>
          <p:nvPr>
            <p:ph type="ftr" sz="quarter" idx="11"/>
          </p:nvPr>
        </p:nvSpPr>
        <p:spPr/>
        <p:txBody>
          <a:bodyPr/>
          <a:lstStyle/>
          <a:p>
            <a:endParaRPr lang="el-GR"/>
          </a:p>
        </p:txBody>
      </p:sp>
      <p:sp>
        <p:nvSpPr>
          <p:cNvPr id="5" name="Slide Number Placeholder 4"/>
          <p:cNvSpPr>
            <a:spLocks noGrp="1"/>
          </p:cNvSpPr>
          <p:nvPr>
            <p:ph type="sldNum" sz="quarter" idx="12"/>
          </p:nvPr>
        </p:nvSpPr>
        <p:spPr/>
        <p:txBody>
          <a:bodyPr/>
          <a:lstStyle/>
          <a:p>
            <a:fld id="{3995BBB2-5E6F-4FAD-8838-615CD4850633}" type="slidenum">
              <a:rPr lang="el-GR" smtClean="0"/>
              <a:pPr/>
              <a:t>‹#›</a:t>
            </a:fld>
            <a:endParaRPr lang="el-GR"/>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957230-FA2B-4A19-B919-511FA9D31C53}" type="datetime1">
              <a:rPr lang="el-GR" smtClean="0"/>
              <a:pPr/>
              <a:t>4/3/2022</a:t>
            </a:fld>
            <a:endParaRPr lang="el-GR"/>
          </a:p>
        </p:txBody>
      </p:sp>
      <p:sp>
        <p:nvSpPr>
          <p:cNvPr id="3" name="Footer Placeholder 2"/>
          <p:cNvSpPr>
            <a:spLocks noGrp="1"/>
          </p:cNvSpPr>
          <p:nvPr>
            <p:ph type="ftr" sz="quarter" idx="11"/>
          </p:nvPr>
        </p:nvSpPr>
        <p:spPr/>
        <p:txBody>
          <a:bodyPr/>
          <a:lstStyle/>
          <a:p>
            <a:endParaRPr lang="el-GR"/>
          </a:p>
        </p:txBody>
      </p:sp>
      <p:sp>
        <p:nvSpPr>
          <p:cNvPr id="4" name="Slide Number Placeholder 3"/>
          <p:cNvSpPr>
            <a:spLocks noGrp="1"/>
          </p:cNvSpPr>
          <p:nvPr>
            <p:ph type="sldNum" sz="quarter" idx="12"/>
          </p:nvPr>
        </p:nvSpPr>
        <p:spPr/>
        <p:txBody>
          <a:bodyPr/>
          <a:lstStyle/>
          <a:p>
            <a:fld id="{3995BBB2-5E6F-4FAD-8838-615CD4850633}" type="slidenum">
              <a:rPr lang="el-GR" smtClean="0"/>
              <a:pPr/>
              <a:t>‹#›</a:t>
            </a:fld>
            <a:endParaRPr lang="el-GR"/>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EC84EBD7-EDC8-43AE-B808-C887D9045310}" type="datetime1">
              <a:rPr lang="el-GR" smtClean="0"/>
              <a:pPr/>
              <a:t>4/3/2022</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3995BBB2-5E6F-4FAD-8838-615CD4850633}" type="slidenum">
              <a:rPr lang="el-GR" smtClean="0"/>
              <a:pPr/>
              <a:t>‹#›</a:t>
            </a:fld>
            <a:endParaRPr lang="el-GR"/>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E48CB81B-4150-4CFC-97DC-B7E75900285A}" type="datetime1">
              <a:rPr lang="el-GR" smtClean="0"/>
              <a:pPr/>
              <a:t>4/3/2022</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3995BBB2-5E6F-4FAD-8838-615CD4850633}" type="slidenum">
              <a:rPr lang="el-GR" smtClean="0"/>
              <a:pPr/>
              <a:t>‹#›</a:t>
            </a:fld>
            <a:endParaRPr lang="el-GR"/>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fld id="{98EA3F1B-E595-48FD-AAA6-0FC62C03F322}" type="datetime1">
              <a:rPr lang="el-GR" smtClean="0"/>
              <a:pPr/>
              <a:t>4/3/2022</a:t>
            </a:fld>
            <a:endParaRPr lang="el-GR"/>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r" eaLnBrk="1" latinLnBrk="0" hangingPunct="1">
              <a:defRPr kumimoji="0" sz="1400">
                <a:solidFill>
                  <a:schemeClr val="tx2"/>
                </a:solidFill>
              </a:defRPr>
            </a:lvl1pPr>
          </a:lstStyle>
          <a:p>
            <a:endParaRPr lang="el-GR"/>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3995BBB2-5E6F-4FAD-8838-615CD4850633}" type="slidenum">
              <a:rPr lang="el-GR" smtClean="0"/>
              <a:pPr/>
              <a:t>‹#›</a:t>
            </a:fld>
            <a:endParaRPr lang="el-GR"/>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4165" r:id="rId1"/>
    <p:sldLayoutId id="2147484166" r:id="rId2"/>
    <p:sldLayoutId id="2147484167" r:id="rId3"/>
    <p:sldLayoutId id="2147484168" r:id="rId4"/>
    <p:sldLayoutId id="2147484169" r:id="rId5"/>
    <p:sldLayoutId id="2147484170" r:id="rId6"/>
    <p:sldLayoutId id="2147484171" r:id="rId7"/>
    <p:sldLayoutId id="2147484172" r:id="rId8"/>
    <p:sldLayoutId id="2147484173" r:id="rId9"/>
    <p:sldLayoutId id="2147484174" r:id="rId10"/>
    <p:sldLayoutId id="2147484175" r:id="rId11"/>
  </p:sldLayoutIdLst>
  <p:hf sldNum="0" hdr="0" ftr="0" dt="0"/>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png"/><Relationship Id="rId7" Type="http://schemas.openxmlformats.org/officeDocument/2006/relationships/image" Target="../media/image40.png"/><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1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png"/><Relationship Id="rId7" Type="http://schemas.openxmlformats.org/officeDocument/2006/relationships/image" Target="../media/image40.png"/><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42.png"/></Relationships>
</file>

<file path=ppt/slides/_rels/slide11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4.png"/><Relationship Id="rId7" Type="http://schemas.openxmlformats.org/officeDocument/2006/relationships/image" Target="../media/image38.png"/><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47.png"/><Relationship Id="rId10" Type="http://schemas.openxmlformats.org/officeDocument/2006/relationships/image" Target="../media/image41.png"/><Relationship Id="rId9"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hyperlink" Target="https://www.diyphotography.net/over-2-5-billion-online-images-are-stolen-every-day-copytrack-reports/" TargetMode="External"/><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jpeg"/><Relationship Id="rId1" Type="http://schemas.openxmlformats.org/officeDocument/2006/relationships/slideLayout" Target="../slideLayouts/slideLayout5.xml"/><Relationship Id="rId6" Type="http://schemas.openxmlformats.org/officeDocument/2006/relationships/image" Target="../media/image290.png"/><Relationship Id="rId5" Type="http://schemas.openxmlformats.org/officeDocument/2006/relationships/image" Target="../media/image29.png"/><Relationship Id="rId4" Type="http://schemas.openxmlformats.org/officeDocument/2006/relationships/image" Target="../media/image28.png"/></Relationships>
</file>

<file path=ppt/slides/_rels/slide1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1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6.png"/><Relationship Id="rId7" Type="http://schemas.openxmlformats.org/officeDocument/2006/relationships/image" Target="../media/image47.jpe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46.jpeg"/><Relationship Id="rId5" Type="http://schemas.openxmlformats.org/officeDocument/2006/relationships/image" Target="../media/image45.jpeg"/><Relationship Id="rId10" Type="http://schemas.openxmlformats.org/officeDocument/2006/relationships/image" Target="../media/image50.jpeg"/><Relationship Id="rId4" Type="http://schemas.openxmlformats.org/officeDocument/2006/relationships/image" Target="../media/image27.jpeg"/><Relationship Id="rId9" Type="http://schemas.openxmlformats.org/officeDocument/2006/relationships/image" Target="../media/image49.jpeg"/></Relationships>
</file>

<file path=ppt/slides/_rels/slide1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27.jpeg"/><Relationship Id="rId7" Type="http://schemas.openxmlformats.org/officeDocument/2006/relationships/image" Target="../media/image48.jpe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1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18" Type="http://schemas.openxmlformats.org/officeDocument/2006/relationships/image" Target="../media/image64.png"/><Relationship Id="rId3" Type="http://schemas.openxmlformats.org/officeDocument/2006/relationships/image" Target="../media/image51.JPG"/><Relationship Id="rId7" Type="http://schemas.openxmlformats.org/officeDocument/2006/relationships/image" Target="../media/image53.png"/><Relationship Id="rId12" Type="http://schemas.openxmlformats.org/officeDocument/2006/relationships/image" Target="../media/image58.png"/><Relationship Id="rId17" Type="http://schemas.openxmlformats.org/officeDocument/2006/relationships/image" Target="../media/image63.png"/><Relationship Id="rId2" Type="http://schemas.openxmlformats.org/officeDocument/2006/relationships/image" Target="../media/image4.png"/><Relationship Id="rId16" Type="http://schemas.openxmlformats.org/officeDocument/2006/relationships/image" Target="../media/image62.png"/><Relationship Id="rId1" Type="http://schemas.openxmlformats.org/officeDocument/2006/relationships/slideLayout" Target="../slideLayouts/slideLayout5.xml"/><Relationship Id="rId6" Type="http://schemas.openxmlformats.org/officeDocument/2006/relationships/image" Target="../media/image29.png"/><Relationship Id="rId11" Type="http://schemas.openxmlformats.org/officeDocument/2006/relationships/image" Target="../media/image57.png"/><Relationship Id="rId5" Type="http://schemas.openxmlformats.org/officeDocument/2006/relationships/image" Target="../media/image28.png"/><Relationship Id="rId15" Type="http://schemas.openxmlformats.org/officeDocument/2006/relationships/image" Target="../media/image61.png"/><Relationship Id="rId10" Type="http://schemas.openxmlformats.org/officeDocument/2006/relationships/image" Target="../media/image56.png"/><Relationship Id="rId4" Type="http://schemas.openxmlformats.org/officeDocument/2006/relationships/image" Target="../media/image52.JPG"/><Relationship Id="rId9" Type="http://schemas.openxmlformats.org/officeDocument/2006/relationships/image" Target="../media/image55.png"/><Relationship Id="rId14" Type="http://schemas.openxmlformats.org/officeDocument/2006/relationships/image" Target="../media/image60.png"/></Relationships>
</file>

<file path=ppt/slides/_rels/slide158.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18" Type="http://schemas.openxmlformats.org/officeDocument/2006/relationships/image" Target="../media/image64.png"/><Relationship Id="rId3" Type="http://schemas.openxmlformats.org/officeDocument/2006/relationships/image" Target="../media/image51.JPG"/><Relationship Id="rId7" Type="http://schemas.openxmlformats.org/officeDocument/2006/relationships/image" Target="../media/image53.png"/><Relationship Id="rId12" Type="http://schemas.openxmlformats.org/officeDocument/2006/relationships/image" Target="../media/image58.png"/><Relationship Id="rId17" Type="http://schemas.openxmlformats.org/officeDocument/2006/relationships/image" Target="../media/image63.png"/><Relationship Id="rId2" Type="http://schemas.openxmlformats.org/officeDocument/2006/relationships/image" Target="../media/image4.png"/><Relationship Id="rId16" Type="http://schemas.openxmlformats.org/officeDocument/2006/relationships/image" Target="../media/image62.png"/><Relationship Id="rId1" Type="http://schemas.openxmlformats.org/officeDocument/2006/relationships/slideLayout" Target="../slideLayouts/slideLayout5.xml"/><Relationship Id="rId6" Type="http://schemas.openxmlformats.org/officeDocument/2006/relationships/image" Target="../media/image29.png"/><Relationship Id="rId11" Type="http://schemas.openxmlformats.org/officeDocument/2006/relationships/image" Target="../media/image57.png"/><Relationship Id="rId5" Type="http://schemas.openxmlformats.org/officeDocument/2006/relationships/image" Target="../media/image28.png"/><Relationship Id="rId15" Type="http://schemas.openxmlformats.org/officeDocument/2006/relationships/image" Target="../media/image61.png"/><Relationship Id="rId10" Type="http://schemas.openxmlformats.org/officeDocument/2006/relationships/image" Target="../media/image56.png"/><Relationship Id="rId4" Type="http://schemas.openxmlformats.org/officeDocument/2006/relationships/image" Target="../media/image52.JPG"/><Relationship Id="rId9" Type="http://schemas.openxmlformats.org/officeDocument/2006/relationships/image" Target="../media/image55.png"/><Relationship Id="rId14" Type="http://schemas.openxmlformats.org/officeDocument/2006/relationships/image" Target="../media/image60.png"/></Relationships>
</file>

<file path=ppt/slides/_rels/slide1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18" Type="http://schemas.openxmlformats.org/officeDocument/2006/relationships/image" Target="../media/image75.png"/><Relationship Id="rId3" Type="http://schemas.openxmlformats.org/officeDocument/2006/relationships/image" Target="../media/image52.JPG"/><Relationship Id="rId7" Type="http://schemas.openxmlformats.org/officeDocument/2006/relationships/image" Target="../media/image65.png"/><Relationship Id="rId12" Type="http://schemas.openxmlformats.org/officeDocument/2006/relationships/image" Target="../media/image70.png"/><Relationship Id="rId17" Type="http://schemas.openxmlformats.org/officeDocument/2006/relationships/image" Target="../media/image74.png"/><Relationship Id="rId2" Type="http://schemas.openxmlformats.org/officeDocument/2006/relationships/image" Target="../media/image4.png"/><Relationship Id="rId16" Type="http://schemas.openxmlformats.org/officeDocument/2006/relationships/image" Target="../media/image62.png"/><Relationship Id="rId1" Type="http://schemas.openxmlformats.org/officeDocument/2006/relationships/slideLayout" Target="../slideLayouts/slideLayout5.xml"/><Relationship Id="rId6" Type="http://schemas.openxmlformats.org/officeDocument/2006/relationships/image" Target="../media/image29.png"/><Relationship Id="rId11" Type="http://schemas.openxmlformats.org/officeDocument/2006/relationships/image" Target="../media/image69.png"/><Relationship Id="rId5" Type="http://schemas.openxmlformats.org/officeDocument/2006/relationships/image" Target="../media/image28.png"/><Relationship Id="rId15" Type="http://schemas.openxmlformats.org/officeDocument/2006/relationships/image" Target="../media/image73.png"/><Relationship Id="rId10" Type="http://schemas.openxmlformats.org/officeDocument/2006/relationships/image" Target="../media/image68.png"/><Relationship Id="rId4" Type="http://schemas.openxmlformats.org/officeDocument/2006/relationships/image" Target="../media/image51.JPG"/><Relationship Id="rId9" Type="http://schemas.openxmlformats.org/officeDocument/2006/relationships/image" Target="../media/image67.png"/><Relationship Id="rId14" Type="http://schemas.openxmlformats.org/officeDocument/2006/relationships/image" Target="../media/image72.png"/></Relationships>
</file>

<file path=ppt/slides/_rels/slide1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18" Type="http://schemas.openxmlformats.org/officeDocument/2006/relationships/image" Target="../media/image87.png"/><Relationship Id="rId3" Type="http://schemas.openxmlformats.org/officeDocument/2006/relationships/image" Target="../media/image52.JPG"/><Relationship Id="rId7" Type="http://schemas.openxmlformats.org/officeDocument/2006/relationships/image" Target="../media/image76.png"/><Relationship Id="rId12" Type="http://schemas.openxmlformats.org/officeDocument/2006/relationships/image" Target="../media/image81.png"/><Relationship Id="rId17" Type="http://schemas.openxmlformats.org/officeDocument/2006/relationships/image" Target="../media/image86.png"/><Relationship Id="rId2" Type="http://schemas.openxmlformats.org/officeDocument/2006/relationships/image" Target="../media/image4.png"/><Relationship Id="rId16" Type="http://schemas.openxmlformats.org/officeDocument/2006/relationships/image" Target="../media/image85.png"/><Relationship Id="rId1" Type="http://schemas.openxmlformats.org/officeDocument/2006/relationships/slideLayout" Target="../slideLayouts/slideLayout5.xml"/><Relationship Id="rId6" Type="http://schemas.openxmlformats.org/officeDocument/2006/relationships/image" Target="../media/image29.png"/><Relationship Id="rId11" Type="http://schemas.openxmlformats.org/officeDocument/2006/relationships/image" Target="../media/image80.png"/><Relationship Id="rId5" Type="http://schemas.openxmlformats.org/officeDocument/2006/relationships/image" Target="../media/image28.png"/><Relationship Id="rId15" Type="http://schemas.openxmlformats.org/officeDocument/2006/relationships/image" Target="../media/image84.png"/><Relationship Id="rId10" Type="http://schemas.openxmlformats.org/officeDocument/2006/relationships/image" Target="../media/image79.png"/><Relationship Id="rId4" Type="http://schemas.openxmlformats.org/officeDocument/2006/relationships/image" Target="../media/image51.JPG"/><Relationship Id="rId9" Type="http://schemas.openxmlformats.org/officeDocument/2006/relationships/image" Target="../media/image78.png"/><Relationship Id="rId14" Type="http://schemas.openxmlformats.org/officeDocument/2006/relationships/image" Target="../media/image83.png"/></Relationships>
</file>

<file path=ppt/slides/_rels/slide1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png"/><Relationship Id="rId3" Type="http://schemas.openxmlformats.org/officeDocument/2006/relationships/image" Target="../media/image51.JPG"/><Relationship Id="rId7" Type="http://schemas.openxmlformats.org/officeDocument/2006/relationships/image" Target="../media/image89.png"/><Relationship Id="rId12" Type="http://schemas.openxmlformats.org/officeDocument/2006/relationships/image" Target="../media/image94.png"/><Relationship Id="rId17" Type="http://schemas.openxmlformats.org/officeDocument/2006/relationships/image" Target="../media/image99.png"/><Relationship Id="rId2" Type="http://schemas.openxmlformats.org/officeDocument/2006/relationships/image" Target="../media/image4.png"/><Relationship Id="rId16" Type="http://schemas.openxmlformats.org/officeDocument/2006/relationships/image" Target="../media/image98.png"/><Relationship Id="rId1" Type="http://schemas.openxmlformats.org/officeDocument/2006/relationships/slideLayout" Target="../slideLayouts/slideLayout5.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29.png"/><Relationship Id="rId15" Type="http://schemas.openxmlformats.org/officeDocument/2006/relationships/image" Target="../media/image97.png"/><Relationship Id="rId10" Type="http://schemas.openxmlformats.org/officeDocument/2006/relationships/image" Target="../media/image92.png"/><Relationship Id="rId4" Type="http://schemas.openxmlformats.org/officeDocument/2006/relationships/image" Target="../media/image28.png"/><Relationship Id="rId9" Type="http://schemas.openxmlformats.org/officeDocument/2006/relationships/image" Target="../media/image91.png"/><Relationship Id="rId14" Type="http://schemas.openxmlformats.org/officeDocument/2006/relationships/image" Target="../media/image96.png"/></Relationships>
</file>

<file path=ppt/slides/_rels/slide167.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png"/><Relationship Id="rId3" Type="http://schemas.openxmlformats.org/officeDocument/2006/relationships/image" Target="../media/image51.JPG"/><Relationship Id="rId7" Type="http://schemas.openxmlformats.org/officeDocument/2006/relationships/image" Target="../media/image89.png"/><Relationship Id="rId12" Type="http://schemas.openxmlformats.org/officeDocument/2006/relationships/image" Target="../media/image94.png"/><Relationship Id="rId17" Type="http://schemas.openxmlformats.org/officeDocument/2006/relationships/image" Target="../media/image99.png"/><Relationship Id="rId2" Type="http://schemas.openxmlformats.org/officeDocument/2006/relationships/image" Target="../media/image4.png"/><Relationship Id="rId16" Type="http://schemas.openxmlformats.org/officeDocument/2006/relationships/image" Target="../media/image98.png"/><Relationship Id="rId1" Type="http://schemas.openxmlformats.org/officeDocument/2006/relationships/slideLayout" Target="../slideLayouts/slideLayout5.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29.png"/><Relationship Id="rId15" Type="http://schemas.openxmlformats.org/officeDocument/2006/relationships/image" Target="../media/image97.png"/><Relationship Id="rId10" Type="http://schemas.openxmlformats.org/officeDocument/2006/relationships/image" Target="../media/image92.png"/><Relationship Id="rId4" Type="http://schemas.openxmlformats.org/officeDocument/2006/relationships/image" Target="../media/image28.png"/><Relationship Id="rId9" Type="http://schemas.openxmlformats.org/officeDocument/2006/relationships/image" Target="../media/image91.png"/><Relationship Id="rId14" Type="http://schemas.openxmlformats.org/officeDocument/2006/relationships/image" Target="../media/image96.png"/></Relationships>
</file>

<file path=ppt/slides/_rels/slide1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png"/><Relationship Id="rId3" Type="http://schemas.openxmlformats.org/officeDocument/2006/relationships/image" Target="../media/image51.JPG"/><Relationship Id="rId7" Type="http://schemas.openxmlformats.org/officeDocument/2006/relationships/image" Target="../media/image101.png"/><Relationship Id="rId12" Type="http://schemas.openxmlformats.org/officeDocument/2006/relationships/image" Target="../media/image106.png"/><Relationship Id="rId17" Type="http://schemas.openxmlformats.org/officeDocument/2006/relationships/image" Target="../media/image111.png"/><Relationship Id="rId2" Type="http://schemas.openxmlformats.org/officeDocument/2006/relationships/image" Target="../media/image4.png"/><Relationship Id="rId16" Type="http://schemas.openxmlformats.org/officeDocument/2006/relationships/image" Target="../media/image110.png"/><Relationship Id="rId1" Type="http://schemas.openxmlformats.org/officeDocument/2006/relationships/slideLayout" Target="../slideLayouts/slideLayout5.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29.png"/><Relationship Id="rId15" Type="http://schemas.openxmlformats.org/officeDocument/2006/relationships/image" Target="../media/image109.png"/><Relationship Id="rId10" Type="http://schemas.openxmlformats.org/officeDocument/2006/relationships/image" Target="../media/image104.png"/><Relationship Id="rId4" Type="http://schemas.openxmlformats.org/officeDocument/2006/relationships/image" Target="../media/image28.png"/><Relationship Id="rId9" Type="http://schemas.openxmlformats.org/officeDocument/2006/relationships/image" Target="../media/image103.png"/><Relationship Id="rId14" Type="http://schemas.openxmlformats.org/officeDocument/2006/relationships/image" Target="../media/image108.png"/></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png"/><Relationship Id="rId3" Type="http://schemas.openxmlformats.org/officeDocument/2006/relationships/image" Target="../media/image51.JPG"/><Relationship Id="rId7" Type="http://schemas.openxmlformats.org/officeDocument/2006/relationships/image" Target="../media/image101.png"/><Relationship Id="rId12" Type="http://schemas.openxmlformats.org/officeDocument/2006/relationships/image" Target="../media/image106.png"/><Relationship Id="rId17" Type="http://schemas.openxmlformats.org/officeDocument/2006/relationships/image" Target="../media/image111.png"/><Relationship Id="rId2" Type="http://schemas.openxmlformats.org/officeDocument/2006/relationships/image" Target="../media/image4.png"/><Relationship Id="rId16" Type="http://schemas.openxmlformats.org/officeDocument/2006/relationships/image" Target="../media/image110.png"/><Relationship Id="rId1" Type="http://schemas.openxmlformats.org/officeDocument/2006/relationships/slideLayout" Target="../slideLayouts/slideLayout5.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29.png"/><Relationship Id="rId15" Type="http://schemas.openxmlformats.org/officeDocument/2006/relationships/image" Target="../media/image109.png"/><Relationship Id="rId10" Type="http://schemas.openxmlformats.org/officeDocument/2006/relationships/image" Target="../media/image104.png"/><Relationship Id="rId4" Type="http://schemas.openxmlformats.org/officeDocument/2006/relationships/image" Target="../media/image28.png"/><Relationship Id="rId9" Type="http://schemas.openxmlformats.org/officeDocument/2006/relationships/image" Target="../media/image103.png"/><Relationship Id="rId14" Type="http://schemas.openxmlformats.org/officeDocument/2006/relationships/image" Target="../media/image108.png"/></Relationships>
</file>

<file path=ppt/slides/_rels/slide1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png"/><Relationship Id="rId3" Type="http://schemas.openxmlformats.org/officeDocument/2006/relationships/image" Target="../media/image51.JPG"/><Relationship Id="rId7" Type="http://schemas.openxmlformats.org/officeDocument/2006/relationships/image" Target="../media/image113.png"/><Relationship Id="rId12" Type="http://schemas.openxmlformats.org/officeDocument/2006/relationships/image" Target="../media/image118.png"/><Relationship Id="rId17" Type="http://schemas.openxmlformats.org/officeDocument/2006/relationships/image" Target="../media/image123.png"/><Relationship Id="rId2" Type="http://schemas.openxmlformats.org/officeDocument/2006/relationships/image" Target="../media/image4.png"/><Relationship Id="rId16" Type="http://schemas.openxmlformats.org/officeDocument/2006/relationships/image" Target="../media/image122.png"/><Relationship Id="rId1" Type="http://schemas.openxmlformats.org/officeDocument/2006/relationships/slideLayout" Target="../slideLayouts/slideLayout5.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29.png"/><Relationship Id="rId15" Type="http://schemas.openxmlformats.org/officeDocument/2006/relationships/image" Target="../media/image121.png"/><Relationship Id="rId10" Type="http://schemas.openxmlformats.org/officeDocument/2006/relationships/image" Target="../media/image116.png"/><Relationship Id="rId4" Type="http://schemas.openxmlformats.org/officeDocument/2006/relationships/image" Target="../media/image28.png"/><Relationship Id="rId9" Type="http://schemas.openxmlformats.org/officeDocument/2006/relationships/image" Target="../media/image115.png"/><Relationship Id="rId14" Type="http://schemas.openxmlformats.org/officeDocument/2006/relationships/image" Target="../media/image120.png"/></Relationships>
</file>

<file path=ppt/slides/_rels/slide1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31.png"/><Relationship Id="rId3" Type="http://schemas.openxmlformats.org/officeDocument/2006/relationships/image" Target="../media/image51.JPG"/><Relationship Id="rId7" Type="http://schemas.openxmlformats.org/officeDocument/2006/relationships/image" Target="../media/image125.png"/><Relationship Id="rId12" Type="http://schemas.openxmlformats.org/officeDocument/2006/relationships/image" Target="../media/image130.png"/><Relationship Id="rId17" Type="http://schemas.openxmlformats.org/officeDocument/2006/relationships/image" Target="../media/image136.png"/><Relationship Id="rId2" Type="http://schemas.openxmlformats.org/officeDocument/2006/relationships/image" Target="../media/image4.png"/><Relationship Id="rId16" Type="http://schemas.openxmlformats.org/officeDocument/2006/relationships/image" Target="../media/image134.png"/><Relationship Id="rId1" Type="http://schemas.openxmlformats.org/officeDocument/2006/relationships/slideLayout" Target="../slideLayouts/slideLayout5.xml"/><Relationship Id="rId6" Type="http://schemas.openxmlformats.org/officeDocument/2006/relationships/image" Target="../media/image124.png"/><Relationship Id="rId11" Type="http://schemas.openxmlformats.org/officeDocument/2006/relationships/image" Target="../media/image129.png"/><Relationship Id="rId5" Type="http://schemas.openxmlformats.org/officeDocument/2006/relationships/image" Target="../media/image29.png"/><Relationship Id="rId15" Type="http://schemas.openxmlformats.org/officeDocument/2006/relationships/image" Target="../media/image133.png"/><Relationship Id="rId10" Type="http://schemas.openxmlformats.org/officeDocument/2006/relationships/image" Target="../media/image128.png"/><Relationship Id="rId4" Type="http://schemas.openxmlformats.org/officeDocument/2006/relationships/image" Target="../media/image28.png"/><Relationship Id="rId9" Type="http://schemas.openxmlformats.org/officeDocument/2006/relationships/image" Target="../media/image127.png"/><Relationship Id="rId14" Type="http://schemas.openxmlformats.org/officeDocument/2006/relationships/image" Target="../media/image132.png"/></Relationships>
</file>

<file path=ppt/slides/_rels/slide17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138.jpeg"/></Relationships>
</file>

<file path=ppt/slides/_rels/slide1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18" Type="http://schemas.openxmlformats.org/officeDocument/2006/relationships/image" Target="../media/image150.png"/><Relationship Id="rId3" Type="http://schemas.openxmlformats.org/officeDocument/2006/relationships/image" Target="../media/image28.png"/><Relationship Id="rId21" Type="http://schemas.openxmlformats.org/officeDocument/2006/relationships/image" Target="../media/image153.png"/><Relationship Id="rId7" Type="http://schemas.openxmlformats.org/officeDocument/2006/relationships/image" Target="../media/image139.png"/><Relationship Id="rId12" Type="http://schemas.openxmlformats.org/officeDocument/2006/relationships/image" Target="../media/image144.png"/><Relationship Id="rId17" Type="http://schemas.openxmlformats.org/officeDocument/2006/relationships/image" Target="../media/image149.png"/><Relationship Id="rId2" Type="http://schemas.openxmlformats.org/officeDocument/2006/relationships/image" Target="../media/image4.png"/><Relationship Id="rId16" Type="http://schemas.openxmlformats.org/officeDocument/2006/relationships/image" Target="../media/image148.png"/><Relationship Id="rId20" Type="http://schemas.openxmlformats.org/officeDocument/2006/relationships/image" Target="../media/image152.png"/><Relationship Id="rId1" Type="http://schemas.openxmlformats.org/officeDocument/2006/relationships/slideLayout" Target="../slideLayouts/slideLayout5.xml"/><Relationship Id="rId6" Type="http://schemas.openxmlformats.org/officeDocument/2006/relationships/image" Target="../media/image52.JPG"/><Relationship Id="rId11" Type="http://schemas.openxmlformats.org/officeDocument/2006/relationships/image" Target="../media/image143.png"/><Relationship Id="rId5" Type="http://schemas.openxmlformats.org/officeDocument/2006/relationships/image" Target="../media/image51.JPG"/><Relationship Id="rId15" Type="http://schemas.openxmlformats.org/officeDocument/2006/relationships/image" Target="../media/image147.png"/><Relationship Id="rId10" Type="http://schemas.openxmlformats.org/officeDocument/2006/relationships/image" Target="../media/image142.png"/><Relationship Id="rId19" Type="http://schemas.openxmlformats.org/officeDocument/2006/relationships/image" Target="../media/image151.png"/><Relationship Id="rId4" Type="http://schemas.openxmlformats.org/officeDocument/2006/relationships/image" Target="../media/image29.png"/><Relationship Id="rId9" Type="http://schemas.openxmlformats.org/officeDocument/2006/relationships/image" Target="../media/image141.png"/><Relationship Id="rId14" Type="http://schemas.openxmlformats.org/officeDocument/2006/relationships/image" Target="../media/image146.png"/><Relationship Id="rId22" Type="http://schemas.openxmlformats.org/officeDocument/2006/relationships/image" Target="../media/image154.png"/></Relationships>
</file>

<file path=ppt/slides/_rels/slide1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161.png"/><Relationship Id="rId18" Type="http://schemas.openxmlformats.org/officeDocument/2006/relationships/image" Target="../media/image166.png"/><Relationship Id="rId3" Type="http://schemas.openxmlformats.org/officeDocument/2006/relationships/image" Target="../media/image28.png"/><Relationship Id="rId21" Type="http://schemas.openxmlformats.org/officeDocument/2006/relationships/image" Target="../media/image169.png"/><Relationship Id="rId7" Type="http://schemas.openxmlformats.org/officeDocument/2006/relationships/image" Target="../media/image155.png"/><Relationship Id="rId12" Type="http://schemas.openxmlformats.org/officeDocument/2006/relationships/image" Target="../media/image160.png"/><Relationship Id="rId17" Type="http://schemas.openxmlformats.org/officeDocument/2006/relationships/image" Target="../media/image165.png"/><Relationship Id="rId2" Type="http://schemas.openxmlformats.org/officeDocument/2006/relationships/image" Target="../media/image4.png"/><Relationship Id="rId16" Type="http://schemas.openxmlformats.org/officeDocument/2006/relationships/image" Target="../media/image164.png"/><Relationship Id="rId20" Type="http://schemas.openxmlformats.org/officeDocument/2006/relationships/image" Target="../media/image168.png"/><Relationship Id="rId1" Type="http://schemas.openxmlformats.org/officeDocument/2006/relationships/slideLayout" Target="../slideLayouts/slideLayout5.xml"/><Relationship Id="rId6" Type="http://schemas.openxmlformats.org/officeDocument/2006/relationships/image" Target="../media/image52.JPG"/><Relationship Id="rId11" Type="http://schemas.openxmlformats.org/officeDocument/2006/relationships/image" Target="../media/image159.png"/><Relationship Id="rId5" Type="http://schemas.openxmlformats.org/officeDocument/2006/relationships/image" Target="../media/image51.JPG"/><Relationship Id="rId15" Type="http://schemas.openxmlformats.org/officeDocument/2006/relationships/image" Target="../media/image163.png"/><Relationship Id="rId10" Type="http://schemas.openxmlformats.org/officeDocument/2006/relationships/image" Target="../media/image158.png"/><Relationship Id="rId19" Type="http://schemas.openxmlformats.org/officeDocument/2006/relationships/image" Target="../media/image167.png"/><Relationship Id="rId4" Type="http://schemas.openxmlformats.org/officeDocument/2006/relationships/image" Target="../media/image29.png"/><Relationship Id="rId9" Type="http://schemas.openxmlformats.org/officeDocument/2006/relationships/image" Target="../media/image157.png"/><Relationship Id="rId14" Type="http://schemas.openxmlformats.org/officeDocument/2006/relationships/image" Target="../media/image162.png"/><Relationship Id="rId22" Type="http://schemas.openxmlformats.org/officeDocument/2006/relationships/image" Target="../media/image170.png"/></Relationships>
</file>

<file path=ppt/slides/_rels/slide1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85.xml.rels><?xml version="1.0" encoding="UTF-8" standalone="yes"?>
<Relationships xmlns="http://schemas.openxmlformats.org/package/2006/relationships"><Relationship Id="rId3" Type="http://schemas.openxmlformats.org/officeDocument/2006/relationships/image" Target="../media/image171.jp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3" Type="http://schemas.openxmlformats.org/officeDocument/2006/relationships/image" Target="../media/image172.jp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87.xml.rels><?xml version="1.0" encoding="UTF-8" standalone="yes"?>
<Relationships xmlns="http://schemas.openxmlformats.org/package/2006/relationships"><Relationship Id="rId3" Type="http://schemas.openxmlformats.org/officeDocument/2006/relationships/image" Target="../media/image51.JPG"/><Relationship Id="rId7" Type="http://schemas.openxmlformats.org/officeDocument/2006/relationships/image" Target="../media/image174.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173.png"/><Relationship Id="rId5" Type="http://schemas.openxmlformats.org/officeDocument/2006/relationships/image" Target="../media/image29.png"/><Relationship Id="rId4" Type="http://schemas.openxmlformats.org/officeDocument/2006/relationships/image" Target="../media/image28.png"/></Relationships>
</file>

<file path=ppt/slides/_rels/slide18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8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94.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83.png"/><Relationship Id="rId3" Type="http://schemas.openxmlformats.org/officeDocument/2006/relationships/image" Target="../media/image51.JPG"/><Relationship Id="rId7" Type="http://schemas.openxmlformats.org/officeDocument/2006/relationships/image" Target="../media/image177.png"/><Relationship Id="rId12" Type="http://schemas.openxmlformats.org/officeDocument/2006/relationships/image" Target="../media/image182.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176.png"/><Relationship Id="rId11" Type="http://schemas.openxmlformats.org/officeDocument/2006/relationships/image" Target="../media/image181.png"/><Relationship Id="rId5" Type="http://schemas.openxmlformats.org/officeDocument/2006/relationships/image" Target="../media/image29.png"/><Relationship Id="rId15" Type="http://schemas.openxmlformats.org/officeDocument/2006/relationships/image" Target="../media/image185.png"/><Relationship Id="rId10" Type="http://schemas.openxmlformats.org/officeDocument/2006/relationships/image" Target="../media/image180.png"/><Relationship Id="rId4" Type="http://schemas.openxmlformats.org/officeDocument/2006/relationships/image" Target="../media/image28.png"/><Relationship Id="rId9" Type="http://schemas.openxmlformats.org/officeDocument/2006/relationships/image" Target="../media/image179.png"/><Relationship Id="rId14" Type="http://schemas.openxmlformats.org/officeDocument/2006/relationships/image" Target="../media/image184.png"/></Relationships>
</file>

<file path=ppt/slides/_rels/slide19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9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97.xml.rels><?xml version="1.0" encoding="UTF-8" standalone="yes"?>
<Relationships xmlns="http://schemas.openxmlformats.org/package/2006/relationships"><Relationship Id="rId8" Type="http://schemas.openxmlformats.org/officeDocument/2006/relationships/image" Target="../media/image188.png"/><Relationship Id="rId13" Type="http://schemas.openxmlformats.org/officeDocument/2006/relationships/image" Target="../media/image193.png"/><Relationship Id="rId3" Type="http://schemas.openxmlformats.org/officeDocument/2006/relationships/image" Target="../media/image51.JPG"/><Relationship Id="rId7" Type="http://schemas.openxmlformats.org/officeDocument/2006/relationships/image" Target="../media/image187.png"/><Relationship Id="rId12" Type="http://schemas.openxmlformats.org/officeDocument/2006/relationships/image" Target="../media/image192.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186.png"/><Relationship Id="rId11" Type="http://schemas.openxmlformats.org/officeDocument/2006/relationships/image" Target="../media/image191.png"/><Relationship Id="rId5" Type="http://schemas.openxmlformats.org/officeDocument/2006/relationships/image" Target="../media/image29.png"/><Relationship Id="rId15" Type="http://schemas.openxmlformats.org/officeDocument/2006/relationships/image" Target="../media/image195.png"/><Relationship Id="rId10" Type="http://schemas.openxmlformats.org/officeDocument/2006/relationships/image" Target="../media/image190.png"/><Relationship Id="rId4" Type="http://schemas.openxmlformats.org/officeDocument/2006/relationships/image" Target="../media/image28.png"/><Relationship Id="rId9" Type="http://schemas.openxmlformats.org/officeDocument/2006/relationships/image" Target="../media/image189.png"/><Relationship Id="rId14" Type="http://schemas.openxmlformats.org/officeDocument/2006/relationships/image" Target="../media/image194.png"/></Relationships>
</file>

<file path=ppt/slides/_rels/slide1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9.xml.rels><?xml version="1.0" encoding="UTF-8" standalone="yes"?>
<Relationships xmlns="http://schemas.openxmlformats.org/package/2006/relationships"><Relationship Id="rId3" Type="http://schemas.openxmlformats.org/officeDocument/2006/relationships/image" Target="../media/image197.jpg"/><Relationship Id="rId2" Type="http://schemas.openxmlformats.org/officeDocument/2006/relationships/image" Target="../media/image196.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2.xml.rels><?xml version="1.0" encoding="UTF-8" standalone="yes"?>
<Relationships xmlns="http://schemas.openxmlformats.org/package/2006/relationships"><Relationship Id="rId3" Type="http://schemas.openxmlformats.org/officeDocument/2006/relationships/image" Target="../media/image197.jpg"/><Relationship Id="rId2" Type="http://schemas.openxmlformats.org/officeDocument/2006/relationships/image" Target="../media/image196.jpg"/><Relationship Id="rId1" Type="http://schemas.openxmlformats.org/officeDocument/2006/relationships/slideLayout" Target="../slideLayouts/slideLayout5.xml"/><Relationship Id="rId4" Type="http://schemas.openxmlformats.org/officeDocument/2006/relationships/image" Target="../media/image198.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135.png"/></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8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5787" y="1071546"/>
            <a:ext cx="7572396" cy="1428760"/>
          </a:xfrm>
        </p:spPr>
        <p:txBody>
          <a:bodyPr>
            <a:normAutofit/>
          </a:bodyPr>
          <a:lstStyle/>
          <a:p>
            <a:pPr algn="ctr"/>
            <a:r>
              <a:rPr lang="el-GR" sz="2800" b="1" dirty="0">
                <a:solidFill>
                  <a:schemeClr val="accent5">
                    <a:lumMod val="75000"/>
                  </a:schemeClr>
                </a:solidFill>
                <a:latin typeface="Century Schoolbook" pitchFamily="18" charset="0"/>
              </a:rPr>
              <a:t>Αλγοριθμικές τεχνικές υδατοσήμανσης ψηφιακ</a:t>
            </a:r>
            <a:r>
              <a:rPr lang="el-CY" sz="2800" b="1" dirty="0">
                <a:solidFill>
                  <a:schemeClr val="accent5">
                    <a:lumMod val="75000"/>
                  </a:schemeClr>
                </a:solidFill>
                <a:latin typeface="Century Schoolbook" pitchFamily="18" charset="0"/>
              </a:rPr>
              <a:t>ών</a:t>
            </a:r>
            <a:r>
              <a:rPr lang="el-GR" sz="2800" b="1" dirty="0">
                <a:solidFill>
                  <a:schemeClr val="accent5">
                    <a:lumMod val="75000"/>
                  </a:schemeClr>
                </a:solidFill>
                <a:latin typeface="Century Schoolbook" pitchFamily="18" charset="0"/>
              </a:rPr>
              <a:t> εικόν</a:t>
            </a:r>
            <a:r>
              <a:rPr lang="el-CY" sz="2800" b="1" dirty="0">
                <a:solidFill>
                  <a:schemeClr val="accent5">
                    <a:lumMod val="75000"/>
                  </a:schemeClr>
                </a:solidFill>
                <a:latin typeface="Century Schoolbook" pitchFamily="18" charset="0"/>
              </a:rPr>
              <a:t>ων</a:t>
            </a:r>
            <a:endParaRPr lang="el-GR" sz="2800" dirty="0">
              <a:solidFill>
                <a:schemeClr val="accent5">
                  <a:lumMod val="75000"/>
                </a:schemeClr>
              </a:solidFill>
              <a:effectLst/>
              <a:latin typeface="Century Schoolbook" pitchFamily="18" charset="0"/>
            </a:endParaRPr>
          </a:p>
        </p:txBody>
      </p:sp>
      <p:sp>
        <p:nvSpPr>
          <p:cNvPr id="3" name="Subtitle 2"/>
          <p:cNvSpPr>
            <a:spLocks noGrp="1"/>
          </p:cNvSpPr>
          <p:nvPr>
            <p:ph type="subTitle" idx="1"/>
          </p:nvPr>
        </p:nvSpPr>
        <p:spPr>
          <a:xfrm>
            <a:off x="2267744" y="5234330"/>
            <a:ext cx="5786479" cy="642942"/>
          </a:xfrm>
        </p:spPr>
        <p:txBody>
          <a:bodyPr>
            <a:normAutofit/>
          </a:bodyPr>
          <a:lstStyle/>
          <a:p>
            <a:r>
              <a:rPr lang="el-GR" sz="1800" dirty="0"/>
              <a:t>Επιβλέπων</a:t>
            </a:r>
            <a:r>
              <a:rPr lang="en-US" sz="1800" dirty="0"/>
              <a:t>: </a:t>
            </a:r>
            <a:r>
              <a:rPr lang="el-GR" sz="1800" dirty="0"/>
              <a:t>Σταύρος Δ. Νικολόπουλος</a:t>
            </a:r>
          </a:p>
        </p:txBody>
      </p:sp>
      <p:sp>
        <p:nvSpPr>
          <p:cNvPr id="4" name="Subtitle 2"/>
          <p:cNvSpPr txBox="1">
            <a:spLocks/>
          </p:cNvSpPr>
          <p:nvPr/>
        </p:nvSpPr>
        <p:spPr>
          <a:xfrm>
            <a:off x="2143108" y="3714752"/>
            <a:ext cx="5314944" cy="1285884"/>
          </a:xfrm>
          <a:prstGeom prst="rect">
            <a:avLst/>
          </a:prstGeom>
        </p:spPr>
        <p:txBody>
          <a:bodyPr vert="horz">
            <a:normAutofit fontScale="92500" lnSpcReduction="10000"/>
          </a:bodyPr>
          <a:lstStyle/>
          <a:p>
            <a:pPr lvl="0" algn="ctr">
              <a:spcBef>
                <a:spcPts val="600"/>
              </a:spcBef>
              <a:buClr>
                <a:schemeClr val="accent1"/>
              </a:buClr>
              <a:buSzPct val="70000"/>
              <a:defRPr/>
            </a:pPr>
            <a:r>
              <a:rPr lang="en-US" sz="2000" b="1" dirty="0">
                <a:solidFill>
                  <a:srgbClr val="C00000"/>
                </a:solidFill>
                <a:latin typeface="Century Schoolbook" pitchFamily="18" charset="0"/>
              </a:rPr>
              <a:t> </a:t>
            </a:r>
            <a:r>
              <a:rPr lang="el-GR" sz="2000" b="1" dirty="0">
                <a:solidFill>
                  <a:schemeClr val="accent6">
                    <a:lumMod val="50000"/>
                  </a:schemeClr>
                </a:solidFill>
                <a:latin typeface="Century Schoolbook" pitchFamily="18" charset="0"/>
              </a:rPr>
              <a:t>Βασίλειος Βουρονίκος</a:t>
            </a:r>
            <a:endParaRPr lang="en-US" sz="2000" b="1" dirty="0">
              <a:solidFill>
                <a:schemeClr val="accent6">
                  <a:lumMod val="50000"/>
                </a:schemeClr>
              </a:solidFill>
              <a:latin typeface="Century Schoolbook" pitchFamily="18" charset="0"/>
            </a:endParaRPr>
          </a:p>
          <a:p>
            <a:pPr lvl="0" algn="ctr">
              <a:spcBef>
                <a:spcPts val="600"/>
              </a:spcBef>
              <a:buClr>
                <a:schemeClr val="accent1"/>
              </a:buClr>
              <a:buSzPct val="70000"/>
              <a:defRPr/>
            </a:pPr>
            <a:endParaRPr lang="en-US" sz="100" b="1" dirty="0">
              <a:solidFill>
                <a:schemeClr val="tx2"/>
              </a:solidFill>
              <a:latin typeface="Century Schoolbook" pitchFamily="18" charset="0"/>
            </a:endParaRPr>
          </a:p>
          <a:p>
            <a:pPr lvl="0" algn="ctr">
              <a:spcBef>
                <a:spcPts val="600"/>
              </a:spcBef>
              <a:buClr>
                <a:schemeClr val="accent1"/>
              </a:buClr>
              <a:buSzPct val="70000"/>
              <a:defRPr/>
            </a:pPr>
            <a:r>
              <a:rPr lang="en-US" sz="1400" b="1" dirty="0">
                <a:solidFill>
                  <a:schemeClr val="tx2"/>
                </a:solidFill>
                <a:latin typeface="Century Schoolbook" pitchFamily="18" charset="0"/>
              </a:rPr>
              <a:t>T</a:t>
            </a:r>
            <a:r>
              <a:rPr lang="el-GR" sz="1400" b="1" dirty="0">
                <a:solidFill>
                  <a:schemeClr val="tx2"/>
                </a:solidFill>
                <a:latin typeface="Century Schoolbook" pitchFamily="18" charset="0"/>
              </a:rPr>
              <a:t>μήμα Μηχανικών Η/Υ και Πληροφορικής</a:t>
            </a:r>
            <a:endParaRPr lang="en-US" sz="1400" b="1" dirty="0">
              <a:solidFill>
                <a:schemeClr val="tx2"/>
              </a:solidFill>
              <a:latin typeface="Century Schoolbook" pitchFamily="18" charset="0"/>
            </a:endParaRPr>
          </a:p>
          <a:p>
            <a:pPr lvl="0" algn="ctr">
              <a:spcBef>
                <a:spcPts val="600"/>
              </a:spcBef>
              <a:buClr>
                <a:schemeClr val="accent1"/>
              </a:buClr>
              <a:buSzPct val="70000"/>
              <a:defRPr/>
            </a:pPr>
            <a:r>
              <a:rPr lang="el-GR" sz="1400" b="1" dirty="0">
                <a:solidFill>
                  <a:schemeClr val="tx2"/>
                </a:solidFill>
                <a:latin typeface="Century Schoolbook" pitchFamily="18" charset="0"/>
              </a:rPr>
              <a:t>Πανεπιστήμιο Ιωαννίνων</a:t>
            </a:r>
            <a:endParaRPr lang="en-US" sz="1400" b="1" dirty="0">
              <a:solidFill>
                <a:schemeClr val="tx2"/>
              </a:solidFill>
              <a:latin typeface="Century Schoolbook" pitchFamily="18" charset="0"/>
            </a:endParaRPr>
          </a:p>
          <a:p>
            <a:pPr lvl="0" algn="ctr">
              <a:spcBef>
                <a:spcPts val="600"/>
              </a:spcBef>
              <a:buClr>
                <a:schemeClr val="accent1"/>
              </a:buClr>
              <a:buSzPct val="70000"/>
              <a:defRPr/>
            </a:pPr>
            <a:r>
              <a:rPr lang="el-GR" sz="1400" b="1" dirty="0">
                <a:solidFill>
                  <a:schemeClr val="tx2"/>
                </a:solidFill>
                <a:latin typeface="Century Schoolbook" pitchFamily="18" charset="0"/>
              </a:rPr>
              <a:t>Ιωάννινα, Ελλάδα</a:t>
            </a:r>
            <a:endParaRPr lang="en-US" sz="1400" b="1" dirty="0">
              <a:solidFill>
                <a:schemeClr val="tx2"/>
              </a:solidFill>
              <a:latin typeface="Century Schoolbook" pitchFamily="18" charset="0"/>
            </a:endParaRPr>
          </a:p>
          <a:p>
            <a:pPr lvl="0" algn="ctr">
              <a:spcBef>
                <a:spcPts val="600"/>
              </a:spcBef>
              <a:buClr>
                <a:schemeClr val="accent1"/>
              </a:buClr>
              <a:buSzPct val="70000"/>
              <a:defRPr/>
            </a:pPr>
            <a:endParaRPr lang="en-US" sz="1600" b="1" dirty="0">
              <a:solidFill>
                <a:schemeClr val="tx2"/>
              </a:solidFill>
              <a:latin typeface="Century Schoolbook" pitchFamily="18" charset="0"/>
            </a:endParaRPr>
          </a:p>
          <a:p>
            <a:pPr lvl="0" algn="ctr">
              <a:spcBef>
                <a:spcPts val="600"/>
              </a:spcBef>
              <a:buClr>
                <a:schemeClr val="accent1"/>
              </a:buClr>
              <a:buSzPct val="70000"/>
              <a:defRPr/>
            </a:pPr>
            <a:endParaRPr kumimoji="0" lang="en-US" sz="1600" b="1" i="0" u="none" strike="noStrike" kern="1200" cap="none" spc="0" normalizeH="0" baseline="0" noProof="0" dirty="0">
              <a:ln>
                <a:noFill/>
              </a:ln>
              <a:solidFill>
                <a:schemeClr val="tx2"/>
              </a:solidFill>
              <a:effectLst/>
              <a:uLnTx/>
              <a:uFillTx/>
              <a:latin typeface="Century Schoolbook" pitchFamily="18" charset="0"/>
              <a:ea typeface="+mn-ea"/>
              <a:cs typeface="+mn-cs"/>
            </a:endParaRPr>
          </a:p>
          <a:p>
            <a:pPr lvl="0" algn="ctr">
              <a:spcBef>
                <a:spcPts val="600"/>
              </a:spcBef>
              <a:buClr>
                <a:schemeClr val="accent1"/>
              </a:buClr>
              <a:buSzPct val="70000"/>
              <a:defRPr/>
            </a:pPr>
            <a:endParaRPr lang="en-US" sz="1600" b="1" dirty="0">
              <a:solidFill>
                <a:schemeClr val="tx2"/>
              </a:solidFill>
              <a:latin typeface="Century Schoolbook" pitchFamily="18" charset="0"/>
            </a:endParaRPr>
          </a:p>
          <a:p>
            <a:pPr lvl="0" algn="ctr">
              <a:spcBef>
                <a:spcPts val="600"/>
              </a:spcBef>
              <a:buClr>
                <a:schemeClr val="accent1"/>
              </a:buClr>
              <a:buSzPct val="70000"/>
              <a:defRPr/>
            </a:pPr>
            <a:endParaRPr kumimoji="0" lang="el-GR" sz="1800" b="1" i="0" u="none" strike="noStrike" kern="1200" cap="none" spc="0" normalizeH="0" baseline="0" noProof="0" dirty="0">
              <a:ln>
                <a:noFill/>
              </a:ln>
              <a:solidFill>
                <a:schemeClr val="tx2"/>
              </a:solidFill>
              <a:effectLst/>
              <a:uLnTx/>
              <a:uFillTx/>
              <a:latin typeface="+mn-lt"/>
              <a:ea typeface="+mn-ea"/>
              <a:cs typeface="+mn-cs"/>
            </a:endParaRPr>
          </a:p>
        </p:txBody>
      </p:sp>
      <p:pic>
        <p:nvPicPr>
          <p:cNvPr id="5" name="Picture 2"/>
          <p:cNvPicPr>
            <a:picLocks noChangeAspect="1" noChangeArrowheads="1"/>
          </p:cNvPicPr>
          <p:nvPr/>
        </p:nvPicPr>
        <p:blipFill>
          <a:blip r:embed="rId2" cstate="print"/>
          <a:srcRect/>
          <a:stretch>
            <a:fillRect/>
          </a:stretch>
        </p:blipFill>
        <p:spPr bwMode="auto">
          <a:xfrm>
            <a:off x="1259632" y="3789040"/>
            <a:ext cx="864096" cy="1019566"/>
          </a:xfrm>
          <a:prstGeom prst="rect">
            <a:avLst/>
          </a:prstGeom>
          <a:noFill/>
          <a:ln w="9525">
            <a:noFill/>
            <a:miter lim="800000"/>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l-GR" sz="2800" dirty="0">
                <a:solidFill>
                  <a:schemeClr val="accent5">
                    <a:lumMod val="75000"/>
                  </a:schemeClr>
                </a:solidFill>
                <a:latin typeface="Century Schoolbook" pitchFamily="18" charset="0"/>
              </a:rPr>
              <a:t>Περίληψη</a:t>
            </a:r>
            <a:endParaRPr lang="en-US" sz="2800" dirty="0">
              <a:solidFill>
                <a:schemeClr val="accent5">
                  <a:lumMod val="75000"/>
                </a:schemeClr>
              </a:solidFill>
              <a:latin typeface="Century Schoolbook" pitchFamily="18" charset="0"/>
            </a:endParaRPr>
          </a:p>
        </p:txBody>
      </p:sp>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16" name="Rectangle 7"/>
          <p:cNvSpPr/>
          <p:nvPr/>
        </p:nvSpPr>
        <p:spPr>
          <a:xfrm>
            <a:off x="452350" y="1412776"/>
            <a:ext cx="8440129" cy="2031325"/>
          </a:xfrm>
          <a:prstGeom prst="rect">
            <a:avLst/>
          </a:prstGeom>
        </p:spPr>
        <p:txBody>
          <a:bodyPr wrap="square">
            <a:spAutoFit/>
          </a:bodyPr>
          <a:lstStyle/>
          <a:p>
            <a:pPr marL="285750" lvl="3" indent="-285750" algn="just">
              <a:buFont typeface="Wingdings" panose="05000000000000000000" pitchFamily="2" charset="2"/>
              <a:buChar char="Ø"/>
            </a:pP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Ραγδαία αύξηση της υποκλοπής των ψηφιακών δεδομένων.</a:t>
            </a:r>
          </a:p>
          <a:p>
            <a:pPr marL="285750" lvl="3" indent="-285750" algn="just">
              <a:buFont typeface="Wingdings" panose="05000000000000000000" pitchFamily="2" charset="2"/>
              <a:buChar char="Ø"/>
            </a:pPr>
            <a:endParaRPr lang="el-GR" sz="1800" dirty="0">
              <a:effectLst/>
              <a:latin typeface="Cambria" panose="02040503050406030204" pitchFamily="18" charset="0"/>
              <a:ea typeface="Times New Roman" panose="02020603050405020304" pitchFamily="18" charset="0"/>
              <a:cs typeface="Times New Roman" panose="02020603050405020304" pitchFamily="18" charset="0"/>
            </a:endParaRPr>
          </a:p>
          <a:p>
            <a:pPr marL="285750" lvl="3" indent="-285750" algn="just">
              <a:buFont typeface="Wingdings" panose="05000000000000000000" pitchFamily="2" charset="2"/>
              <a:buChar char="Ø"/>
            </a:pPr>
            <a:r>
              <a:rPr lang="el-GR" dirty="0">
                <a:latin typeface="Cambria" panose="02040503050406030204" pitchFamily="18" charset="0"/>
                <a:cs typeface="Times New Roman" panose="02020603050405020304" pitchFamily="18" charset="0"/>
              </a:rPr>
              <a:t>Καταπάτηση των πνευματικών δικαιωμάτων των δημιουργών.</a:t>
            </a:r>
          </a:p>
          <a:p>
            <a:pPr marL="285750" lvl="3" indent="-285750" algn="just">
              <a:buFont typeface="Wingdings" panose="05000000000000000000" pitchFamily="2" charset="2"/>
              <a:buChar char="Ø"/>
            </a:pPr>
            <a:endParaRPr lang="el-GR" dirty="0">
              <a:latin typeface="Cambria" panose="02040503050406030204" pitchFamily="18" charset="0"/>
              <a:cs typeface="Times New Roman" panose="02020603050405020304" pitchFamily="18" charset="0"/>
            </a:endParaRPr>
          </a:p>
          <a:p>
            <a:pPr marL="285750" lvl="3" indent="-285750" algn="just">
              <a:buFont typeface="Wingdings" panose="05000000000000000000" pitchFamily="2" charset="2"/>
              <a:buChar char="Ø"/>
            </a:pPr>
            <a:r>
              <a:rPr lang="el-GR" dirty="0">
                <a:latin typeface="+mj-lt"/>
                <a:cs typeface="Times New Roman" panose="02020603050405020304" pitchFamily="18" charset="0"/>
              </a:rPr>
              <a:t>Ηθική και οικονομική βλάβη της κοινωνίας.</a:t>
            </a:r>
          </a:p>
          <a:p>
            <a:pPr marL="285750" lvl="3" indent="-285750" algn="just">
              <a:buFont typeface="Wingdings" panose="05000000000000000000" pitchFamily="2" charset="2"/>
              <a:buChar char="Ø"/>
            </a:pPr>
            <a:endParaRPr lang="el-GR" dirty="0">
              <a:latin typeface="+mj-lt"/>
              <a:cs typeface="Times New Roman" panose="02020603050405020304" pitchFamily="18" charset="0"/>
            </a:endParaRPr>
          </a:p>
          <a:p>
            <a:pPr marL="285750" lvl="3" indent="-285750" algn="just">
              <a:buFont typeface="Wingdings" panose="05000000000000000000" pitchFamily="2" charset="2"/>
              <a:buChar char="Ø"/>
            </a:pPr>
            <a:r>
              <a:rPr lang="el-GR" dirty="0">
                <a:latin typeface="+mj-lt"/>
                <a:cs typeface="Times New Roman" panose="02020603050405020304" pitchFamily="18" charset="0"/>
              </a:rPr>
              <a:t>Σημαντική η ανάπτυξη εύρωστων συστημάτων </a:t>
            </a:r>
            <a:r>
              <a:rPr lang="el-GR" dirty="0" err="1">
                <a:latin typeface="+mj-lt"/>
                <a:cs typeface="Times New Roman" panose="02020603050405020304" pitchFamily="18" charset="0"/>
              </a:rPr>
              <a:t>υδατοσήμανσης</a:t>
            </a:r>
            <a:r>
              <a:rPr lang="el-GR" dirty="0">
                <a:latin typeface="+mj-lt"/>
                <a:cs typeface="Times New Roman" panose="02020603050405020304" pitchFamily="18" charset="0"/>
              </a:rPr>
              <a:t>.</a:t>
            </a:r>
          </a:p>
        </p:txBody>
      </p:sp>
      <p:sp>
        <p:nvSpPr>
          <p:cNvPr id="8"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10</a:t>
            </a:fld>
            <a:endParaRPr lang="el-GR" altLang="el-GR" sz="1200" dirty="0">
              <a:latin typeface="Cambria" pitchFamily="18" charset="0"/>
            </a:endParaRPr>
          </a:p>
        </p:txBody>
      </p:sp>
    </p:spTree>
    <p:extLst>
      <p:ext uri="{BB962C8B-B14F-4D97-AF65-F5344CB8AC3E}">
        <p14:creationId xmlns:p14="http://schemas.microsoft.com/office/powerpoint/2010/main" val="38370044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100</a:t>
            </a:fld>
            <a:endParaRPr lang="el-GR" altLang="el-GR" sz="1200" dirty="0">
              <a:latin typeface="Cambria" pitchFamily="18" charset="0"/>
            </a:endParaRPr>
          </a:p>
        </p:txBody>
      </p:sp>
      <p:sp>
        <p:nvSpPr>
          <p:cNvPr id="2" name="Rectangle 2">
            <a:extLst>
              <a:ext uri="{FF2B5EF4-FFF2-40B4-BE49-F238E27FC236}">
                <a16:creationId xmlns:a16="http://schemas.microsoft.com/office/drawing/2014/main" id="{5B8DF3E5-4156-41B8-8B67-B72E3B6933CD}"/>
              </a:ext>
            </a:extLst>
          </p:cNvPr>
          <p:cNvSpPr>
            <a:spLocks noChangeArrowheads="1"/>
          </p:cNvSpPr>
          <p:nvPr/>
        </p:nvSpPr>
        <p:spPr bwMode="auto">
          <a:xfrm>
            <a:off x="877963" y="3433716"/>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sp>
        <p:nvSpPr>
          <p:cNvPr id="3" name="TextBox 2">
            <a:extLst>
              <a:ext uri="{FF2B5EF4-FFF2-40B4-BE49-F238E27FC236}">
                <a16:creationId xmlns:a16="http://schemas.microsoft.com/office/drawing/2014/main" id="{1B55F5AE-CE57-4630-AFE4-8D1CBFA1FE66}"/>
              </a:ext>
            </a:extLst>
          </p:cNvPr>
          <p:cNvSpPr txBox="1"/>
          <p:nvPr/>
        </p:nvSpPr>
        <p:spPr>
          <a:xfrm>
            <a:off x="877963" y="3528391"/>
            <a:ext cx="1385888" cy="523220"/>
          </a:xfrm>
          <a:prstGeom prst="rect">
            <a:avLst/>
          </a:prstGeom>
          <a:noFill/>
        </p:spPr>
        <p:txBody>
          <a:bodyPr wrap="square" rtlCol="0">
            <a:spAutoFit/>
          </a:bodyPr>
          <a:lstStyle/>
          <a:p>
            <a:pPr algn="ctr"/>
            <a:r>
              <a:rPr lang="el-GR" sz="1400" i="1" dirty="0">
                <a:effectLst/>
                <a:latin typeface="Cambria" panose="02040503050406030204" pitchFamily="18" charset="0"/>
                <a:ea typeface="Times New Roman" panose="02020603050405020304" pitchFamily="18" charset="0"/>
                <a:cs typeface="Times New Roman" panose="02020603050405020304" pitchFamily="18" charset="0"/>
              </a:rPr>
              <a:t>π</a:t>
            </a:r>
            <a:r>
              <a:rPr lang="en-GB" sz="1400" i="1" dirty="0">
                <a:effectLst/>
                <a:latin typeface="Cambria" panose="02040503050406030204" pitchFamily="18" charset="0"/>
                <a:ea typeface="Times New Roman" panose="02020603050405020304" pitchFamily="18" charset="0"/>
                <a:cs typeface="Times New Roman" panose="02020603050405020304" pitchFamily="18" charset="0"/>
              </a:rPr>
              <a:t>* </a:t>
            </a:r>
            <a:r>
              <a:rPr lang="en-GB" sz="1400" dirty="0">
                <a:effectLst/>
                <a:latin typeface="Cambria" panose="02040503050406030204" pitchFamily="18" charset="0"/>
                <a:ea typeface="Times New Roman" panose="02020603050405020304" pitchFamily="18" charset="0"/>
                <a:cs typeface="Times New Roman" panose="02020603050405020304" pitchFamily="18" charset="0"/>
              </a:rPr>
              <a:t> = (4,6,7,1,5,2,3)</a:t>
            </a:r>
            <a:endParaRPr lang="el-GR" sz="1400" dirty="0"/>
          </a:p>
        </p:txBody>
      </p:sp>
      <p:sp>
        <p:nvSpPr>
          <p:cNvPr id="10" name="Rectangle 2">
            <a:extLst>
              <a:ext uri="{FF2B5EF4-FFF2-40B4-BE49-F238E27FC236}">
                <a16:creationId xmlns:a16="http://schemas.microsoft.com/office/drawing/2014/main" id="{59DDE5D3-8788-45B9-A5C0-DF12EB6BD65A}"/>
              </a:ext>
            </a:extLst>
          </p:cNvPr>
          <p:cNvSpPr>
            <a:spLocks noChangeArrowheads="1"/>
          </p:cNvSpPr>
          <p:nvPr/>
        </p:nvSpPr>
        <p:spPr bwMode="auto">
          <a:xfrm>
            <a:off x="2782888" y="3454538"/>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sp>
        <p:nvSpPr>
          <p:cNvPr id="13" name="TextBox 12">
            <a:extLst>
              <a:ext uri="{FF2B5EF4-FFF2-40B4-BE49-F238E27FC236}">
                <a16:creationId xmlns:a16="http://schemas.microsoft.com/office/drawing/2014/main" id="{EB3354CA-85B1-4798-813F-3CD0F418ED0E}"/>
              </a:ext>
            </a:extLst>
          </p:cNvPr>
          <p:cNvSpPr txBox="1"/>
          <p:nvPr/>
        </p:nvSpPr>
        <p:spPr>
          <a:xfrm>
            <a:off x="2679661" y="3582369"/>
            <a:ext cx="1598568" cy="523220"/>
          </a:xfrm>
          <a:prstGeom prst="rect">
            <a:avLst/>
          </a:prstGeom>
          <a:noFill/>
        </p:spPr>
        <p:txBody>
          <a:bodyPr wrap="square">
            <a:spAutoFit/>
          </a:bodyPr>
          <a:lstStyle/>
          <a:p>
            <a:pPr algn="ctr"/>
            <a:r>
              <a:rPr lang="en-GB" sz="1400" dirty="0">
                <a:effectLst/>
                <a:latin typeface="Cambria" panose="02040503050406030204" pitchFamily="18" charset="0"/>
                <a:ea typeface="Times New Roman" panose="02020603050405020304" pitchFamily="18" charset="0"/>
                <a:cs typeface="Times New Roman" panose="02020603050405020304" pitchFamily="18" charset="0"/>
              </a:rPr>
              <a:t>(4,1), (6,2), (7,3), (5)</a:t>
            </a:r>
            <a:endParaRPr lang="el-GR" sz="1400" dirty="0"/>
          </a:p>
        </p:txBody>
      </p:sp>
      <p:cxnSp>
        <p:nvCxnSpPr>
          <p:cNvPr id="2050" name="AutoShape 2">
            <a:extLst>
              <a:ext uri="{FF2B5EF4-FFF2-40B4-BE49-F238E27FC236}">
                <a16:creationId xmlns:a16="http://schemas.microsoft.com/office/drawing/2014/main" id="{5E4680BC-2E34-427A-BC27-8777F3845E13}"/>
              </a:ext>
            </a:extLst>
          </p:cNvPr>
          <p:cNvCxnSpPr>
            <a:cxnSpLocks noChangeShapeType="1"/>
          </p:cNvCxnSpPr>
          <p:nvPr/>
        </p:nvCxnSpPr>
        <p:spPr bwMode="auto">
          <a:xfrm>
            <a:off x="2245963" y="3808410"/>
            <a:ext cx="540839"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4" name="AutoShape 2">
            <a:extLst>
              <a:ext uri="{FF2B5EF4-FFF2-40B4-BE49-F238E27FC236}">
                <a16:creationId xmlns:a16="http://schemas.microsoft.com/office/drawing/2014/main" id="{F3D3B760-DAD6-4C69-BACC-80009DAA0135}"/>
              </a:ext>
            </a:extLst>
          </p:cNvPr>
          <p:cNvCxnSpPr>
            <a:cxnSpLocks noChangeShapeType="1"/>
          </p:cNvCxnSpPr>
          <p:nvPr/>
        </p:nvCxnSpPr>
        <p:spPr bwMode="auto">
          <a:xfrm>
            <a:off x="4168776" y="3791580"/>
            <a:ext cx="540839"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5" name="Rectangle 2">
            <a:extLst>
              <a:ext uri="{FF2B5EF4-FFF2-40B4-BE49-F238E27FC236}">
                <a16:creationId xmlns:a16="http://schemas.microsoft.com/office/drawing/2014/main" id="{8937B89C-B114-435F-9199-40127327505B}"/>
              </a:ext>
            </a:extLst>
          </p:cNvPr>
          <p:cNvSpPr>
            <a:spLocks noChangeArrowheads="1"/>
          </p:cNvSpPr>
          <p:nvPr/>
        </p:nvSpPr>
        <p:spPr bwMode="auto">
          <a:xfrm>
            <a:off x="4709615" y="3471710"/>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03D92CE-7FBA-4E3A-964A-FE0B58FB5DA2}"/>
                  </a:ext>
                </a:extLst>
              </p:cNvPr>
              <p:cNvSpPr txBox="1"/>
              <p:nvPr/>
            </p:nvSpPr>
            <p:spPr>
              <a:xfrm>
                <a:off x="4598003" y="3531592"/>
                <a:ext cx="1598568" cy="523220"/>
              </a:xfrm>
              <a:prstGeom prst="rect">
                <a:avLst/>
              </a:prstGeom>
              <a:noFill/>
            </p:spPr>
            <p:txBody>
              <a:bodyPr wrap="square">
                <a:spAutoFit/>
              </a:bodyPr>
              <a:lstStyle/>
              <a:p>
                <a:pPr algn="ctr"/>
                <a14:m>
                  <m:oMath xmlns:m="http://schemas.openxmlformats.org/officeDocument/2006/math">
                    <m:sSub>
                      <m:sSubPr>
                        <m:ctrlPr>
                          <a:rPr lang="el-GR" sz="1400" i="1" smtClean="0">
                            <a:effectLst/>
                            <a:latin typeface="Cambria Math" panose="02040503050406030204" pitchFamily="18" charset="0"/>
                          </a:rPr>
                        </m:ctrlPr>
                      </m:sSubPr>
                      <m:e>
                        <m:r>
                          <a:rPr lang="el-GR" sz="1400" i="1">
                            <a:effectLst/>
                            <a:latin typeface="Cambria Math" panose="02040503050406030204" pitchFamily="18" charset="0"/>
                            <a:ea typeface="Times New Roman" panose="02020603050405020304" pitchFamily="18" charset="0"/>
                            <a:cs typeface="Times New Roman" panose="02020603050405020304" pitchFamily="18" charset="0"/>
                          </a:rPr>
                          <m:t>𝜋</m:t>
                        </m:r>
                      </m:e>
                      <m:sub>
                        <m:r>
                          <a:rPr lang="en-GB" sz="1400" i="1">
                            <a:effectLst/>
                            <a:latin typeface="Cambria Math" panose="02040503050406030204" pitchFamily="18" charset="0"/>
                            <a:ea typeface="Times New Roman" panose="02020603050405020304" pitchFamily="18" charset="0"/>
                            <a:cs typeface="Times New Roman" panose="02020603050405020304" pitchFamily="18" charset="0"/>
                          </a:rPr>
                          <m:t>𝑏</m:t>
                        </m:r>
                      </m:sub>
                    </m:sSub>
                  </m:oMath>
                </a14:m>
                <a:r>
                  <a:rPr lang="en-GB" sz="1400" dirty="0">
                    <a:effectLst/>
                    <a:latin typeface="Cambria" panose="02040503050406030204" pitchFamily="18" charset="0"/>
                    <a:ea typeface="Times New Roman" panose="02020603050405020304" pitchFamily="18" charset="0"/>
                    <a:cs typeface="Times New Roman" panose="02020603050405020304" pitchFamily="18" charset="0"/>
                  </a:rPr>
                  <a:t> = (4,6,7,5,3,2,1)</a:t>
                </a:r>
                <a:endParaRPr lang="el-GR" sz="1400" dirty="0"/>
              </a:p>
            </p:txBody>
          </p:sp>
        </mc:Choice>
        <mc:Fallback xmlns="">
          <p:sp>
            <p:nvSpPr>
              <p:cNvPr id="16" name="TextBox 15">
                <a:extLst>
                  <a:ext uri="{FF2B5EF4-FFF2-40B4-BE49-F238E27FC236}">
                    <a16:creationId xmlns:a16="http://schemas.microsoft.com/office/drawing/2014/main" id="{103D92CE-7FBA-4E3A-964A-FE0B58FB5DA2}"/>
                  </a:ext>
                </a:extLst>
              </p:cNvPr>
              <p:cNvSpPr txBox="1">
                <a:spLocks noRot="1" noChangeAspect="1" noMove="1" noResize="1" noEditPoints="1" noAdjustHandles="1" noChangeArrowheads="1" noChangeShapeType="1" noTextEdit="1"/>
              </p:cNvSpPr>
              <p:nvPr/>
            </p:nvSpPr>
            <p:spPr>
              <a:xfrm>
                <a:off x="4598003" y="3531592"/>
                <a:ext cx="1598568" cy="523220"/>
              </a:xfrm>
              <a:prstGeom prst="rect">
                <a:avLst/>
              </a:prstGeom>
              <a:blipFill>
                <a:blip r:embed="rId3"/>
                <a:stretch>
                  <a:fillRect t="-2326" b="-10465"/>
                </a:stretch>
              </a:blipFill>
            </p:spPr>
            <p:txBody>
              <a:bodyPr/>
              <a:lstStyle/>
              <a:p>
                <a:r>
                  <a:rPr lang="el-GR">
                    <a:noFill/>
                  </a:rPr>
                  <a:t> </a:t>
                </a:r>
              </a:p>
            </p:txBody>
          </p:sp>
        </mc:Fallback>
      </mc:AlternateContent>
      <p:sp>
        <p:nvSpPr>
          <p:cNvPr id="17" name="Rectangle 7">
            <a:extLst>
              <a:ext uri="{FF2B5EF4-FFF2-40B4-BE49-F238E27FC236}">
                <a16:creationId xmlns:a16="http://schemas.microsoft.com/office/drawing/2014/main" id="{FDD97092-E4A3-45CE-B14E-CA674E530B40}"/>
              </a:ext>
            </a:extLst>
          </p:cNvPr>
          <p:cNvSpPr/>
          <p:nvPr/>
        </p:nvSpPr>
        <p:spPr>
          <a:xfrm>
            <a:off x="800073" y="1465734"/>
            <a:ext cx="7881877" cy="923330"/>
          </a:xfrm>
          <a:prstGeom prst="rect">
            <a:avLst/>
          </a:prstGeom>
        </p:spPr>
        <p:txBody>
          <a:bodyPr wrap="square">
            <a:spAutoFit/>
          </a:bodyPr>
          <a:lstStyle/>
          <a:p>
            <a:pPr marL="0" lvl="3"/>
            <a:r>
              <a:rPr lang="en-GB" b="1" dirty="0">
                <a:solidFill>
                  <a:srgbClr val="C00000"/>
                </a:solidFill>
                <a:latin typeface="Times New Roman" pitchFamily="18" charset="0"/>
                <a:cs typeface="Times New Roman" pitchFamily="18" charset="0"/>
                <a:sym typeface="Wingdings" pitchFamily="2" charset="2"/>
              </a:rPr>
              <a:t>A</a:t>
            </a:r>
            <a:r>
              <a:rPr lang="el-GR" b="1" dirty="0" err="1">
                <a:solidFill>
                  <a:srgbClr val="C00000"/>
                </a:solidFill>
                <a:latin typeface="Times New Roman" pitchFamily="18" charset="0"/>
                <a:cs typeface="Times New Roman" pitchFamily="18" charset="0"/>
                <a:sym typeface="Wingdings" pitchFamily="2" charset="2"/>
              </a:rPr>
              <a:t>ποκωδικοποίηση</a:t>
            </a:r>
            <a:r>
              <a:rPr lang="el-GR" b="1" dirty="0">
                <a:solidFill>
                  <a:srgbClr val="C00000"/>
                </a:solidFill>
                <a:latin typeface="Times New Roman" pitchFamily="18" charset="0"/>
                <a:cs typeface="Times New Roman" pitchFamily="18" charset="0"/>
                <a:sym typeface="Wingdings" pitchFamily="2" charset="2"/>
              </a:rPr>
              <a:t> </a:t>
            </a:r>
            <a:r>
              <a:rPr lang="el-GR" b="1" dirty="0" err="1">
                <a:solidFill>
                  <a:srgbClr val="C00000"/>
                </a:solidFill>
                <a:latin typeface="Times New Roman" pitchFamily="18" charset="0"/>
                <a:cs typeface="Times New Roman" pitchFamily="18" charset="0"/>
                <a:sym typeface="Wingdings" pitchFamily="2" charset="2"/>
              </a:rPr>
              <a:t>αυτοαναστρέφουσας</a:t>
            </a:r>
            <a:r>
              <a:rPr lang="el-GR" b="1" dirty="0">
                <a:solidFill>
                  <a:srgbClr val="C00000"/>
                </a:solidFill>
                <a:latin typeface="Times New Roman" pitchFamily="18" charset="0"/>
                <a:cs typeface="Times New Roman" pitchFamily="18" charset="0"/>
                <a:sym typeface="Wingdings" pitchFamily="2" charset="2"/>
              </a:rPr>
              <a:t> </a:t>
            </a:r>
            <a:r>
              <a:rPr lang="el-GR" b="1" dirty="0" err="1">
                <a:solidFill>
                  <a:srgbClr val="C00000"/>
                </a:solidFill>
                <a:latin typeface="Times New Roman" pitchFamily="18" charset="0"/>
                <a:cs typeface="Times New Roman" pitchFamily="18" charset="0"/>
                <a:sym typeface="Wingdings" pitchFamily="2" charset="2"/>
              </a:rPr>
              <a:t>μεταθέσης</a:t>
            </a:r>
            <a:r>
              <a:rPr lang="el-GR" b="1" dirty="0">
                <a:solidFill>
                  <a:srgbClr val="C00000"/>
                </a:solidFill>
                <a:latin typeface="Times New Roman" pitchFamily="18" charset="0"/>
                <a:cs typeface="Times New Roman" pitchFamily="18" charset="0"/>
                <a:sym typeface="Wingdings" pitchFamily="2" charset="2"/>
              </a:rPr>
              <a:t> σε αριθμό</a:t>
            </a:r>
            <a:r>
              <a:rPr lang="en-US" b="1" dirty="0">
                <a:solidFill>
                  <a:srgbClr val="C00000"/>
                </a:solidFill>
                <a:latin typeface="Times New Roman" pitchFamily="18" charset="0"/>
                <a:cs typeface="Times New Roman" pitchFamily="18" charset="0"/>
                <a:sym typeface="Wingdings" pitchFamily="2" charset="2"/>
              </a:rPr>
              <a:t> </a:t>
            </a:r>
            <a:r>
              <a:rPr lang="en-US" b="1" dirty="0" err="1">
                <a:solidFill>
                  <a:srgbClr val="C00000"/>
                </a:solidFill>
                <a:latin typeface="Times New Roman" pitchFamily="18" charset="0"/>
                <a:cs typeface="Times New Roman" pitchFamily="18" charset="0"/>
                <a:sym typeface="Wingdings" pitchFamily="2" charset="2"/>
              </a:rPr>
              <a:t>SiP_w</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br>
              <a:rPr lang="en-US" dirty="0">
                <a:latin typeface="Cambria" panose="02040503050406030204" pitchFamily="18" charset="0"/>
                <a:ea typeface="Times New Roman" panose="02020603050405020304" pitchFamily="18" charset="0"/>
                <a:cs typeface="Times New Roman" panose="02020603050405020304" pitchFamily="18" charset="0"/>
              </a:rPr>
            </a:br>
            <a:r>
              <a:rPr lang="el-GR" dirty="0">
                <a:latin typeface="Cambria" panose="02040503050406030204" pitchFamily="18" charset="0"/>
                <a:ea typeface="Times New Roman" panose="02020603050405020304" pitchFamily="18" charset="0"/>
                <a:cs typeface="Times New Roman" panose="02020603050405020304" pitchFamily="18" charset="0"/>
              </a:rPr>
              <a:t>Έστω </a:t>
            </a:r>
            <a:r>
              <a:rPr lang="el-GR" sz="1800" i="1" dirty="0">
                <a:effectLst/>
                <a:latin typeface="Cambria" panose="02040503050406030204" pitchFamily="18" charset="0"/>
                <a:ea typeface="Times New Roman" panose="02020603050405020304" pitchFamily="18" charset="0"/>
                <a:cs typeface="Times New Roman" panose="02020603050405020304" pitchFamily="18" charset="0"/>
              </a:rPr>
              <a:t>π</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 (4,6,7,1,5,2,3)</a:t>
            </a:r>
            <a:r>
              <a:rPr lang="el-GR" dirty="0">
                <a:latin typeface="Cambria" panose="02040503050406030204" pitchFamily="18" charset="0"/>
                <a:ea typeface="Times New Roman" panose="02020603050405020304" pitchFamily="18" charset="0"/>
                <a:cs typeface="Times New Roman" panose="02020603050405020304" pitchFamily="18" charset="0"/>
              </a:rPr>
              <a:t>. </a:t>
            </a:r>
            <a:endParaRPr lang="el-GR" dirty="0">
              <a:solidFill>
                <a:schemeClr val="tx1">
                  <a:lumMod val="95000"/>
                  <a:lumOff val="5000"/>
                </a:schemeClr>
              </a:solidFill>
              <a:latin typeface="Times New Roman" pitchFamily="18" charset="0"/>
              <a:cs typeface="Times New Roman" pitchFamily="18" charset="0"/>
              <a:sym typeface="Wingdings" pitchFamily="2" charset="2"/>
            </a:endParaRPr>
          </a:p>
        </p:txBody>
      </p:sp>
    </p:spTree>
    <p:extLst>
      <p:ext uri="{BB962C8B-B14F-4D97-AF65-F5344CB8AC3E}">
        <p14:creationId xmlns:p14="http://schemas.microsoft.com/office/powerpoint/2010/main" val="170233038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101</a:t>
            </a:fld>
            <a:endParaRPr lang="el-GR" altLang="el-GR" sz="1200" dirty="0">
              <a:latin typeface="Cambria" pitchFamily="18" charset="0"/>
            </a:endParaRPr>
          </a:p>
        </p:txBody>
      </p:sp>
      <p:sp>
        <p:nvSpPr>
          <p:cNvPr id="2" name="Rectangle 2">
            <a:extLst>
              <a:ext uri="{FF2B5EF4-FFF2-40B4-BE49-F238E27FC236}">
                <a16:creationId xmlns:a16="http://schemas.microsoft.com/office/drawing/2014/main" id="{5B8DF3E5-4156-41B8-8B67-B72E3B6933CD}"/>
              </a:ext>
            </a:extLst>
          </p:cNvPr>
          <p:cNvSpPr>
            <a:spLocks noChangeArrowheads="1"/>
          </p:cNvSpPr>
          <p:nvPr/>
        </p:nvSpPr>
        <p:spPr bwMode="auto">
          <a:xfrm>
            <a:off x="877963" y="3433716"/>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sp>
        <p:nvSpPr>
          <p:cNvPr id="3" name="TextBox 2">
            <a:extLst>
              <a:ext uri="{FF2B5EF4-FFF2-40B4-BE49-F238E27FC236}">
                <a16:creationId xmlns:a16="http://schemas.microsoft.com/office/drawing/2014/main" id="{1B55F5AE-CE57-4630-AFE4-8D1CBFA1FE66}"/>
              </a:ext>
            </a:extLst>
          </p:cNvPr>
          <p:cNvSpPr txBox="1"/>
          <p:nvPr/>
        </p:nvSpPr>
        <p:spPr>
          <a:xfrm>
            <a:off x="877963" y="3528391"/>
            <a:ext cx="1385888" cy="523220"/>
          </a:xfrm>
          <a:prstGeom prst="rect">
            <a:avLst/>
          </a:prstGeom>
          <a:noFill/>
        </p:spPr>
        <p:txBody>
          <a:bodyPr wrap="square" rtlCol="0">
            <a:spAutoFit/>
          </a:bodyPr>
          <a:lstStyle/>
          <a:p>
            <a:pPr algn="ctr"/>
            <a:r>
              <a:rPr lang="el-GR" sz="1400" i="1" dirty="0">
                <a:effectLst/>
                <a:latin typeface="Cambria" panose="02040503050406030204" pitchFamily="18" charset="0"/>
                <a:ea typeface="Times New Roman" panose="02020603050405020304" pitchFamily="18" charset="0"/>
                <a:cs typeface="Times New Roman" panose="02020603050405020304" pitchFamily="18" charset="0"/>
              </a:rPr>
              <a:t>π</a:t>
            </a:r>
            <a:r>
              <a:rPr lang="en-GB" sz="1400" i="1" dirty="0">
                <a:effectLst/>
                <a:latin typeface="Cambria" panose="02040503050406030204" pitchFamily="18" charset="0"/>
                <a:ea typeface="Times New Roman" panose="02020603050405020304" pitchFamily="18" charset="0"/>
                <a:cs typeface="Times New Roman" panose="02020603050405020304" pitchFamily="18" charset="0"/>
              </a:rPr>
              <a:t>* </a:t>
            </a:r>
            <a:r>
              <a:rPr lang="en-GB" sz="1400" dirty="0">
                <a:effectLst/>
                <a:latin typeface="Cambria" panose="02040503050406030204" pitchFamily="18" charset="0"/>
                <a:ea typeface="Times New Roman" panose="02020603050405020304" pitchFamily="18" charset="0"/>
                <a:cs typeface="Times New Roman" panose="02020603050405020304" pitchFamily="18" charset="0"/>
              </a:rPr>
              <a:t> = (4,6,7,1,5,2,3)</a:t>
            </a:r>
            <a:endParaRPr lang="el-GR" sz="1400" dirty="0"/>
          </a:p>
        </p:txBody>
      </p:sp>
      <p:sp>
        <p:nvSpPr>
          <p:cNvPr id="10" name="Rectangle 2">
            <a:extLst>
              <a:ext uri="{FF2B5EF4-FFF2-40B4-BE49-F238E27FC236}">
                <a16:creationId xmlns:a16="http://schemas.microsoft.com/office/drawing/2014/main" id="{59DDE5D3-8788-45B9-A5C0-DF12EB6BD65A}"/>
              </a:ext>
            </a:extLst>
          </p:cNvPr>
          <p:cNvSpPr>
            <a:spLocks noChangeArrowheads="1"/>
          </p:cNvSpPr>
          <p:nvPr/>
        </p:nvSpPr>
        <p:spPr bwMode="auto">
          <a:xfrm>
            <a:off x="2782888" y="3454538"/>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sp>
        <p:nvSpPr>
          <p:cNvPr id="13" name="TextBox 12">
            <a:extLst>
              <a:ext uri="{FF2B5EF4-FFF2-40B4-BE49-F238E27FC236}">
                <a16:creationId xmlns:a16="http://schemas.microsoft.com/office/drawing/2014/main" id="{EB3354CA-85B1-4798-813F-3CD0F418ED0E}"/>
              </a:ext>
            </a:extLst>
          </p:cNvPr>
          <p:cNvSpPr txBox="1"/>
          <p:nvPr/>
        </p:nvSpPr>
        <p:spPr>
          <a:xfrm>
            <a:off x="2679661" y="3582369"/>
            <a:ext cx="1598568" cy="523220"/>
          </a:xfrm>
          <a:prstGeom prst="rect">
            <a:avLst/>
          </a:prstGeom>
          <a:noFill/>
        </p:spPr>
        <p:txBody>
          <a:bodyPr wrap="square">
            <a:spAutoFit/>
          </a:bodyPr>
          <a:lstStyle/>
          <a:p>
            <a:pPr algn="ctr"/>
            <a:r>
              <a:rPr lang="en-GB" sz="1400" dirty="0">
                <a:effectLst/>
                <a:latin typeface="Cambria" panose="02040503050406030204" pitchFamily="18" charset="0"/>
                <a:ea typeface="Times New Roman" panose="02020603050405020304" pitchFamily="18" charset="0"/>
                <a:cs typeface="Times New Roman" panose="02020603050405020304" pitchFamily="18" charset="0"/>
              </a:rPr>
              <a:t>(4,1), (6,2), (7,3), (5)</a:t>
            </a:r>
            <a:endParaRPr lang="el-GR" sz="1400" dirty="0"/>
          </a:p>
        </p:txBody>
      </p:sp>
      <p:cxnSp>
        <p:nvCxnSpPr>
          <p:cNvPr id="2050" name="AutoShape 2">
            <a:extLst>
              <a:ext uri="{FF2B5EF4-FFF2-40B4-BE49-F238E27FC236}">
                <a16:creationId xmlns:a16="http://schemas.microsoft.com/office/drawing/2014/main" id="{5E4680BC-2E34-427A-BC27-8777F3845E13}"/>
              </a:ext>
            </a:extLst>
          </p:cNvPr>
          <p:cNvCxnSpPr>
            <a:cxnSpLocks noChangeShapeType="1"/>
          </p:cNvCxnSpPr>
          <p:nvPr/>
        </p:nvCxnSpPr>
        <p:spPr bwMode="auto">
          <a:xfrm>
            <a:off x="2245963" y="3808410"/>
            <a:ext cx="540839"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4" name="AutoShape 2">
            <a:extLst>
              <a:ext uri="{FF2B5EF4-FFF2-40B4-BE49-F238E27FC236}">
                <a16:creationId xmlns:a16="http://schemas.microsoft.com/office/drawing/2014/main" id="{F3D3B760-DAD6-4C69-BACC-80009DAA0135}"/>
              </a:ext>
            </a:extLst>
          </p:cNvPr>
          <p:cNvCxnSpPr>
            <a:cxnSpLocks noChangeShapeType="1"/>
          </p:cNvCxnSpPr>
          <p:nvPr/>
        </p:nvCxnSpPr>
        <p:spPr bwMode="auto">
          <a:xfrm>
            <a:off x="4168776" y="3791580"/>
            <a:ext cx="540839"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5" name="Rectangle 2">
            <a:extLst>
              <a:ext uri="{FF2B5EF4-FFF2-40B4-BE49-F238E27FC236}">
                <a16:creationId xmlns:a16="http://schemas.microsoft.com/office/drawing/2014/main" id="{8937B89C-B114-435F-9199-40127327505B}"/>
              </a:ext>
            </a:extLst>
          </p:cNvPr>
          <p:cNvSpPr>
            <a:spLocks noChangeArrowheads="1"/>
          </p:cNvSpPr>
          <p:nvPr/>
        </p:nvSpPr>
        <p:spPr bwMode="auto">
          <a:xfrm>
            <a:off x="4709615" y="3471710"/>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03D92CE-7FBA-4E3A-964A-FE0B58FB5DA2}"/>
                  </a:ext>
                </a:extLst>
              </p:cNvPr>
              <p:cNvSpPr txBox="1"/>
              <p:nvPr/>
            </p:nvSpPr>
            <p:spPr>
              <a:xfrm>
                <a:off x="4598003" y="3531592"/>
                <a:ext cx="1598568" cy="523220"/>
              </a:xfrm>
              <a:prstGeom prst="rect">
                <a:avLst/>
              </a:prstGeom>
              <a:noFill/>
            </p:spPr>
            <p:txBody>
              <a:bodyPr wrap="square">
                <a:spAutoFit/>
              </a:bodyPr>
              <a:lstStyle/>
              <a:p>
                <a:pPr algn="ctr"/>
                <a14:m>
                  <m:oMath xmlns:m="http://schemas.openxmlformats.org/officeDocument/2006/math">
                    <m:sSub>
                      <m:sSubPr>
                        <m:ctrlPr>
                          <a:rPr lang="el-GR" sz="1400" i="1" smtClean="0">
                            <a:effectLst/>
                            <a:latin typeface="Cambria Math" panose="02040503050406030204" pitchFamily="18" charset="0"/>
                          </a:rPr>
                        </m:ctrlPr>
                      </m:sSubPr>
                      <m:e>
                        <m:r>
                          <a:rPr lang="el-GR" sz="1400" i="1">
                            <a:effectLst/>
                            <a:latin typeface="Cambria Math" panose="02040503050406030204" pitchFamily="18" charset="0"/>
                            <a:ea typeface="Times New Roman" panose="02020603050405020304" pitchFamily="18" charset="0"/>
                            <a:cs typeface="Times New Roman" panose="02020603050405020304" pitchFamily="18" charset="0"/>
                          </a:rPr>
                          <m:t>𝜋</m:t>
                        </m:r>
                      </m:e>
                      <m:sub>
                        <m:r>
                          <a:rPr lang="en-GB" sz="1400" i="1">
                            <a:effectLst/>
                            <a:latin typeface="Cambria Math" panose="02040503050406030204" pitchFamily="18" charset="0"/>
                            <a:ea typeface="Times New Roman" panose="02020603050405020304" pitchFamily="18" charset="0"/>
                            <a:cs typeface="Times New Roman" panose="02020603050405020304" pitchFamily="18" charset="0"/>
                          </a:rPr>
                          <m:t>𝑏</m:t>
                        </m:r>
                      </m:sub>
                    </m:sSub>
                  </m:oMath>
                </a14:m>
                <a:r>
                  <a:rPr lang="en-GB" sz="1400" dirty="0">
                    <a:effectLst/>
                    <a:latin typeface="Cambria" panose="02040503050406030204" pitchFamily="18" charset="0"/>
                    <a:ea typeface="Times New Roman" panose="02020603050405020304" pitchFamily="18" charset="0"/>
                    <a:cs typeface="Times New Roman" panose="02020603050405020304" pitchFamily="18" charset="0"/>
                  </a:rPr>
                  <a:t> = (4,6,7,5,3,2,1)</a:t>
                </a:r>
                <a:endParaRPr lang="el-GR" sz="1400" dirty="0"/>
              </a:p>
            </p:txBody>
          </p:sp>
        </mc:Choice>
        <mc:Fallback xmlns="">
          <p:sp>
            <p:nvSpPr>
              <p:cNvPr id="16" name="TextBox 15">
                <a:extLst>
                  <a:ext uri="{FF2B5EF4-FFF2-40B4-BE49-F238E27FC236}">
                    <a16:creationId xmlns:a16="http://schemas.microsoft.com/office/drawing/2014/main" id="{103D92CE-7FBA-4E3A-964A-FE0B58FB5DA2}"/>
                  </a:ext>
                </a:extLst>
              </p:cNvPr>
              <p:cNvSpPr txBox="1">
                <a:spLocks noRot="1" noChangeAspect="1" noMove="1" noResize="1" noEditPoints="1" noAdjustHandles="1" noChangeArrowheads="1" noChangeShapeType="1" noTextEdit="1"/>
              </p:cNvSpPr>
              <p:nvPr/>
            </p:nvSpPr>
            <p:spPr>
              <a:xfrm>
                <a:off x="4598003" y="3531592"/>
                <a:ext cx="1598568" cy="523220"/>
              </a:xfrm>
              <a:prstGeom prst="rect">
                <a:avLst/>
              </a:prstGeom>
              <a:blipFill>
                <a:blip r:embed="rId3"/>
                <a:stretch>
                  <a:fillRect t="-2326" b="-10465"/>
                </a:stretch>
              </a:blipFill>
            </p:spPr>
            <p:txBody>
              <a:bodyPr/>
              <a:lstStyle/>
              <a:p>
                <a:r>
                  <a:rPr lang="el-GR">
                    <a:noFill/>
                  </a:rPr>
                  <a:t> </a:t>
                </a:r>
              </a:p>
            </p:txBody>
          </p:sp>
        </mc:Fallback>
      </mc:AlternateContent>
      <p:cxnSp>
        <p:nvCxnSpPr>
          <p:cNvPr id="17" name="AutoShape 2">
            <a:extLst>
              <a:ext uri="{FF2B5EF4-FFF2-40B4-BE49-F238E27FC236}">
                <a16:creationId xmlns:a16="http://schemas.microsoft.com/office/drawing/2014/main" id="{81A59EB5-FB8A-45AF-88BB-5DCE532014E0}"/>
              </a:ext>
            </a:extLst>
          </p:cNvPr>
          <p:cNvCxnSpPr>
            <a:cxnSpLocks noChangeShapeType="1"/>
          </p:cNvCxnSpPr>
          <p:nvPr/>
        </p:nvCxnSpPr>
        <p:spPr bwMode="auto">
          <a:xfrm>
            <a:off x="6095503" y="3791580"/>
            <a:ext cx="540839"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8" name="Rectangle 2">
            <a:extLst>
              <a:ext uri="{FF2B5EF4-FFF2-40B4-BE49-F238E27FC236}">
                <a16:creationId xmlns:a16="http://schemas.microsoft.com/office/drawing/2014/main" id="{FD211C8F-64E5-42D8-A56A-A25C1BB3C6BC}"/>
              </a:ext>
            </a:extLst>
          </p:cNvPr>
          <p:cNvSpPr>
            <a:spLocks noChangeArrowheads="1"/>
          </p:cNvSpPr>
          <p:nvPr/>
        </p:nvSpPr>
        <p:spPr bwMode="auto">
          <a:xfrm>
            <a:off x="6636342" y="3454538"/>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sp>
        <p:nvSpPr>
          <p:cNvPr id="22" name="TextBox 21">
            <a:extLst>
              <a:ext uri="{FF2B5EF4-FFF2-40B4-BE49-F238E27FC236}">
                <a16:creationId xmlns:a16="http://schemas.microsoft.com/office/drawing/2014/main" id="{5D156BBB-1336-4A2B-9D30-1DF092A541C9}"/>
              </a:ext>
            </a:extLst>
          </p:cNvPr>
          <p:cNvSpPr txBox="1"/>
          <p:nvPr/>
        </p:nvSpPr>
        <p:spPr>
          <a:xfrm>
            <a:off x="6309820" y="3544375"/>
            <a:ext cx="2038932" cy="523220"/>
          </a:xfrm>
          <a:prstGeom prst="rect">
            <a:avLst/>
          </a:prstGeom>
          <a:noFill/>
        </p:spPr>
        <p:txBody>
          <a:bodyPr wrap="square">
            <a:spAutoFit/>
          </a:bodyPr>
          <a:lstStyle/>
          <a:p>
            <a:pPr algn="ctr"/>
            <a:r>
              <a:rPr lang="el-GR" sz="1400" i="1" dirty="0">
                <a:latin typeface="Cambria" panose="02040503050406030204" pitchFamily="18" charset="0"/>
                <a:cs typeface="Times New Roman" panose="02020603050405020304" pitchFamily="18" charset="0"/>
              </a:rPr>
              <a:t>Χ </a:t>
            </a:r>
            <a:r>
              <a:rPr lang="el-GR" sz="1400" dirty="0">
                <a:latin typeface="Cambria" panose="02040503050406030204" pitchFamily="18" charset="0"/>
                <a:cs typeface="Times New Roman" panose="02020603050405020304" pitchFamily="18" charset="0"/>
              </a:rPr>
              <a:t>= (4,6)</a:t>
            </a:r>
          </a:p>
          <a:p>
            <a:pPr algn="ctr"/>
            <a:r>
              <a:rPr lang="el-GR" sz="1400" i="1" dirty="0">
                <a:latin typeface="Cambria" panose="02040503050406030204" pitchFamily="18" charset="0"/>
                <a:cs typeface="Times New Roman" panose="02020603050405020304" pitchFamily="18" charset="0"/>
              </a:rPr>
              <a:t>Υ</a:t>
            </a:r>
            <a:r>
              <a:rPr lang="el-GR" sz="1400" dirty="0">
                <a:latin typeface="Cambria" panose="02040503050406030204" pitchFamily="18" charset="0"/>
                <a:cs typeface="Times New Roman" panose="02020603050405020304" pitchFamily="18" charset="0"/>
              </a:rPr>
              <a:t> = (1,2,3,5,7)</a:t>
            </a:r>
            <a:endParaRPr lang="el-GR" sz="1400" dirty="0"/>
          </a:p>
        </p:txBody>
      </p:sp>
      <p:sp>
        <p:nvSpPr>
          <p:cNvPr id="19" name="Rectangle 7">
            <a:extLst>
              <a:ext uri="{FF2B5EF4-FFF2-40B4-BE49-F238E27FC236}">
                <a16:creationId xmlns:a16="http://schemas.microsoft.com/office/drawing/2014/main" id="{CD81DC61-F79F-444B-A43D-1685AE33100C}"/>
              </a:ext>
            </a:extLst>
          </p:cNvPr>
          <p:cNvSpPr/>
          <p:nvPr/>
        </p:nvSpPr>
        <p:spPr>
          <a:xfrm>
            <a:off x="800073" y="1465734"/>
            <a:ext cx="7881877" cy="923330"/>
          </a:xfrm>
          <a:prstGeom prst="rect">
            <a:avLst/>
          </a:prstGeom>
        </p:spPr>
        <p:txBody>
          <a:bodyPr wrap="square">
            <a:spAutoFit/>
          </a:bodyPr>
          <a:lstStyle/>
          <a:p>
            <a:pPr marL="0" lvl="3"/>
            <a:r>
              <a:rPr lang="en-GB" b="1" dirty="0">
                <a:solidFill>
                  <a:srgbClr val="C00000"/>
                </a:solidFill>
                <a:latin typeface="Times New Roman" pitchFamily="18" charset="0"/>
                <a:cs typeface="Times New Roman" pitchFamily="18" charset="0"/>
                <a:sym typeface="Wingdings" pitchFamily="2" charset="2"/>
              </a:rPr>
              <a:t>A</a:t>
            </a:r>
            <a:r>
              <a:rPr lang="el-GR" b="1" dirty="0" err="1">
                <a:solidFill>
                  <a:srgbClr val="C00000"/>
                </a:solidFill>
                <a:latin typeface="Times New Roman" pitchFamily="18" charset="0"/>
                <a:cs typeface="Times New Roman" pitchFamily="18" charset="0"/>
                <a:sym typeface="Wingdings" pitchFamily="2" charset="2"/>
              </a:rPr>
              <a:t>ποκωδικοποίηση</a:t>
            </a:r>
            <a:r>
              <a:rPr lang="el-GR" b="1" dirty="0">
                <a:solidFill>
                  <a:srgbClr val="C00000"/>
                </a:solidFill>
                <a:latin typeface="Times New Roman" pitchFamily="18" charset="0"/>
                <a:cs typeface="Times New Roman" pitchFamily="18" charset="0"/>
                <a:sym typeface="Wingdings" pitchFamily="2" charset="2"/>
              </a:rPr>
              <a:t> </a:t>
            </a:r>
            <a:r>
              <a:rPr lang="el-GR" b="1" dirty="0" err="1">
                <a:solidFill>
                  <a:srgbClr val="C00000"/>
                </a:solidFill>
                <a:latin typeface="Times New Roman" pitchFamily="18" charset="0"/>
                <a:cs typeface="Times New Roman" pitchFamily="18" charset="0"/>
                <a:sym typeface="Wingdings" pitchFamily="2" charset="2"/>
              </a:rPr>
              <a:t>αυτοαναστρέφουσας</a:t>
            </a:r>
            <a:r>
              <a:rPr lang="el-GR" b="1" dirty="0">
                <a:solidFill>
                  <a:srgbClr val="C00000"/>
                </a:solidFill>
                <a:latin typeface="Times New Roman" pitchFamily="18" charset="0"/>
                <a:cs typeface="Times New Roman" pitchFamily="18" charset="0"/>
                <a:sym typeface="Wingdings" pitchFamily="2" charset="2"/>
              </a:rPr>
              <a:t> </a:t>
            </a:r>
            <a:r>
              <a:rPr lang="el-GR" b="1" dirty="0" err="1">
                <a:solidFill>
                  <a:srgbClr val="C00000"/>
                </a:solidFill>
                <a:latin typeface="Times New Roman" pitchFamily="18" charset="0"/>
                <a:cs typeface="Times New Roman" pitchFamily="18" charset="0"/>
                <a:sym typeface="Wingdings" pitchFamily="2" charset="2"/>
              </a:rPr>
              <a:t>μεταθέσης</a:t>
            </a:r>
            <a:r>
              <a:rPr lang="el-GR" b="1" dirty="0">
                <a:solidFill>
                  <a:srgbClr val="C00000"/>
                </a:solidFill>
                <a:latin typeface="Times New Roman" pitchFamily="18" charset="0"/>
                <a:cs typeface="Times New Roman" pitchFamily="18" charset="0"/>
                <a:sym typeface="Wingdings" pitchFamily="2" charset="2"/>
              </a:rPr>
              <a:t> σε αριθμό</a:t>
            </a:r>
            <a:r>
              <a:rPr lang="en-US" b="1" dirty="0">
                <a:solidFill>
                  <a:srgbClr val="C00000"/>
                </a:solidFill>
                <a:latin typeface="Times New Roman" pitchFamily="18" charset="0"/>
                <a:cs typeface="Times New Roman" pitchFamily="18" charset="0"/>
                <a:sym typeface="Wingdings" pitchFamily="2" charset="2"/>
              </a:rPr>
              <a:t> </a:t>
            </a:r>
            <a:r>
              <a:rPr lang="en-US" b="1" dirty="0" err="1">
                <a:solidFill>
                  <a:srgbClr val="C00000"/>
                </a:solidFill>
                <a:latin typeface="Times New Roman" pitchFamily="18" charset="0"/>
                <a:cs typeface="Times New Roman" pitchFamily="18" charset="0"/>
                <a:sym typeface="Wingdings" pitchFamily="2" charset="2"/>
              </a:rPr>
              <a:t>SiP_w</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br>
              <a:rPr lang="en-US" dirty="0">
                <a:latin typeface="Cambria" panose="02040503050406030204" pitchFamily="18" charset="0"/>
                <a:ea typeface="Times New Roman" panose="02020603050405020304" pitchFamily="18" charset="0"/>
                <a:cs typeface="Times New Roman" panose="02020603050405020304" pitchFamily="18" charset="0"/>
              </a:rPr>
            </a:br>
            <a:r>
              <a:rPr lang="el-GR" dirty="0">
                <a:latin typeface="Cambria" panose="02040503050406030204" pitchFamily="18" charset="0"/>
                <a:ea typeface="Times New Roman" panose="02020603050405020304" pitchFamily="18" charset="0"/>
                <a:cs typeface="Times New Roman" panose="02020603050405020304" pitchFamily="18" charset="0"/>
              </a:rPr>
              <a:t>Έστω </a:t>
            </a:r>
            <a:r>
              <a:rPr lang="el-GR" sz="1800" i="1" dirty="0">
                <a:effectLst/>
                <a:latin typeface="Cambria" panose="02040503050406030204" pitchFamily="18" charset="0"/>
                <a:ea typeface="Times New Roman" panose="02020603050405020304" pitchFamily="18" charset="0"/>
                <a:cs typeface="Times New Roman" panose="02020603050405020304" pitchFamily="18" charset="0"/>
              </a:rPr>
              <a:t>π</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 (4,6,7,1,5,2,3)</a:t>
            </a:r>
            <a:r>
              <a:rPr lang="el-GR" dirty="0">
                <a:latin typeface="Cambria" panose="02040503050406030204" pitchFamily="18" charset="0"/>
                <a:ea typeface="Times New Roman" panose="02020603050405020304" pitchFamily="18" charset="0"/>
                <a:cs typeface="Times New Roman" panose="02020603050405020304" pitchFamily="18" charset="0"/>
              </a:rPr>
              <a:t>. </a:t>
            </a:r>
            <a:endParaRPr lang="el-GR" dirty="0">
              <a:solidFill>
                <a:schemeClr val="tx1">
                  <a:lumMod val="95000"/>
                  <a:lumOff val="5000"/>
                </a:schemeClr>
              </a:solidFill>
              <a:latin typeface="Times New Roman" pitchFamily="18" charset="0"/>
              <a:cs typeface="Times New Roman" pitchFamily="18" charset="0"/>
              <a:sym typeface="Wingdings" pitchFamily="2" charset="2"/>
            </a:endParaRPr>
          </a:p>
        </p:txBody>
      </p:sp>
    </p:spTree>
    <p:extLst>
      <p:ext uri="{BB962C8B-B14F-4D97-AF65-F5344CB8AC3E}">
        <p14:creationId xmlns:p14="http://schemas.microsoft.com/office/powerpoint/2010/main" val="13993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102</a:t>
            </a:fld>
            <a:endParaRPr lang="el-GR" altLang="el-GR" sz="1200" dirty="0">
              <a:latin typeface="Cambria" pitchFamily="18" charset="0"/>
            </a:endParaRPr>
          </a:p>
        </p:txBody>
      </p:sp>
      <p:sp>
        <p:nvSpPr>
          <p:cNvPr id="2" name="Rectangle 2">
            <a:extLst>
              <a:ext uri="{FF2B5EF4-FFF2-40B4-BE49-F238E27FC236}">
                <a16:creationId xmlns:a16="http://schemas.microsoft.com/office/drawing/2014/main" id="{5B8DF3E5-4156-41B8-8B67-B72E3B6933CD}"/>
              </a:ext>
            </a:extLst>
          </p:cNvPr>
          <p:cNvSpPr>
            <a:spLocks noChangeArrowheads="1"/>
          </p:cNvSpPr>
          <p:nvPr/>
        </p:nvSpPr>
        <p:spPr bwMode="auto">
          <a:xfrm>
            <a:off x="877963" y="3433716"/>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sp>
        <p:nvSpPr>
          <p:cNvPr id="3" name="TextBox 2">
            <a:extLst>
              <a:ext uri="{FF2B5EF4-FFF2-40B4-BE49-F238E27FC236}">
                <a16:creationId xmlns:a16="http://schemas.microsoft.com/office/drawing/2014/main" id="{1B55F5AE-CE57-4630-AFE4-8D1CBFA1FE66}"/>
              </a:ext>
            </a:extLst>
          </p:cNvPr>
          <p:cNvSpPr txBox="1"/>
          <p:nvPr/>
        </p:nvSpPr>
        <p:spPr>
          <a:xfrm>
            <a:off x="877963" y="3528391"/>
            <a:ext cx="1385888" cy="523220"/>
          </a:xfrm>
          <a:prstGeom prst="rect">
            <a:avLst/>
          </a:prstGeom>
          <a:noFill/>
        </p:spPr>
        <p:txBody>
          <a:bodyPr wrap="square" rtlCol="0">
            <a:spAutoFit/>
          </a:bodyPr>
          <a:lstStyle/>
          <a:p>
            <a:pPr algn="ctr"/>
            <a:r>
              <a:rPr lang="el-GR" sz="1400" i="1" dirty="0">
                <a:effectLst/>
                <a:latin typeface="Cambria" panose="02040503050406030204" pitchFamily="18" charset="0"/>
                <a:ea typeface="Times New Roman" panose="02020603050405020304" pitchFamily="18" charset="0"/>
                <a:cs typeface="Times New Roman" panose="02020603050405020304" pitchFamily="18" charset="0"/>
              </a:rPr>
              <a:t>π</a:t>
            </a:r>
            <a:r>
              <a:rPr lang="en-GB" sz="1400" i="1" dirty="0">
                <a:effectLst/>
                <a:latin typeface="Cambria" panose="02040503050406030204" pitchFamily="18" charset="0"/>
                <a:ea typeface="Times New Roman" panose="02020603050405020304" pitchFamily="18" charset="0"/>
                <a:cs typeface="Times New Roman" panose="02020603050405020304" pitchFamily="18" charset="0"/>
              </a:rPr>
              <a:t>* </a:t>
            </a:r>
            <a:r>
              <a:rPr lang="en-GB" sz="1400" dirty="0">
                <a:effectLst/>
                <a:latin typeface="Cambria" panose="02040503050406030204" pitchFamily="18" charset="0"/>
                <a:ea typeface="Times New Roman" panose="02020603050405020304" pitchFamily="18" charset="0"/>
                <a:cs typeface="Times New Roman" panose="02020603050405020304" pitchFamily="18" charset="0"/>
              </a:rPr>
              <a:t> = (4,6,7,1,5,2,3)</a:t>
            </a:r>
            <a:endParaRPr lang="el-GR" sz="1400" dirty="0"/>
          </a:p>
        </p:txBody>
      </p:sp>
      <p:sp>
        <p:nvSpPr>
          <p:cNvPr id="10" name="Rectangle 2">
            <a:extLst>
              <a:ext uri="{FF2B5EF4-FFF2-40B4-BE49-F238E27FC236}">
                <a16:creationId xmlns:a16="http://schemas.microsoft.com/office/drawing/2014/main" id="{59DDE5D3-8788-45B9-A5C0-DF12EB6BD65A}"/>
              </a:ext>
            </a:extLst>
          </p:cNvPr>
          <p:cNvSpPr>
            <a:spLocks noChangeArrowheads="1"/>
          </p:cNvSpPr>
          <p:nvPr/>
        </p:nvSpPr>
        <p:spPr bwMode="auto">
          <a:xfrm>
            <a:off x="2782888" y="3454538"/>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sp>
        <p:nvSpPr>
          <p:cNvPr id="13" name="TextBox 12">
            <a:extLst>
              <a:ext uri="{FF2B5EF4-FFF2-40B4-BE49-F238E27FC236}">
                <a16:creationId xmlns:a16="http://schemas.microsoft.com/office/drawing/2014/main" id="{EB3354CA-85B1-4798-813F-3CD0F418ED0E}"/>
              </a:ext>
            </a:extLst>
          </p:cNvPr>
          <p:cNvSpPr txBox="1"/>
          <p:nvPr/>
        </p:nvSpPr>
        <p:spPr>
          <a:xfrm>
            <a:off x="2679661" y="3582369"/>
            <a:ext cx="1598568" cy="523220"/>
          </a:xfrm>
          <a:prstGeom prst="rect">
            <a:avLst/>
          </a:prstGeom>
          <a:noFill/>
        </p:spPr>
        <p:txBody>
          <a:bodyPr wrap="square">
            <a:spAutoFit/>
          </a:bodyPr>
          <a:lstStyle/>
          <a:p>
            <a:pPr algn="ctr"/>
            <a:r>
              <a:rPr lang="en-GB" sz="1400" dirty="0">
                <a:effectLst/>
                <a:latin typeface="Cambria" panose="02040503050406030204" pitchFamily="18" charset="0"/>
                <a:ea typeface="Times New Roman" panose="02020603050405020304" pitchFamily="18" charset="0"/>
                <a:cs typeface="Times New Roman" panose="02020603050405020304" pitchFamily="18" charset="0"/>
              </a:rPr>
              <a:t>(4,1), (6,2), (7,3), (5)</a:t>
            </a:r>
            <a:endParaRPr lang="el-GR" sz="1400" dirty="0"/>
          </a:p>
        </p:txBody>
      </p:sp>
      <p:cxnSp>
        <p:nvCxnSpPr>
          <p:cNvPr id="2050" name="AutoShape 2">
            <a:extLst>
              <a:ext uri="{FF2B5EF4-FFF2-40B4-BE49-F238E27FC236}">
                <a16:creationId xmlns:a16="http://schemas.microsoft.com/office/drawing/2014/main" id="{5E4680BC-2E34-427A-BC27-8777F3845E13}"/>
              </a:ext>
            </a:extLst>
          </p:cNvPr>
          <p:cNvCxnSpPr>
            <a:cxnSpLocks noChangeShapeType="1"/>
          </p:cNvCxnSpPr>
          <p:nvPr/>
        </p:nvCxnSpPr>
        <p:spPr bwMode="auto">
          <a:xfrm>
            <a:off x="2245963" y="3808410"/>
            <a:ext cx="540839"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4" name="AutoShape 2">
            <a:extLst>
              <a:ext uri="{FF2B5EF4-FFF2-40B4-BE49-F238E27FC236}">
                <a16:creationId xmlns:a16="http://schemas.microsoft.com/office/drawing/2014/main" id="{F3D3B760-DAD6-4C69-BACC-80009DAA0135}"/>
              </a:ext>
            </a:extLst>
          </p:cNvPr>
          <p:cNvCxnSpPr>
            <a:cxnSpLocks noChangeShapeType="1"/>
          </p:cNvCxnSpPr>
          <p:nvPr/>
        </p:nvCxnSpPr>
        <p:spPr bwMode="auto">
          <a:xfrm>
            <a:off x="4168776" y="3791580"/>
            <a:ext cx="540839"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5" name="Rectangle 2">
            <a:extLst>
              <a:ext uri="{FF2B5EF4-FFF2-40B4-BE49-F238E27FC236}">
                <a16:creationId xmlns:a16="http://schemas.microsoft.com/office/drawing/2014/main" id="{8937B89C-B114-435F-9199-40127327505B}"/>
              </a:ext>
            </a:extLst>
          </p:cNvPr>
          <p:cNvSpPr>
            <a:spLocks noChangeArrowheads="1"/>
          </p:cNvSpPr>
          <p:nvPr/>
        </p:nvSpPr>
        <p:spPr bwMode="auto">
          <a:xfrm>
            <a:off x="4709615" y="3471710"/>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03D92CE-7FBA-4E3A-964A-FE0B58FB5DA2}"/>
                  </a:ext>
                </a:extLst>
              </p:cNvPr>
              <p:cNvSpPr txBox="1"/>
              <p:nvPr/>
            </p:nvSpPr>
            <p:spPr>
              <a:xfrm>
                <a:off x="4598003" y="3531592"/>
                <a:ext cx="1598568" cy="523220"/>
              </a:xfrm>
              <a:prstGeom prst="rect">
                <a:avLst/>
              </a:prstGeom>
              <a:noFill/>
            </p:spPr>
            <p:txBody>
              <a:bodyPr wrap="square">
                <a:spAutoFit/>
              </a:bodyPr>
              <a:lstStyle/>
              <a:p>
                <a:pPr algn="ctr"/>
                <a14:m>
                  <m:oMath xmlns:m="http://schemas.openxmlformats.org/officeDocument/2006/math">
                    <m:sSub>
                      <m:sSubPr>
                        <m:ctrlPr>
                          <a:rPr lang="el-GR" sz="1400" i="1" smtClean="0">
                            <a:effectLst/>
                            <a:latin typeface="Cambria Math" panose="02040503050406030204" pitchFamily="18" charset="0"/>
                          </a:rPr>
                        </m:ctrlPr>
                      </m:sSubPr>
                      <m:e>
                        <m:r>
                          <a:rPr lang="el-GR" sz="1400" i="1">
                            <a:effectLst/>
                            <a:latin typeface="Cambria Math" panose="02040503050406030204" pitchFamily="18" charset="0"/>
                            <a:ea typeface="Times New Roman" panose="02020603050405020304" pitchFamily="18" charset="0"/>
                            <a:cs typeface="Times New Roman" panose="02020603050405020304" pitchFamily="18" charset="0"/>
                          </a:rPr>
                          <m:t>𝜋</m:t>
                        </m:r>
                      </m:e>
                      <m:sub>
                        <m:r>
                          <a:rPr lang="en-GB" sz="1400" i="1">
                            <a:effectLst/>
                            <a:latin typeface="Cambria Math" panose="02040503050406030204" pitchFamily="18" charset="0"/>
                            <a:ea typeface="Times New Roman" panose="02020603050405020304" pitchFamily="18" charset="0"/>
                            <a:cs typeface="Times New Roman" panose="02020603050405020304" pitchFamily="18" charset="0"/>
                          </a:rPr>
                          <m:t>𝑏</m:t>
                        </m:r>
                      </m:sub>
                    </m:sSub>
                  </m:oMath>
                </a14:m>
                <a:r>
                  <a:rPr lang="en-GB" sz="1400" dirty="0">
                    <a:effectLst/>
                    <a:latin typeface="Cambria" panose="02040503050406030204" pitchFamily="18" charset="0"/>
                    <a:ea typeface="Times New Roman" panose="02020603050405020304" pitchFamily="18" charset="0"/>
                    <a:cs typeface="Times New Roman" panose="02020603050405020304" pitchFamily="18" charset="0"/>
                  </a:rPr>
                  <a:t> = (4,6,7,5,3,2,1)</a:t>
                </a:r>
                <a:endParaRPr lang="el-GR" sz="1400" dirty="0"/>
              </a:p>
            </p:txBody>
          </p:sp>
        </mc:Choice>
        <mc:Fallback xmlns="">
          <p:sp>
            <p:nvSpPr>
              <p:cNvPr id="16" name="TextBox 15">
                <a:extLst>
                  <a:ext uri="{FF2B5EF4-FFF2-40B4-BE49-F238E27FC236}">
                    <a16:creationId xmlns:a16="http://schemas.microsoft.com/office/drawing/2014/main" id="{103D92CE-7FBA-4E3A-964A-FE0B58FB5DA2}"/>
                  </a:ext>
                </a:extLst>
              </p:cNvPr>
              <p:cNvSpPr txBox="1">
                <a:spLocks noRot="1" noChangeAspect="1" noMove="1" noResize="1" noEditPoints="1" noAdjustHandles="1" noChangeArrowheads="1" noChangeShapeType="1" noTextEdit="1"/>
              </p:cNvSpPr>
              <p:nvPr/>
            </p:nvSpPr>
            <p:spPr>
              <a:xfrm>
                <a:off x="4598003" y="3531592"/>
                <a:ext cx="1598568" cy="523220"/>
              </a:xfrm>
              <a:prstGeom prst="rect">
                <a:avLst/>
              </a:prstGeom>
              <a:blipFill>
                <a:blip r:embed="rId3"/>
                <a:stretch>
                  <a:fillRect t="-2326" b="-10465"/>
                </a:stretch>
              </a:blipFill>
            </p:spPr>
            <p:txBody>
              <a:bodyPr/>
              <a:lstStyle/>
              <a:p>
                <a:r>
                  <a:rPr lang="el-GR">
                    <a:noFill/>
                  </a:rPr>
                  <a:t> </a:t>
                </a:r>
              </a:p>
            </p:txBody>
          </p:sp>
        </mc:Fallback>
      </mc:AlternateContent>
      <p:cxnSp>
        <p:nvCxnSpPr>
          <p:cNvPr id="17" name="AutoShape 2">
            <a:extLst>
              <a:ext uri="{FF2B5EF4-FFF2-40B4-BE49-F238E27FC236}">
                <a16:creationId xmlns:a16="http://schemas.microsoft.com/office/drawing/2014/main" id="{81A59EB5-FB8A-45AF-88BB-5DCE532014E0}"/>
              </a:ext>
            </a:extLst>
          </p:cNvPr>
          <p:cNvCxnSpPr>
            <a:cxnSpLocks noChangeShapeType="1"/>
          </p:cNvCxnSpPr>
          <p:nvPr/>
        </p:nvCxnSpPr>
        <p:spPr bwMode="auto">
          <a:xfrm>
            <a:off x="6095503" y="3791580"/>
            <a:ext cx="540839"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8" name="Rectangle 2">
            <a:extLst>
              <a:ext uri="{FF2B5EF4-FFF2-40B4-BE49-F238E27FC236}">
                <a16:creationId xmlns:a16="http://schemas.microsoft.com/office/drawing/2014/main" id="{FD211C8F-64E5-42D8-A56A-A25C1BB3C6BC}"/>
              </a:ext>
            </a:extLst>
          </p:cNvPr>
          <p:cNvSpPr>
            <a:spLocks noChangeArrowheads="1"/>
          </p:cNvSpPr>
          <p:nvPr/>
        </p:nvSpPr>
        <p:spPr bwMode="auto">
          <a:xfrm>
            <a:off x="6636342" y="3454538"/>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sp>
        <p:nvSpPr>
          <p:cNvPr id="22" name="TextBox 21">
            <a:extLst>
              <a:ext uri="{FF2B5EF4-FFF2-40B4-BE49-F238E27FC236}">
                <a16:creationId xmlns:a16="http://schemas.microsoft.com/office/drawing/2014/main" id="{5D156BBB-1336-4A2B-9D30-1DF092A541C9}"/>
              </a:ext>
            </a:extLst>
          </p:cNvPr>
          <p:cNvSpPr txBox="1"/>
          <p:nvPr/>
        </p:nvSpPr>
        <p:spPr>
          <a:xfrm>
            <a:off x="6309820" y="3544375"/>
            <a:ext cx="2038932" cy="523220"/>
          </a:xfrm>
          <a:prstGeom prst="rect">
            <a:avLst/>
          </a:prstGeom>
          <a:noFill/>
        </p:spPr>
        <p:txBody>
          <a:bodyPr wrap="square">
            <a:spAutoFit/>
          </a:bodyPr>
          <a:lstStyle/>
          <a:p>
            <a:pPr algn="ctr"/>
            <a:r>
              <a:rPr lang="el-GR" sz="1400" i="1" dirty="0">
                <a:latin typeface="Cambria" panose="02040503050406030204" pitchFamily="18" charset="0"/>
                <a:cs typeface="Times New Roman" panose="02020603050405020304" pitchFamily="18" charset="0"/>
              </a:rPr>
              <a:t>Χ </a:t>
            </a:r>
            <a:r>
              <a:rPr lang="el-GR" sz="1400" dirty="0">
                <a:latin typeface="Cambria" panose="02040503050406030204" pitchFamily="18" charset="0"/>
                <a:cs typeface="Times New Roman" panose="02020603050405020304" pitchFamily="18" charset="0"/>
              </a:rPr>
              <a:t>= (4,6)</a:t>
            </a:r>
          </a:p>
          <a:p>
            <a:pPr algn="ctr"/>
            <a:r>
              <a:rPr lang="el-GR" sz="1400" i="1" dirty="0">
                <a:latin typeface="Cambria" panose="02040503050406030204" pitchFamily="18" charset="0"/>
                <a:cs typeface="Times New Roman" panose="02020603050405020304" pitchFamily="18" charset="0"/>
              </a:rPr>
              <a:t>Υ</a:t>
            </a:r>
            <a:r>
              <a:rPr lang="el-GR" sz="1400" dirty="0">
                <a:latin typeface="Cambria" panose="02040503050406030204" pitchFamily="18" charset="0"/>
                <a:cs typeface="Times New Roman" panose="02020603050405020304" pitchFamily="18" charset="0"/>
              </a:rPr>
              <a:t> = (1,2,3,5,7)</a:t>
            </a:r>
            <a:endParaRPr lang="el-GR" sz="1400" dirty="0"/>
          </a:p>
        </p:txBody>
      </p:sp>
      <p:cxnSp>
        <p:nvCxnSpPr>
          <p:cNvPr id="19" name="AutoShape 2">
            <a:extLst>
              <a:ext uri="{FF2B5EF4-FFF2-40B4-BE49-F238E27FC236}">
                <a16:creationId xmlns:a16="http://schemas.microsoft.com/office/drawing/2014/main" id="{E101F9CF-A34F-4248-BC78-86BE13986594}"/>
              </a:ext>
            </a:extLst>
          </p:cNvPr>
          <p:cNvCxnSpPr>
            <a:cxnSpLocks noChangeShapeType="1"/>
          </p:cNvCxnSpPr>
          <p:nvPr/>
        </p:nvCxnSpPr>
        <p:spPr bwMode="auto">
          <a:xfrm>
            <a:off x="7308304" y="4178254"/>
            <a:ext cx="0" cy="795242"/>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0" name="Rectangle 2">
            <a:extLst>
              <a:ext uri="{FF2B5EF4-FFF2-40B4-BE49-F238E27FC236}">
                <a16:creationId xmlns:a16="http://schemas.microsoft.com/office/drawing/2014/main" id="{2D5757C4-9044-473F-AA12-7BDD78EC8381}"/>
              </a:ext>
            </a:extLst>
          </p:cNvPr>
          <p:cNvSpPr>
            <a:spLocks noChangeArrowheads="1"/>
          </p:cNvSpPr>
          <p:nvPr/>
        </p:nvSpPr>
        <p:spPr bwMode="auto">
          <a:xfrm>
            <a:off x="6636342" y="4954663"/>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sp>
        <p:nvSpPr>
          <p:cNvPr id="23" name="TextBox 22">
            <a:extLst>
              <a:ext uri="{FF2B5EF4-FFF2-40B4-BE49-F238E27FC236}">
                <a16:creationId xmlns:a16="http://schemas.microsoft.com/office/drawing/2014/main" id="{148C2A99-BD5C-4762-A42D-04158F1CBD9C}"/>
              </a:ext>
            </a:extLst>
          </p:cNvPr>
          <p:cNvSpPr txBox="1"/>
          <p:nvPr/>
        </p:nvSpPr>
        <p:spPr>
          <a:xfrm>
            <a:off x="6465978" y="5173043"/>
            <a:ext cx="1882774" cy="307777"/>
          </a:xfrm>
          <a:prstGeom prst="rect">
            <a:avLst/>
          </a:prstGeom>
          <a:noFill/>
        </p:spPr>
        <p:txBody>
          <a:bodyPr wrap="square">
            <a:spAutoFit/>
          </a:bodyPr>
          <a:lstStyle/>
          <a:p>
            <a:pPr algn="ctr"/>
            <a:r>
              <a:rPr lang="el-GR" sz="1400" i="1" dirty="0">
                <a:latin typeface="Cambria" panose="02040503050406030204" pitchFamily="18" charset="0"/>
                <a:cs typeface="Times New Roman" panose="02020603050405020304" pitchFamily="18" charset="0"/>
              </a:rPr>
              <a:t>Β* </a:t>
            </a:r>
            <a:r>
              <a:rPr lang="el-GR" sz="1400" dirty="0">
                <a:latin typeface="Cambria" panose="02040503050406030204" pitchFamily="18" charset="0"/>
                <a:cs typeface="Times New Roman" panose="02020603050405020304" pitchFamily="18" charset="0"/>
              </a:rPr>
              <a:t>= 1110101</a:t>
            </a:r>
            <a:endParaRPr lang="el-GR" sz="1400" dirty="0"/>
          </a:p>
        </p:txBody>
      </p:sp>
      <p:sp>
        <p:nvSpPr>
          <p:cNvPr id="25" name="Rectangle 7">
            <a:extLst>
              <a:ext uri="{FF2B5EF4-FFF2-40B4-BE49-F238E27FC236}">
                <a16:creationId xmlns:a16="http://schemas.microsoft.com/office/drawing/2014/main" id="{57A3E965-4BE2-44FF-AC11-2D25E4469ADB}"/>
              </a:ext>
            </a:extLst>
          </p:cNvPr>
          <p:cNvSpPr/>
          <p:nvPr/>
        </p:nvSpPr>
        <p:spPr>
          <a:xfrm>
            <a:off x="800073" y="1465734"/>
            <a:ext cx="7881877" cy="923330"/>
          </a:xfrm>
          <a:prstGeom prst="rect">
            <a:avLst/>
          </a:prstGeom>
        </p:spPr>
        <p:txBody>
          <a:bodyPr wrap="square">
            <a:spAutoFit/>
          </a:bodyPr>
          <a:lstStyle/>
          <a:p>
            <a:pPr marL="0" lvl="3"/>
            <a:r>
              <a:rPr lang="en-GB" b="1" dirty="0">
                <a:solidFill>
                  <a:srgbClr val="C00000"/>
                </a:solidFill>
                <a:latin typeface="Times New Roman" pitchFamily="18" charset="0"/>
                <a:cs typeface="Times New Roman" pitchFamily="18" charset="0"/>
                <a:sym typeface="Wingdings" pitchFamily="2" charset="2"/>
              </a:rPr>
              <a:t>A</a:t>
            </a:r>
            <a:r>
              <a:rPr lang="el-GR" b="1" dirty="0" err="1">
                <a:solidFill>
                  <a:srgbClr val="C00000"/>
                </a:solidFill>
                <a:latin typeface="Times New Roman" pitchFamily="18" charset="0"/>
                <a:cs typeface="Times New Roman" pitchFamily="18" charset="0"/>
                <a:sym typeface="Wingdings" pitchFamily="2" charset="2"/>
              </a:rPr>
              <a:t>ποκωδικοποίηση</a:t>
            </a:r>
            <a:r>
              <a:rPr lang="el-GR" b="1" dirty="0">
                <a:solidFill>
                  <a:srgbClr val="C00000"/>
                </a:solidFill>
                <a:latin typeface="Times New Roman" pitchFamily="18" charset="0"/>
                <a:cs typeface="Times New Roman" pitchFamily="18" charset="0"/>
                <a:sym typeface="Wingdings" pitchFamily="2" charset="2"/>
              </a:rPr>
              <a:t> </a:t>
            </a:r>
            <a:r>
              <a:rPr lang="el-GR" b="1" dirty="0" err="1">
                <a:solidFill>
                  <a:srgbClr val="C00000"/>
                </a:solidFill>
                <a:latin typeface="Times New Roman" pitchFamily="18" charset="0"/>
                <a:cs typeface="Times New Roman" pitchFamily="18" charset="0"/>
                <a:sym typeface="Wingdings" pitchFamily="2" charset="2"/>
              </a:rPr>
              <a:t>αυτοαναστρέφουσας</a:t>
            </a:r>
            <a:r>
              <a:rPr lang="el-GR" b="1" dirty="0">
                <a:solidFill>
                  <a:srgbClr val="C00000"/>
                </a:solidFill>
                <a:latin typeface="Times New Roman" pitchFamily="18" charset="0"/>
                <a:cs typeface="Times New Roman" pitchFamily="18" charset="0"/>
                <a:sym typeface="Wingdings" pitchFamily="2" charset="2"/>
              </a:rPr>
              <a:t> </a:t>
            </a:r>
            <a:r>
              <a:rPr lang="el-GR" b="1" dirty="0" err="1">
                <a:solidFill>
                  <a:srgbClr val="C00000"/>
                </a:solidFill>
                <a:latin typeface="Times New Roman" pitchFamily="18" charset="0"/>
                <a:cs typeface="Times New Roman" pitchFamily="18" charset="0"/>
                <a:sym typeface="Wingdings" pitchFamily="2" charset="2"/>
              </a:rPr>
              <a:t>μεταθέσης</a:t>
            </a:r>
            <a:r>
              <a:rPr lang="el-GR" b="1" dirty="0">
                <a:solidFill>
                  <a:srgbClr val="C00000"/>
                </a:solidFill>
                <a:latin typeface="Times New Roman" pitchFamily="18" charset="0"/>
                <a:cs typeface="Times New Roman" pitchFamily="18" charset="0"/>
                <a:sym typeface="Wingdings" pitchFamily="2" charset="2"/>
              </a:rPr>
              <a:t> σε αριθμό</a:t>
            </a:r>
            <a:r>
              <a:rPr lang="en-US" b="1" dirty="0">
                <a:solidFill>
                  <a:srgbClr val="C00000"/>
                </a:solidFill>
                <a:latin typeface="Times New Roman" pitchFamily="18" charset="0"/>
                <a:cs typeface="Times New Roman" pitchFamily="18" charset="0"/>
                <a:sym typeface="Wingdings" pitchFamily="2" charset="2"/>
              </a:rPr>
              <a:t> </a:t>
            </a:r>
            <a:r>
              <a:rPr lang="en-US" b="1" dirty="0" err="1">
                <a:solidFill>
                  <a:srgbClr val="C00000"/>
                </a:solidFill>
                <a:latin typeface="Times New Roman" pitchFamily="18" charset="0"/>
                <a:cs typeface="Times New Roman" pitchFamily="18" charset="0"/>
                <a:sym typeface="Wingdings" pitchFamily="2" charset="2"/>
              </a:rPr>
              <a:t>SiP_w</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br>
              <a:rPr lang="en-US" dirty="0">
                <a:latin typeface="Cambria" panose="02040503050406030204" pitchFamily="18" charset="0"/>
                <a:ea typeface="Times New Roman" panose="02020603050405020304" pitchFamily="18" charset="0"/>
                <a:cs typeface="Times New Roman" panose="02020603050405020304" pitchFamily="18" charset="0"/>
              </a:rPr>
            </a:br>
            <a:r>
              <a:rPr lang="el-GR" dirty="0">
                <a:latin typeface="Cambria" panose="02040503050406030204" pitchFamily="18" charset="0"/>
                <a:ea typeface="Times New Roman" panose="02020603050405020304" pitchFamily="18" charset="0"/>
                <a:cs typeface="Times New Roman" panose="02020603050405020304" pitchFamily="18" charset="0"/>
              </a:rPr>
              <a:t>Έστω </a:t>
            </a:r>
            <a:r>
              <a:rPr lang="el-GR" sz="1800" i="1" dirty="0">
                <a:effectLst/>
                <a:latin typeface="Cambria" panose="02040503050406030204" pitchFamily="18" charset="0"/>
                <a:ea typeface="Times New Roman" panose="02020603050405020304" pitchFamily="18" charset="0"/>
                <a:cs typeface="Times New Roman" panose="02020603050405020304" pitchFamily="18" charset="0"/>
              </a:rPr>
              <a:t>π</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 (4,6,7,1,5,2,3)</a:t>
            </a:r>
            <a:r>
              <a:rPr lang="el-GR" dirty="0">
                <a:latin typeface="Cambria" panose="02040503050406030204" pitchFamily="18" charset="0"/>
                <a:ea typeface="Times New Roman" panose="02020603050405020304" pitchFamily="18" charset="0"/>
                <a:cs typeface="Times New Roman" panose="02020603050405020304" pitchFamily="18" charset="0"/>
              </a:rPr>
              <a:t>. </a:t>
            </a:r>
            <a:endParaRPr lang="el-GR" dirty="0">
              <a:solidFill>
                <a:schemeClr val="tx1">
                  <a:lumMod val="95000"/>
                  <a:lumOff val="5000"/>
                </a:schemeClr>
              </a:solidFill>
              <a:latin typeface="Times New Roman" pitchFamily="18" charset="0"/>
              <a:cs typeface="Times New Roman" pitchFamily="18" charset="0"/>
              <a:sym typeface="Wingdings" pitchFamily="2" charset="2"/>
            </a:endParaRPr>
          </a:p>
        </p:txBody>
      </p:sp>
    </p:spTree>
    <p:extLst>
      <p:ext uri="{BB962C8B-B14F-4D97-AF65-F5344CB8AC3E}">
        <p14:creationId xmlns:p14="http://schemas.microsoft.com/office/powerpoint/2010/main" val="76066794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103</a:t>
            </a:fld>
            <a:endParaRPr lang="el-GR" altLang="el-GR" sz="1200" dirty="0">
              <a:latin typeface="Cambria" pitchFamily="18" charset="0"/>
            </a:endParaRPr>
          </a:p>
        </p:txBody>
      </p:sp>
      <p:sp>
        <p:nvSpPr>
          <p:cNvPr id="2" name="Rectangle 2">
            <a:extLst>
              <a:ext uri="{FF2B5EF4-FFF2-40B4-BE49-F238E27FC236}">
                <a16:creationId xmlns:a16="http://schemas.microsoft.com/office/drawing/2014/main" id="{5B8DF3E5-4156-41B8-8B67-B72E3B6933CD}"/>
              </a:ext>
            </a:extLst>
          </p:cNvPr>
          <p:cNvSpPr>
            <a:spLocks noChangeArrowheads="1"/>
          </p:cNvSpPr>
          <p:nvPr/>
        </p:nvSpPr>
        <p:spPr bwMode="auto">
          <a:xfrm>
            <a:off x="877963" y="3433716"/>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sp>
        <p:nvSpPr>
          <p:cNvPr id="3" name="TextBox 2">
            <a:extLst>
              <a:ext uri="{FF2B5EF4-FFF2-40B4-BE49-F238E27FC236}">
                <a16:creationId xmlns:a16="http://schemas.microsoft.com/office/drawing/2014/main" id="{1B55F5AE-CE57-4630-AFE4-8D1CBFA1FE66}"/>
              </a:ext>
            </a:extLst>
          </p:cNvPr>
          <p:cNvSpPr txBox="1"/>
          <p:nvPr/>
        </p:nvSpPr>
        <p:spPr>
          <a:xfrm>
            <a:off x="877963" y="3528391"/>
            <a:ext cx="1385888" cy="523220"/>
          </a:xfrm>
          <a:prstGeom prst="rect">
            <a:avLst/>
          </a:prstGeom>
          <a:noFill/>
        </p:spPr>
        <p:txBody>
          <a:bodyPr wrap="square" rtlCol="0">
            <a:spAutoFit/>
          </a:bodyPr>
          <a:lstStyle/>
          <a:p>
            <a:pPr algn="ctr"/>
            <a:r>
              <a:rPr lang="el-GR" sz="1400" i="1" dirty="0">
                <a:effectLst/>
                <a:latin typeface="Cambria" panose="02040503050406030204" pitchFamily="18" charset="0"/>
                <a:ea typeface="Times New Roman" panose="02020603050405020304" pitchFamily="18" charset="0"/>
                <a:cs typeface="Times New Roman" panose="02020603050405020304" pitchFamily="18" charset="0"/>
              </a:rPr>
              <a:t>π</a:t>
            </a:r>
            <a:r>
              <a:rPr lang="en-GB" sz="1400" i="1" dirty="0">
                <a:effectLst/>
                <a:latin typeface="Cambria" panose="02040503050406030204" pitchFamily="18" charset="0"/>
                <a:ea typeface="Times New Roman" panose="02020603050405020304" pitchFamily="18" charset="0"/>
                <a:cs typeface="Times New Roman" panose="02020603050405020304" pitchFamily="18" charset="0"/>
              </a:rPr>
              <a:t>* </a:t>
            </a:r>
            <a:r>
              <a:rPr lang="en-GB" sz="1400" dirty="0">
                <a:effectLst/>
                <a:latin typeface="Cambria" panose="02040503050406030204" pitchFamily="18" charset="0"/>
                <a:ea typeface="Times New Roman" panose="02020603050405020304" pitchFamily="18" charset="0"/>
                <a:cs typeface="Times New Roman" panose="02020603050405020304" pitchFamily="18" charset="0"/>
              </a:rPr>
              <a:t> = (4,6,7,1,5,2,3)</a:t>
            </a:r>
            <a:endParaRPr lang="el-GR" sz="1400" dirty="0"/>
          </a:p>
        </p:txBody>
      </p:sp>
      <p:sp>
        <p:nvSpPr>
          <p:cNvPr id="10" name="Rectangle 2">
            <a:extLst>
              <a:ext uri="{FF2B5EF4-FFF2-40B4-BE49-F238E27FC236}">
                <a16:creationId xmlns:a16="http://schemas.microsoft.com/office/drawing/2014/main" id="{59DDE5D3-8788-45B9-A5C0-DF12EB6BD65A}"/>
              </a:ext>
            </a:extLst>
          </p:cNvPr>
          <p:cNvSpPr>
            <a:spLocks noChangeArrowheads="1"/>
          </p:cNvSpPr>
          <p:nvPr/>
        </p:nvSpPr>
        <p:spPr bwMode="auto">
          <a:xfrm>
            <a:off x="2782888" y="3454538"/>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sp>
        <p:nvSpPr>
          <p:cNvPr id="13" name="TextBox 12">
            <a:extLst>
              <a:ext uri="{FF2B5EF4-FFF2-40B4-BE49-F238E27FC236}">
                <a16:creationId xmlns:a16="http://schemas.microsoft.com/office/drawing/2014/main" id="{EB3354CA-85B1-4798-813F-3CD0F418ED0E}"/>
              </a:ext>
            </a:extLst>
          </p:cNvPr>
          <p:cNvSpPr txBox="1"/>
          <p:nvPr/>
        </p:nvSpPr>
        <p:spPr>
          <a:xfrm>
            <a:off x="2679661" y="3582369"/>
            <a:ext cx="1598568" cy="523220"/>
          </a:xfrm>
          <a:prstGeom prst="rect">
            <a:avLst/>
          </a:prstGeom>
          <a:noFill/>
        </p:spPr>
        <p:txBody>
          <a:bodyPr wrap="square">
            <a:spAutoFit/>
          </a:bodyPr>
          <a:lstStyle/>
          <a:p>
            <a:pPr algn="ctr"/>
            <a:r>
              <a:rPr lang="en-GB" sz="1400" dirty="0">
                <a:effectLst/>
                <a:latin typeface="Cambria" panose="02040503050406030204" pitchFamily="18" charset="0"/>
                <a:ea typeface="Times New Roman" panose="02020603050405020304" pitchFamily="18" charset="0"/>
                <a:cs typeface="Times New Roman" panose="02020603050405020304" pitchFamily="18" charset="0"/>
              </a:rPr>
              <a:t>(4,1), (6,2), (7,3), (5)</a:t>
            </a:r>
            <a:endParaRPr lang="el-GR" sz="1400" dirty="0"/>
          </a:p>
        </p:txBody>
      </p:sp>
      <p:cxnSp>
        <p:nvCxnSpPr>
          <p:cNvPr id="2050" name="AutoShape 2">
            <a:extLst>
              <a:ext uri="{FF2B5EF4-FFF2-40B4-BE49-F238E27FC236}">
                <a16:creationId xmlns:a16="http://schemas.microsoft.com/office/drawing/2014/main" id="{5E4680BC-2E34-427A-BC27-8777F3845E13}"/>
              </a:ext>
            </a:extLst>
          </p:cNvPr>
          <p:cNvCxnSpPr>
            <a:cxnSpLocks noChangeShapeType="1"/>
          </p:cNvCxnSpPr>
          <p:nvPr/>
        </p:nvCxnSpPr>
        <p:spPr bwMode="auto">
          <a:xfrm>
            <a:off x="2245963" y="3808410"/>
            <a:ext cx="540839"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4" name="AutoShape 2">
            <a:extLst>
              <a:ext uri="{FF2B5EF4-FFF2-40B4-BE49-F238E27FC236}">
                <a16:creationId xmlns:a16="http://schemas.microsoft.com/office/drawing/2014/main" id="{F3D3B760-DAD6-4C69-BACC-80009DAA0135}"/>
              </a:ext>
            </a:extLst>
          </p:cNvPr>
          <p:cNvCxnSpPr>
            <a:cxnSpLocks noChangeShapeType="1"/>
          </p:cNvCxnSpPr>
          <p:nvPr/>
        </p:nvCxnSpPr>
        <p:spPr bwMode="auto">
          <a:xfrm>
            <a:off x="4168776" y="3791580"/>
            <a:ext cx="540839"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5" name="Rectangle 2">
            <a:extLst>
              <a:ext uri="{FF2B5EF4-FFF2-40B4-BE49-F238E27FC236}">
                <a16:creationId xmlns:a16="http://schemas.microsoft.com/office/drawing/2014/main" id="{8937B89C-B114-435F-9199-40127327505B}"/>
              </a:ext>
            </a:extLst>
          </p:cNvPr>
          <p:cNvSpPr>
            <a:spLocks noChangeArrowheads="1"/>
          </p:cNvSpPr>
          <p:nvPr/>
        </p:nvSpPr>
        <p:spPr bwMode="auto">
          <a:xfrm>
            <a:off x="4709615" y="3471710"/>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03D92CE-7FBA-4E3A-964A-FE0B58FB5DA2}"/>
                  </a:ext>
                </a:extLst>
              </p:cNvPr>
              <p:cNvSpPr txBox="1"/>
              <p:nvPr/>
            </p:nvSpPr>
            <p:spPr>
              <a:xfrm>
                <a:off x="4598003" y="3531592"/>
                <a:ext cx="1598568" cy="523220"/>
              </a:xfrm>
              <a:prstGeom prst="rect">
                <a:avLst/>
              </a:prstGeom>
              <a:noFill/>
            </p:spPr>
            <p:txBody>
              <a:bodyPr wrap="square">
                <a:spAutoFit/>
              </a:bodyPr>
              <a:lstStyle/>
              <a:p>
                <a:pPr algn="ctr"/>
                <a14:m>
                  <m:oMath xmlns:m="http://schemas.openxmlformats.org/officeDocument/2006/math">
                    <m:sSub>
                      <m:sSubPr>
                        <m:ctrlPr>
                          <a:rPr lang="el-GR" sz="1400" i="1" smtClean="0">
                            <a:effectLst/>
                            <a:latin typeface="Cambria Math" panose="02040503050406030204" pitchFamily="18" charset="0"/>
                          </a:rPr>
                        </m:ctrlPr>
                      </m:sSubPr>
                      <m:e>
                        <m:r>
                          <a:rPr lang="el-GR" sz="1400" i="1">
                            <a:effectLst/>
                            <a:latin typeface="Cambria Math" panose="02040503050406030204" pitchFamily="18" charset="0"/>
                            <a:ea typeface="Times New Roman" panose="02020603050405020304" pitchFamily="18" charset="0"/>
                            <a:cs typeface="Times New Roman" panose="02020603050405020304" pitchFamily="18" charset="0"/>
                          </a:rPr>
                          <m:t>𝜋</m:t>
                        </m:r>
                      </m:e>
                      <m:sub>
                        <m:r>
                          <a:rPr lang="en-GB" sz="1400" i="1">
                            <a:effectLst/>
                            <a:latin typeface="Cambria Math" panose="02040503050406030204" pitchFamily="18" charset="0"/>
                            <a:ea typeface="Times New Roman" panose="02020603050405020304" pitchFamily="18" charset="0"/>
                            <a:cs typeface="Times New Roman" panose="02020603050405020304" pitchFamily="18" charset="0"/>
                          </a:rPr>
                          <m:t>𝑏</m:t>
                        </m:r>
                      </m:sub>
                    </m:sSub>
                  </m:oMath>
                </a14:m>
                <a:r>
                  <a:rPr lang="en-GB" sz="1400" dirty="0">
                    <a:effectLst/>
                    <a:latin typeface="Cambria" panose="02040503050406030204" pitchFamily="18" charset="0"/>
                    <a:ea typeface="Times New Roman" panose="02020603050405020304" pitchFamily="18" charset="0"/>
                    <a:cs typeface="Times New Roman" panose="02020603050405020304" pitchFamily="18" charset="0"/>
                  </a:rPr>
                  <a:t> = (4,6,7,5,3,2,1)</a:t>
                </a:r>
                <a:endParaRPr lang="el-GR" sz="1400" dirty="0"/>
              </a:p>
            </p:txBody>
          </p:sp>
        </mc:Choice>
        <mc:Fallback xmlns="">
          <p:sp>
            <p:nvSpPr>
              <p:cNvPr id="16" name="TextBox 15">
                <a:extLst>
                  <a:ext uri="{FF2B5EF4-FFF2-40B4-BE49-F238E27FC236}">
                    <a16:creationId xmlns:a16="http://schemas.microsoft.com/office/drawing/2014/main" id="{103D92CE-7FBA-4E3A-964A-FE0B58FB5DA2}"/>
                  </a:ext>
                </a:extLst>
              </p:cNvPr>
              <p:cNvSpPr txBox="1">
                <a:spLocks noRot="1" noChangeAspect="1" noMove="1" noResize="1" noEditPoints="1" noAdjustHandles="1" noChangeArrowheads="1" noChangeShapeType="1" noTextEdit="1"/>
              </p:cNvSpPr>
              <p:nvPr/>
            </p:nvSpPr>
            <p:spPr>
              <a:xfrm>
                <a:off x="4598003" y="3531592"/>
                <a:ext cx="1598568" cy="523220"/>
              </a:xfrm>
              <a:prstGeom prst="rect">
                <a:avLst/>
              </a:prstGeom>
              <a:blipFill>
                <a:blip r:embed="rId3"/>
                <a:stretch>
                  <a:fillRect t="-2326" b="-10465"/>
                </a:stretch>
              </a:blipFill>
            </p:spPr>
            <p:txBody>
              <a:bodyPr/>
              <a:lstStyle/>
              <a:p>
                <a:r>
                  <a:rPr lang="el-GR">
                    <a:noFill/>
                  </a:rPr>
                  <a:t> </a:t>
                </a:r>
              </a:p>
            </p:txBody>
          </p:sp>
        </mc:Fallback>
      </mc:AlternateContent>
      <p:cxnSp>
        <p:nvCxnSpPr>
          <p:cNvPr id="17" name="AutoShape 2">
            <a:extLst>
              <a:ext uri="{FF2B5EF4-FFF2-40B4-BE49-F238E27FC236}">
                <a16:creationId xmlns:a16="http://schemas.microsoft.com/office/drawing/2014/main" id="{81A59EB5-FB8A-45AF-88BB-5DCE532014E0}"/>
              </a:ext>
            </a:extLst>
          </p:cNvPr>
          <p:cNvCxnSpPr>
            <a:cxnSpLocks noChangeShapeType="1"/>
          </p:cNvCxnSpPr>
          <p:nvPr/>
        </p:nvCxnSpPr>
        <p:spPr bwMode="auto">
          <a:xfrm>
            <a:off x="6095503" y="3791580"/>
            <a:ext cx="540839"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8" name="Rectangle 2">
            <a:extLst>
              <a:ext uri="{FF2B5EF4-FFF2-40B4-BE49-F238E27FC236}">
                <a16:creationId xmlns:a16="http://schemas.microsoft.com/office/drawing/2014/main" id="{FD211C8F-64E5-42D8-A56A-A25C1BB3C6BC}"/>
              </a:ext>
            </a:extLst>
          </p:cNvPr>
          <p:cNvSpPr>
            <a:spLocks noChangeArrowheads="1"/>
          </p:cNvSpPr>
          <p:nvPr/>
        </p:nvSpPr>
        <p:spPr bwMode="auto">
          <a:xfrm>
            <a:off x="6636342" y="3454538"/>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sp>
        <p:nvSpPr>
          <p:cNvPr id="22" name="TextBox 21">
            <a:extLst>
              <a:ext uri="{FF2B5EF4-FFF2-40B4-BE49-F238E27FC236}">
                <a16:creationId xmlns:a16="http://schemas.microsoft.com/office/drawing/2014/main" id="{5D156BBB-1336-4A2B-9D30-1DF092A541C9}"/>
              </a:ext>
            </a:extLst>
          </p:cNvPr>
          <p:cNvSpPr txBox="1"/>
          <p:nvPr/>
        </p:nvSpPr>
        <p:spPr>
          <a:xfrm>
            <a:off x="6309820" y="3544375"/>
            <a:ext cx="2038932" cy="523220"/>
          </a:xfrm>
          <a:prstGeom prst="rect">
            <a:avLst/>
          </a:prstGeom>
          <a:noFill/>
        </p:spPr>
        <p:txBody>
          <a:bodyPr wrap="square">
            <a:spAutoFit/>
          </a:bodyPr>
          <a:lstStyle/>
          <a:p>
            <a:pPr algn="ctr"/>
            <a:r>
              <a:rPr lang="el-GR" sz="1400" i="1" dirty="0">
                <a:latin typeface="Cambria" panose="02040503050406030204" pitchFamily="18" charset="0"/>
                <a:cs typeface="Times New Roman" panose="02020603050405020304" pitchFamily="18" charset="0"/>
              </a:rPr>
              <a:t>Χ </a:t>
            </a:r>
            <a:r>
              <a:rPr lang="el-GR" sz="1400" dirty="0">
                <a:latin typeface="Cambria" panose="02040503050406030204" pitchFamily="18" charset="0"/>
                <a:cs typeface="Times New Roman" panose="02020603050405020304" pitchFamily="18" charset="0"/>
              </a:rPr>
              <a:t>= (4,6)</a:t>
            </a:r>
          </a:p>
          <a:p>
            <a:pPr algn="ctr"/>
            <a:r>
              <a:rPr lang="el-GR" sz="1400" i="1" dirty="0">
                <a:latin typeface="Cambria" panose="02040503050406030204" pitchFamily="18" charset="0"/>
                <a:cs typeface="Times New Roman" panose="02020603050405020304" pitchFamily="18" charset="0"/>
              </a:rPr>
              <a:t>Υ</a:t>
            </a:r>
            <a:r>
              <a:rPr lang="el-GR" sz="1400" dirty="0">
                <a:latin typeface="Cambria" panose="02040503050406030204" pitchFamily="18" charset="0"/>
                <a:cs typeface="Times New Roman" panose="02020603050405020304" pitchFamily="18" charset="0"/>
              </a:rPr>
              <a:t> = (1,2,3,5,7)</a:t>
            </a:r>
            <a:endParaRPr lang="el-GR" sz="1400" dirty="0"/>
          </a:p>
        </p:txBody>
      </p:sp>
      <p:cxnSp>
        <p:nvCxnSpPr>
          <p:cNvPr id="19" name="AutoShape 2">
            <a:extLst>
              <a:ext uri="{FF2B5EF4-FFF2-40B4-BE49-F238E27FC236}">
                <a16:creationId xmlns:a16="http://schemas.microsoft.com/office/drawing/2014/main" id="{E101F9CF-A34F-4248-BC78-86BE13986594}"/>
              </a:ext>
            </a:extLst>
          </p:cNvPr>
          <p:cNvCxnSpPr>
            <a:cxnSpLocks noChangeShapeType="1"/>
          </p:cNvCxnSpPr>
          <p:nvPr/>
        </p:nvCxnSpPr>
        <p:spPr bwMode="auto">
          <a:xfrm>
            <a:off x="7308304" y="4178254"/>
            <a:ext cx="0" cy="795242"/>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0" name="Rectangle 2">
            <a:extLst>
              <a:ext uri="{FF2B5EF4-FFF2-40B4-BE49-F238E27FC236}">
                <a16:creationId xmlns:a16="http://schemas.microsoft.com/office/drawing/2014/main" id="{2D5757C4-9044-473F-AA12-7BDD78EC8381}"/>
              </a:ext>
            </a:extLst>
          </p:cNvPr>
          <p:cNvSpPr>
            <a:spLocks noChangeArrowheads="1"/>
          </p:cNvSpPr>
          <p:nvPr/>
        </p:nvSpPr>
        <p:spPr bwMode="auto">
          <a:xfrm>
            <a:off x="6636342" y="4954663"/>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sp>
        <p:nvSpPr>
          <p:cNvPr id="23" name="TextBox 22">
            <a:extLst>
              <a:ext uri="{FF2B5EF4-FFF2-40B4-BE49-F238E27FC236}">
                <a16:creationId xmlns:a16="http://schemas.microsoft.com/office/drawing/2014/main" id="{148C2A99-BD5C-4762-A42D-04158F1CBD9C}"/>
              </a:ext>
            </a:extLst>
          </p:cNvPr>
          <p:cNvSpPr txBox="1"/>
          <p:nvPr/>
        </p:nvSpPr>
        <p:spPr>
          <a:xfrm>
            <a:off x="6465978" y="5173043"/>
            <a:ext cx="1882774" cy="307777"/>
          </a:xfrm>
          <a:prstGeom prst="rect">
            <a:avLst/>
          </a:prstGeom>
          <a:noFill/>
        </p:spPr>
        <p:txBody>
          <a:bodyPr wrap="square">
            <a:spAutoFit/>
          </a:bodyPr>
          <a:lstStyle/>
          <a:p>
            <a:pPr algn="ctr"/>
            <a:r>
              <a:rPr lang="el-GR" sz="1400" i="1" dirty="0">
                <a:latin typeface="Cambria" panose="02040503050406030204" pitchFamily="18" charset="0"/>
                <a:cs typeface="Times New Roman" panose="02020603050405020304" pitchFamily="18" charset="0"/>
              </a:rPr>
              <a:t>Β* </a:t>
            </a:r>
            <a:r>
              <a:rPr lang="el-GR" sz="1400" dirty="0">
                <a:latin typeface="Cambria" panose="02040503050406030204" pitchFamily="18" charset="0"/>
                <a:cs typeface="Times New Roman" panose="02020603050405020304" pitchFamily="18" charset="0"/>
              </a:rPr>
              <a:t>= 1110101</a:t>
            </a:r>
            <a:endParaRPr lang="el-GR" sz="1400" dirty="0"/>
          </a:p>
        </p:txBody>
      </p:sp>
      <p:cxnSp>
        <p:nvCxnSpPr>
          <p:cNvPr id="25" name="AutoShape 2">
            <a:extLst>
              <a:ext uri="{FF2B5EF4-FFF2-40B4-BE49-F238E27FC236}">
                <a16:creationId xmlns:a16="http://schemas.microsoft.com/office/drawing/2014/main" id="{13EAE395-6373-4D97-BE48-1383279A771D}"/>
              </a:ext>
            </a:extLst>
          </p:cNvPr>
          <p:cNvCxnSpPr>
            <a:cxnSpLocks noChangeShapeType="1"/>
          </p:cNvCxnSpPr>
          <p:nvPr/>
        </p:nvCxnSpPr>
        <p:spPr bwMode="auto">
          <a:xfrm flipH="1">
            <a:off x="6073852" y="5373216"/>
            <a:ext cx="562490"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6" name="Rectangle 2">
            <a:extLst>
              <a:ext uri="{FF2B5EF4-FFF2-40B4-BE49-F238E27FC236}">
                <a16:creationId xmlns:a16="http://schemas.microsoft.com/office/drawing/2014/main" id="{F937524E-9D0D-44AA-AA36-0FF96E27873D}"/>
              </a:ext>
            </a:extLst>
          </p:cNvPr>
          <p:cNvSpPr>
            <a:spLocks noChangeArrowheads="1"/>
          </p:cNvSpPr>
          <p:nvPr/>
        </p:nvSpPr>
        <p:spPr bwMode="auto">
          <a:xfrm>
            <a:off x="4679879" y="4969041"/>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sp>
        <p:nvSpPr>
          <p:cNvPr id="27" name="TextBox 26">
            <a:extLst>
              <a:ext uri="{FF2B5EF4-FFF2-40B4-BE49-F238E27FC236}">
                <a16:creationId xmlns:a16="http://schemas.microsoft.com/office/drawing/2014/main" id="{086B0A30-73EC-4591-ACDE-639B556BD7AF}"/>
              </a:ext>
            </a:extLst>
          </p:cNvPr>
          <p:cNvSpPr txBox="1"/>
          <p:nvPr/>
        </p:nvSpPr>
        <p:spPr>
          <a:xfrm>
            <a:off x="4542319" y="5173043"/>
            <a:ext cx="1709936" cy="307777"/>
          </a:xfrm>
          <a:prstGeom prst="rect">
            <a:avLst/>
          </a:prstGeom>
          <a:noFill/>
        </p:spPr>
        <p:txBody>
          <a:bodyPr wrap="square">
            <a:spAutoFit/>
          </a:bodyPr>
          <a:lstStyle/>
          <a:p>
            <a:pPr algn="ctr"/>
            <a:r>
              <a:rPr lang="el-GR" sz="1400" i="1" dirty="0">
                <a:latin typeface="Cambria" panose="02040503050406030204" pitchFamily="18" charset="0"/>
                <a:cs typeface="Times New Roman" panose="02020603050405020304" pitchFamily="18" charset="0"/>
              </a:rPr>
              <a:t>Β΄ </a:t>
            </a:r>
            <a:r>
              <a:rPr lang="el-GR" sz="1400" dirty="0">
                <a:latin typeface="Cambria" panose="02040503050406030204" pitchFamily="18" charset="0"/>
                <a:cs typeface="Times New Roman" panose="02020603050405020304" pitchFamily="18" charset="0"/>
              </a:rPr>
              <a:t>= 0001010</a:t>
            </a:r>
            <a:endParaRPr lang="el-GR" sz="1400" dirty="0"/>
          </a:p>
        </p:txBody>
      </p:sp>
      <p:sp>
        <p:nvSpPr>
          <p:cNvPr id="28" name="Rectangle 7">
            <a:extLst>
              <a:ext uri="{FF2B5EF4-FFF2-40B4-BE49-F238E27FC236}">
                <a16:creationId xmlns:a16="http://schemas.microsoft.com/office/drawing/2014/main" id="{CCB0F5EB-F720-4447-AE8D-4A7DF1713B1E}"/>
              </a:ext>
            </a:extLst>
          </p:cNvPr>
          <p:cNvSpPr/>
          <p:nvPr/>
        </p:nvSpPr>
        <p:spPr>
          <a:xfrm>
            <a:off x="800073" y="1465734"/>
            <a:ext cx="7881877" cy="923330"/>
          </a:xfrm>
          <a:prstGeom prst="rect">
            <a:avLst/>
          </a:prstGeom>
        </p:spPr>
        <p:txBody>
          <a:bodyPr wrap="square">
            <a:spAutoFit/>
          </a:bodyPr>
          <a:lstStyle/>
          <a:p>
            <a:pPr marL="0" lvl="3"/>
            <a:r>
              <a:rPr lang="en-GB" b="1" dirty="0">
                <a:solidFill>
                  <a:srgbClr val="C00000"/>
                </a:solidFill>
                <a:latin typeface="Times New Roman" pitchFamily="18" charset="0"/>
                <a:cs typeface="Times New Roman" pitchFamily="18" charset="0"/>
                <a:sym typeface="Wingdings" pitchFamily="2" charset="2"/>
              </a:rPr>
              <a:t>A</a:t>
            </a:r>
            <a:r>
              <a:rPr lang="el-GR" b="1" dirty="0" err="1">
                <a:solidFill>
                  <a:srgbClr val="C00000"/>
                </a:solidFill>
                <a:latin typeface="Times New Roman" pitchFamily="18" charset="0"/>
                <a:cs typeface="Times New Roman" pitchFamily="18" charset="0"/>
                <a:sym typeface="Wingdings" pitchFamily="2" charset="2"/>
              </a:rPr>
              <a:t>ποκωδικοποίηση</a:t>
            </a:r>
            <a:r>
              <a:rPr lang="el-GR" b="1" dirty="0">
                <a:solidFill>
                  <a:srgbClr val="C00000"/>
                </a:solidFill>
                <a:latin typeface="Times New Roman" pitchFamily="18" charset="0"/>
                <a:cs typeface="Times New Roman" pitchFamily="18" charset="0"/>
                <a:sym typeface="Wingdings" pitchFamily="2" charset="2"/>
              </a:rPr>
              <a:t> </a:t>
            </a:r>
            <a:r>
              <a:rPr lang="el-GR" b="1" dirty="0" err="1">
                <a:solidFill>
                  <a:srgbClr val="C00000"/>
                </a:solidFill>
                <a:latin typeface="Times New Roman" pitchFamily="18" charset="0"/>
                <a:cs typeface="Times New Roman" pitchFamily="18" charset="0"/>
                <a:sym typeface="Wingdings" pitchFamily="2" charset="2"/>
              </a:rPr>
              <a:t>αυτοαναστρέφουσας</a:t>
            </a:r>
            <a:r>
              <a:rPr lang="el-GR" b="1" dirty="0">
                <a:solidFill>
                  <a:srgbClr val="C00000"/>
                </a:solidFill>
                <a:latin typeface="Times New Roman" pitchFamily="18" charset="0"/>
                <a:cs typeface="Times New Roman" pitchFamily="18" charset="0"/>
                <a:sym typeface="Wingdings" pitchFamily="2" charset="2"/>
              </a:rPr>
              <a:t> </a:t>
            </a:r>
            <a:r>
              <a:rPr lang="el-GR" b="1" dirty="0" err="1">
                <a:solidFill>
                  <a:srgbClr val="C00000"/>
                </a:solidFill>
                <a:latin typeface="Times New Roman" pitchFamily="18" charset="0"/>
                <a:cs typeface="Times New Roman" pitchFamily="18" charset="0"/>
                <a:sym typeface="Wingdings" pitchFamily="2" charset="2"/>
              </a:rPr>
              <a:t>μεταθέσης</a:t>
            </a:r>
            <a:r>
              <a:rPr lang="el-GR" b="1" dirty="0">
                <a:solidFill>
                  <a:srgbClr val="C00000"/>
                </a:solidFill>
                <a:latin typeface="Times New Roman" pitchFamily="18" charset="0"/>
                <a:cs typeface="Times New Roman" pitchFamily="18" charset="0"/>
                <a:sym typeface="Wingdings" pitchFamily="2" charset="2"/>
              </a:rPr>
              <a:t> σε αριθμό</a:t>
            </a:r>
            <a:r>
              <a:rPr lang="en-US" b="1" dirty="0">
                <a:solidFill>
                  <a:srgbClr val="C00000"/>
                </a:solidFill>
                <a:latin typeface="Times New Roman" pitchFamily="18" charset="0"/>
                <a:cs typeface="Times New Roman" pitchFamily="18" charset="0"/>
                <a:sym typeface="Wingdings" pitchFamily="2" charset="2"/>
              </a:rPr>
              <a:t> </a:t>
            </a:r>
            <a:r>
              <a:rPr lang="en-US" b="1" dirty="0" err="1">
                <a:solidFill>
                  <a:srgbClr val="C00000"/>
                </a:solidFill>
                <a:latin typeface="Times New Roman" pitchFamily="18" charset="0"/>
                <a:cs typeface="Times New Roman" pitchFamily="18" charset="0"/>
                <a:sym typeface="Wingdings" pitchFamily="2" charset="2"/>
              </a:rPr>
              <a:t>SiP_w</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br>
              <a:rPr lang="en-US" dirty="0">
                <a:latin typeface="Cambria" panose="02040503050406030204" pitchFamily="18" charset="0"/>
                <a:ea typeface="Times New Roman" panose="02020603050405020304" pitchFamily="18" charset="0"/>
                <a:cs typeface="Times New Roman" panose="02020603050405020304" pitchFamily="18" charset="0"/>
              </a:rPr>
            </a:br>
            <a:r>
              <a:rPr lang="el-GR" dirty="0">
                <a:latin typeface="Cambria" panose="02040503050406030204" pitchFamily="18" charset="0"/>
                <a:ea typeface="Times New Roman" panose="02020603050405020304" pitchFamily="18" charset="0"/>
                <a:cs typeface="Times New Roman" panose="02020603050405020304" pitchFamily="18" charset="0"/>
              </a:rPr>
              <a:t>Έστω </a:t>
            </a:r>
            <a:r>
              <a:rPr lang="el-GR" sz="1800" i="1" dirty="0">
                <a:effectLst/>
                <a:latin typeface="Cambria" panose="02040503050406030204" pitchFamily="18" charset="0"/>
                <a:ea typeface="Times New Roman" panose="02020603050405020304" pitchFamily="18" charset="0"/>
                <a:cs typeface="Times New Roman" panose="02020603050405020304" pitchFamily="18" charset="0"/>
              </a:rPr>
              <a:t>π</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 (4,6,7,1,5,2,3)</a:t>
            </a:r>
            <a:r>
              <a:rPr lang="el-GR" dirty="0">
                <a:latin typeface="Cambria" panose="02040503050406030204" pitchFamily="18" charset="0"/>
                <a:ea typeface="Times New Roman" panose="02020603050405020304" pitchFamily="18" charset="0"/>
                <a:cs typeface="Times New Roman" panose="02020603050405020304" pitchFamily="18" charset="0"/>
              </a:rPr>
              <a:t>. </a:t>
            </a:r>
            <a:endParaRPr lang="el-GR" dirty="0">
              <a:solidFill>
                <a:schemeClr val="tx1">
                  <a:lumMod val="95000"/>
                  <a:lumOff val="5000"/>
                </a:schemeClr>
              </a:solidFill>
              <a:latin typeface="Times New Roman" pitchFamily="18" charset="0"/>
              <a:cs typeface="Times New Roman" pitchFamily="18" charset="0"/>
              <a:sym typeface="Wingdings" pitchFamily="2" charset="2"/>
            </a:endParaRPr>
          </a:p>
        </p:txBody>
      </p:sp>
    </p:spTree>
    <p:extLst>
      <p:ext uri="{BB962C8B-B14F-4D97-AF65-F5344CB8AC3E}">
        <p14:creationId xmlns:p14="http://schemas.microsoft.com/office/powerpoint/2010/main" val="152656090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104</a:t>
            </a:fld>
            <a:endParaRPr lang="el-GR" altLang="el-GR" sz="1200" dirty="0">
              <a:latin typeface="Cambria" pitchFamily="18" charset="0"/>
            </a:endParaRPr>
          </a:p>
        </p:txBody>
      </p:sp>
      <p:sp>
        <p:nvSpPr>
          <p:cNvPr id="2" name="Rectangle 2">
            <a:extLst>
              <a:ext uri="{FF2B5EF4-FFF2-40B4-BE49-F238E27FC236}">
                <a16:creationId xmlns:a16="http://schemas.microsoft.com/office/drawing/2014/main" id="{5B8DF3E5-4156-41B8-8B67-B72E3B6933CD}"/>
              </a:ext>
            </a:extLst>
          </p:cNvPr>
          <p:cNvSpPr>
            <a:spLocks noChangeArrowheads="1"/>
          </p:cNvSpPr>
          <p:nvPr/>
        </p:nvSpPr>
        <p:spPr bwMode="auto">
          <a:xfrm>
            <a:off x="877963" y="3433716"/>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sp>
        <p:nvSpPr>
          <p:cNvPr id="3" name="TextBox 2">
            <a:extLst>
              <a:ext uri="{FF2B5EF4-FFF2-40B4-BE49-F238E27FC236}">
                <a16:creationId xmlns:a16="http://schemas.microsoft.com/office/drawing/2014/main" id="{1B55F5AE-CE57-4630-AFE4-8D1CBFA1FE66}"/>
              </a:ext>
            </a:extLst>
          </p:cNvPr>
          <p:cNvSpPr txBox="1"/>
          <p:nvPr/>
        </p:nvSpPr>
        <p:spPr>
          <a:xfrm>
            <a:off x="877963" y="3528391"/>
            <a:ext cx="1385888" cy="523220"/>
          </a:xfrm>
          <a:prstGeom prst="rect">
            <a:avLst/>
          </a:prstGeom>
          <a:noFill/>
        </p:spPr>
        <p:txBody>
          <a:bodyPr wrap="square" rtlCol="0">
            <a:spAutoFit/>
          </a:bodyPr>
          <a:lstStyle/>
          <a:p>
            <a:pPr algn="ctr"/>
            <a:r>
              <a:rPr lang="el-GR" sz="1400" i="1" dirty="0">
                <a:effectLst/>
                <a:latin typeface="Cambria" panose="02040503050406030204" pitchFamily="18" charset="0"/>
                <a:ea typeface="Times New Roman" panose="02020603050405020304" pitchFamily="18" charset="0"/>
                <a:cs typeface="Times New Roman" panose="02020603050405020304" pitchFamily="18" charset="0"/>
              </a:rPr>
              <a:t>π</a:t>
            </a:r>
            <a:r>
              <a:rPr lang="en-GB" sz="1400" i="1" dirty="0">
                <a:effectLst/>
                <a:latin typeface="Cambria" panose="02040503050406030204" pitchFamily="18" charset="0"/>
                <a:ea typeface="Times New Roman" panose="02020603050405020304" pitchFamily="18" charset="0"/>
                <a:cs typeface="Times New Roman" panose="02020603050405020304" pitchFamily="18" charset="0"/>
              </a:rPr>
              <a:t>* </a:t>
            </a:r>
            <a:r>
              <a:rPr lang="en-GB" sz="1400" dirty="0">
                <a:effectLst/>
                <a:latin typeface="Cambria" panose="02040503050406030204" pitchFamily="18" charset="0"/>
                <a:ea typeface="Times New Roman" panose="02020603050405020304" pitchFamily="18" charset="0"/>
                <a:cs typeface="Times New Roman" panose="02020603050405020304" pitchFamily="18" charset="0"/>
              </a:rPr>
              <a:t> = (4,6,7,1,5,2,3)</a:t>
            </a:r>
            <a:endParaRPr lang="el-GR" sz="1400" dirty="0"/>
          </a:p>
        </p:txBody>
      </p:sp>
      <p:sp>
        <p:nvSpPr>
          <p:cNvPr id="10" name="Rectangle 2">
            <a:extLst>
              <a:ext uri="{FF2B5EF4-FFF2-40B4-BE49-F238E27FC236}">
                <a16:creationId xmlns:a16="http://schemas.microsoft.com/office/drawing/2014/main" id="{59DDE5D3-8788-45B9-A5C0-DF12EB6BD65A}"/>
              </a:ext>
            </a:extLst>
          </p:cNvPr>
          <p:cNvSpPr>
            <a:spLocks noChangeArrowheads="1"/>
          </p:cNvSpPr>
          <p:nvPr/>
        </p:nvSpPr>
        <p:spPr bwMode="auto">
          <a:xfrm>
            <a:off x="2782888" y="3454538"/>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sp>
        <p:nvSpPr>
          <p:cNvPr id="13" name="TextBox 12">
            <a:extLst>
              <a:ext uri="{FF2B5EF4-FFF2-40B4-BE49-F238E27FC236}">
                <a16:creationId xmlns:a16="http://schemas.microsoft.com/office/drawing/2014/main" id="{EB3354CA-85B1-4798-813F-3CD0F418ED0E}"/>
              </a:ext>
            </a:extLst>
          </p:cNvPr>
          <p:cNvSpPr txBox="1"/>
          <p:nvPr/>
        </p:nvSpPr>
        <p:spPr>
          <a:xfrm>
            <a:off x="2679661" y="3582369"/>
            <a:ext cx="1598568" cy="523220"/>
          </a:xfrm>
          <a:prstGeom prst="rect">
            <a:avLst/>
          </a:prstGeom>
          <a:noFill/>
        </p:spPr>
        <p:txBody>
          <a:bodyPr wrap="square">
            <a:spAutoFit/>
          </a:bodyPr>
          <a:lstStyle/>
          <a:p>
            <a:pPr algn="ctr"/>
            <a:r>
              <a:rPr lang="en-GB" sz="1400" dirty="0">
                <a:effectLst/>
                <a:latin typeface="Cambria" panose="02040503050406030204" pitchFamily="18" charset="0"/>
                <a:ea typeface="Times New Roman" panose="02020603050405020304" pitchFamily="18" charset="0"/>
                <a:cs typeface="Times New Roman" panose="02020603050405020304" pitchFamily="18" charset="0"/>
              </a:rPr>
              <a:t>(4,1), (6,2), (7,3), (5)</a:t>
            </a:r>
            <a:endParaRPr lang="el-GR" sz="1400" dirty="0"/>
          </a:p>
        </p:txBody>
      </p:sp>
      <p:cxnSp>
        <p:nvCxnSpPr>
          <p:cNvPr id="2050" name="AutoShape 2">
            <a:extLst>
              <a:ext uri="{FF2B5EF4-FFF2-40B4-BE49-F238E27FC236}">
                <a16:creationId xmlns:a16="http://schemas.microsoft.com/office/drawing/2014/main" id="{5E4680BC-2E34-427A-BC27-8777F3845E13}"/>
              </a:ext>
            </a:extLst>
          </p:cNvPr>
          <p:cNvCxnSpPr>
            <a:cxnSpLocks noChangeShapeType="1"/>
          </p:cNvCxnSpPr>
          <p:nvPr/>
        </p:nvCxnSpPr>
        <p:spPr bwMode="auto">
          <a:xfrm>
            <a:off x="2245963" y="3808410"/>
            <a:ext cx="540839"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4" name="AutoShape 2">
            <a:extLst>
              <a:ext uri="{FF2B5EF4-FFF2-40B4-BE49-F238E27FC236}">
                <a16:creationId xmlns:a16="http://schemas.microsoft.com/office/drawing/2014/main" id="{F3D3B760-DAD6-4C69-BACC-80009DAA0135}"/>
              </a:ext>
            </a:extLst>
          </p:cNvPr>
          <p:cNvCxnSpPr>
            <a:cxnSpLocks noChangeShapeType="1"/>
          </p:cNvCxnSpPr>
          <p:nvPr/>
        </p:nvCxnSpPr>
        <p:spPr bwMode="auto">
          <a:xfrm>
            <a:off x="4168776" y="3791580"/>
            <a:ext cx="540839"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5" name="Rectangle 2">
            <a:extLst>
              <a:ext uri="{FF2B5EF4-FFF2-40B4-BE49-F238E27FC236}">
                <a16:creationId xmlns:a16="http://schemas.microsoft.com/office/drawing/2014/main" id="{8937B89C-B114-435F-9199-40127327505B}"/>
              </a:ext>
            </a:extLst>
          </p:cNvPr>
          <p:cNvSpPr>
            <a:spLocks noChangeArrowheads="1"/>
          </p:cNvSpPr>
          <p:nvPr/>
        </p:nvSpPr>
        <p:spPr bwMode="auto">
          <a:xfrm>
            <a:off x="4709615" y="3471710"/>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03D92CE-7FBA-4E3A-964A-FE0B58FB5DA2}"/>
                  </a:ext>
                </a:extLst>
              </p:cNvPr>
              <p:cNvSpPr txBox="1"/>
              <p:nvPr/>
            </p:nvSpPr>
            <p:spPr>
              <a:xfrm>
                <a:off x="4598003" y="3531592"/>
                <a:ext cx="1598568" cy="523220"/>
              </a:xfrm>
              <a:prstGeom prst="rect">
                <a:avLst/>
              </a:prstGeom>
              <a:noFill/>
            </p:spPr>
            <p:txBody>
              <a:bodyPr wrap="square">
                <a:spAutoFit/>
              </a:bodyPr>
              <a:lstStyle/>
              <a:p>
                <a:pPr algn="ctr"/>
                <a14:m>
                  <m:oMath xmlns:m="http://schemas.openxmlformats.org/officeDocument/2006/math">
                    <m:sSub>
                      <m:sSubPr>
                        <m:ctrlPr>
                          <a:rPr lang="el-GR" sz="1400" i="1" smtClean="0">
                            <a:effectLst/>
                            <a:latin typeface="Cambria Math" panose="02040503050406030204" pitchFamily="18" charset="0"/>
                          </a:rPr>
                        </m:ctrlPr>
                      </m:sSubPr>
                      <m:e>
                        <m:r>
                          <a:rPr lang="el-GR" sz="1400" i="1">
                            <a:effectLst/>
                            <a:latin typeface="Cambria Math" panose="02040503050406030204" pitchFamily="18" charset="0"/>
                            <a:ea typeface="Times New Roman" panose="02020603050405020304" pitchFamily="18" charset="0"/>
                            <a:cs typeface="Times New Roman" panose="02020603050405020304" pitchFamily="18" charset="0"/>
                          </a:rPr>
                          <m:t>𝜋</m:t>
                        </m:r>
                      </m:e>
                      <m:sub>
                        <m:r>
                          <a:rPr lang="en-GB" sz="1400" i="1">
                            <a:effectLst/>
                            <a:latin typeface="Cambria Math" panose="02040503050406030204" pitchFamily="18" charset="0"/>
                            <a:ea typeface="Times New Roman" panose="02020603050405020304" pitchFamily="18" charset="0"/>
                            <a:cs typeface="Times New Roman" panose="02020603050405020304" pitchFamily="18" charset="0"/>
                          </a:rPr>
                          <m:t>𝑏</m:t>
                        </m:r>
                      </m:sub>
                    </m:sSub>
                  </m:oMath>
                </a14:m>
                <a:r>
                  <a:rPr lang="en-GB" sz="1400" dirty="0">
                    <a:effectLst/>
                    <a:latin typeface="Cambria" panose="02040503050406030204" pitchFamily="18" charset="0"/>
                    <a:ea typeface="Times New Roman" panose="02020603050405020304" pitchFamily="18" charset="0"/>
                    <a:cs typeface="Times New Roman" panose="02020603050405020304" pitchFamily="18" charset="0"/>
                  </a:rPr>
                  <a:t> = (4,6,7,5,3,2,1)</a:t>
                </a:r>
                <a:endParaRPr lang="el-GR" sz="1400" dirty="0"/>
              </a:p>
            </p:txBody>
          </p:sp>
        </mc:Choice>
        <mc:Fallback xmlns="">
          <p:sp>
            <p:nvSpPr>
              <p:cNvPr id="16" name="TextBox 15">
                <a:extLst>
                  <a:ext uri="{FF2B5EF4-FFF2-40B4-BE49-F238E27FC236}">
                    <a16:creationId xmlns:a16="http://schemas.microsoft.com/office/drawing/2014/main" id="{103D92CE-7FBA-4E3A-964A-FE0B58FB5DA2}"/>
                  </a:ext>
                </a:extLst>
              </p:cNvPr>
              <p:cNvSpPr txBox="1">
                <a:spLocks noRot="1" noChangeAspect="1" noMove="1" noResize="1" noEditPoints="1" noAdjustHandles="1" noChangeArrowheads="1" noChangeShapeType="1" noTextEdit="1"/>
              </p:cNvSpPr>
              <p:nvPr/>
            </p:nvSpPr>
            <p:spPr>
              <a:xfrm>
                <a:off x="4598003" y="3531592"/>
                <a:ext cx="1598568" cy="523220"/>
              </a:xfrm>
              <a:prstGeom prst="rect">
                <a:avLst/>
              </a:prstGeom>
              <a:blipFill>
                <a:blip r:embed="rId3"/>
                <a:stretch>
                  <a:fillRect t="-2326" b="-10465"/>
                </a:stretch>
              </a:blipFill>
            </p:spPr>
            <p:txBody>
              <a:bodyPr/>
              <a:lstStyle/>
              <a:p>
                <a:r>
                  <a:rPr lang="el-GR">
                    <a:noFill/>
                  </a:rPr>
                  <a:t> </a:t>
                </a:r>
              </a:p>
            </p:txBody>
          </p:sp>
        </mc:Fallback>
      </mc:AlternateContent>
      <p:cxnSp>
        <p:nvCxnSpPr>
          <p:cNvPr id="17" name="AutoShape 2">
            <a:extLst>
              <a:ext uri="{FF2B5EF4-FFF2-40B4-BE49-F238E27FC236}">
                <a16:creationId xmlns:a16="http://schemas.microsoft.com/office/drawing/2014/main" id="{81A59EB5-FB8A-45AF-88BB-5DCE532014E0}"/>
              </a:ext>
            </a:extLst>
          </p:cNvPr>
          <p:cNvCxnSpPr>
            <a:cxnSpLocks noChangeShapeType="1"/>
          </p:cNvCxnSpPr>
          <p:nvPr/>
        </p:nvCxnSpPr>
        <p:spPr bwMode="auto">
          <a:xfrm>
            <a:off x="6095503" y="3791580"/>
            <a:ext cx="540839"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8" name="Rectangle 2">
            <a:extLst>
              <a:ext uri="{FF2B5EF4-FFF2-40B4-BE49-F238E27FC236}">
                <a16:creationId xmlns:a16="http://schemas.microsoft.com/office/drawing/2014/main" id="{FD211C8F-64E5-42D8-A56A-A25C1BB3C6BC}"/>
              </a:ext>
            </a:extLst>
          </p:cNvPr>
          <p:cNvSpPr>
            <a:spLocks noChangeArrowheads="1"/>
          </p:cNvSpPr>
          <p:nvPr/>
        </p:nvSpPr>
        <p:spPr bwMode="auto">
          <a:xfrm>
            <a:off x="6636342" y="3454538"/>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sp>
        <p:nvSpPr>
          <p:cNvPr id="22" name="TextBox 21">
            <a:extLst>
              <a:ext uri="{FF2B5EF4-FFF2-40B4-BE49-F238E27FC236}">
                <a16:creationId xmlns:a16="http://schemas.microsoft.com/office/drawing/2014/main" id="{5D156BBB-1336-4A2B-9D30-1DF092A541C9}"/>
              </a:ext>
            </a:extLst>
          </p:cNvPr>
          <p:cNvSpPr txBox="1"/>
          <p:nvPr/>
        </p:nvSpPr>
        <p:spPr>
          <a:xfrm>
            <a:off x="6309820" y="3544375"/>
            <a:ext cx="2038932" cy="523220"/>
          </a:xfrm>
          <a:prstGeom prst="rect">
            <a:avLst/>
          </a:prstGeom>
          <a:noFill/>
        </p:spPr>
        <p:txBody>
          <a:bodyPr wrap="square">
            <a:spAutoFit/>
          </a:bodyPr>
          <a:lstStyle/>
          <a:p>
            <a:pPr algn="ctr"/>
            <a:r>
              <a:rPr lang="el-GR" sz="1400" i="1" dirty="0">
                <a:latin typeface="Cambria" panose="02040503050406030204" pitchFamily="18" charset="0"/>
                <a:cs typeface="Times New Roman" panose="02020603050405020304" pitchFamily="18" charset="0"/>
              </a:rPr>
              <a:t>Χ </a:t>
            </a:r>
            <a:r>
              <a:rPr lang="el-GR" sz="1400" dirty="0">
                <a:latin typeface="Cambria" panose="02040503050406030204" pitchFamily="18" charset="0"/>
                <a:cs typeface="Times New Roman" panose="02020603050405020304" pitchFamily="18" charset="0"/>
              </a:rPr>
              <a:t>= (4,6)</a:t>
            </a:r>
          </a:p>
          <a:p>
            <a:pPr algn="ctr"/>
            <a:r>
              <a:rPr lang="el-GR" sz="1400" i="1" dirty="0">
                <a:latin typeface="Cambria" panose="02040503050406030204" pitchFamily="18" charset="0"/>
                <a:cs typeface="Times New Roman" panose="02020603050405020304" pitchFamily="18" charset="0"/>
              </a:rPr>
              <a:t>Υ</a:t>
            </a:r>
            <a:r>
              <a:rPr lang="el-GR" sz="1400" dirty="0">
                <a:latin typeface="Cambria" panose="02040503050406030204" pitchFamily="18" charset="0"/>
                <a:cs typeface="Times New Roman" panose="02020603050405020304" pitchFamily="18" charset="0"/>
              </a:rPr>
              <a:t> = (1,2,3,5,7)</a:t>
            </a:r>
            <a:endParaRPr lang="el-GR" sz="1400" dirty="0"/>
          </a:p>
        </p:txBody>
      </p:sp>
      <p:cxnSp>
        <p:nvCxnSpPr>
          <p:cNvPr id="19" name="AutoShape 2">
            <a:extLst>
              <a:ext uri="{FF2B5EF4-FFF2-40B4-BE49-F238E27FC236}">
                <a16:creationId xmlns:a16="http://schemas.microsoft.com/office/drawing/2014/main" id="{E101F9CF-A34F-4248-BC78-86BE13986594}"/>
              </a:ext>
            </a:extLst>
          </p:cNvPr>
          <p:cNvCxnSpPr>
            <a:cxnSpLocks noChangeShapeType="1"/>
          </p:cNvCxnSpPr>
          <p:nvPr/>
        </p:nvCxnSpPr>
        <p:spPr bwMode="auto">
          <a:xfrm>
            <a:off x="7308304" y="4178254"/>
            <a:ext cx="0" cy="795242"/>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0" name="Rectangle 2">
            <a:extLst>
              <a:ext uri="{FF2B5EF4-FFF2-40B4-BE49-F238E27FC236}">
                <a16:creationId xmlns:a16="http://schemas.microsoft.com/office/drawing/2014/main" id="{2D5757C4-9044-473F-AA12-7BDD78EC8381}"/>
              </a:ext>
            </a:extLst>
          </p:cNvPr>
          <p:cNvSpPr>
            <a:spLocks noChangeArrowheads="1"/>
          </p:cNvSpPr>
          <p:nvPr/>
        </p:nvSpPr>
        <p:spPr bwMode="auto">
          <a:xfrm>
            <a:off x="6636342" y="4954663"/>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sp>
        <p:nvSpPr>
          <p:cNvPr id="23" name="TextBox 22">
            <a:extLst>
              <a:ext uri="{FF2B5EF4-FFF2-40B4-BE49-F238E27FC236}">
                <a16:creationId xmlns:a16="http://schemas.microsoft.com/office/drawing/2014/main" id="{148C2A99-BD5C-4762-A42D-04158F1CBD9C}"/>
              </a:ext>
            </a:extLst>
          </p:cNvPr>
          <p:cNvSpPr txBox="1"/>
          <p:nvPr/>
        </p:nvSpPr>
        <p:spPr>
          <a:xfrm>
            <a:off x="6465978" y="5173043"/>
            <a:ext cx="1882774" cy="307777"/>
          </a:xfrm>
          <a:prstGeom prst="rect">
            <a:avLst/>
          </a:prstGeom>
          <a:noFill/>
        </p:spPr>
        <p:txBody>
          <a:bodyPr wrap="square">
            <a:spAutoFit/>
          </a:bodyPr>
          <a:lstStyle/>
          <a:p>
            <a:pPr algn="ctr"/>
            <a:r>
              <a:rPr lang="el-GR" sz="1400" i="1" dirty="0">
                <a:latin typeface="Cambria" panose="02040503050406030204" pitchFamily="18" charset="0"/>
                <a:cs typeface="Times New Roman" panose="02020603050405020304" pitchFamily="18" charset="0"/>
              </a:rPr>
              <a:t>Β* </a:t>
            </a:r>
            <a:r>
              <a:rPr lang="el-GR" sz="1400" dirty="0">
                <a:latin typeface="Cambria" panose="02040503050406030204" pitchFamily="18" charset="0"/>
                <a:cs typeface="Times New Roman" panose="02020603050405020304" pitchFamily="18" charset="0"/>
              </a:rPr>
              <a:t>= 1110101</a:t>
            </a:r>
            <a:endParaRPr lang="el-GR" sz="1400" dirty="0"/>
          </a:p>
        </p:txBody>
      </p:sp>
      <p:cxnSp>
        <p:nvCxnSpPr>
          <p:cNvPr id="25" name="AutoShape 2">
            <a:extLst>
              <a:ext uri="{FF2B5EF4-FFF2-40B4-BE49-F238E27FC236}">
                <a16:creationId xmlns:a16="http://schemas.microsoft.com/office/drawing/2014/main" id="{13EAE395-6373-4D97-BE48-1383279A771D}"/>
              </a:ext>
            </a:extLst>
          </p:cNvPr>
          <p:cNvCxnSpPr>
            <a:cxnSpLocks noChangeShapeType="1"/>
          </p:cNvCxnSpPr>
          <p:nvPr/>
        </p:nvCxnSpPr>
        <p:spPr bwMode="auto">
          <a:xfrm flipH="1">
            <a:off x="6073852" y="5373216"/>
            <a:ext cx="562490"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6" name="Rectangle 2">
            <a:extLst>
              <a:ext uri="{FF2B5EF4-FFF2-40B4-BE49-F238E27FC236}">
                <a16:creationId xmlns:a16="http://schemas.microsoft.com/office/drawing/2014/main" id="{F937524E-9D0D-44AA-AA36-0FF96E27873D}"/>
              </a:ext>
            </a:extLst>
          </p:cNvPr>
          <p:cNvSpPr>
            <a:spLocks noChangeArrowheads="1"/>
          </p:cNvSpPr>
          <p:nvPr/>
        </p:nvSpPr>
        <p:spPr bwMode="auto">
          <a:xfrm>
            <a:off x="4679879" y="4969041"/>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sp>
        <p:nvSpPr>
          <p:cNvPr id="27" name="TextBox 26">
            <a:extLst>
              <a:ext uri="{FF2B5EF4-FFF2-40B4-BE49-F238E27FC236}">
                <a16:creationId xmlns:a16="http://schemas.microsoft.com/office/drawing/2014/main" id="{086B0A30-73EC-4591-ACDE-639B556BD7AF}"/>
              </a:ext>
            </a:extLst>
          </p:cNvPr>
          <p:cNvSpPr txBox="1"/>
          <p:nvPr/>
        </p:nvSpPr>
        <p:spPr>
          <a:xfrm>
            <a:off x="4542319" y="5173043"/>
            <a:ext cx="1709936" cy="307777"/>
          </a:xfrm>
          <a:prstGeom prst="rect">
            <a:avLst/>
          </a:prstGeom>
          <a:noFill/>
        </p:spPr>
        <p:txBody>
          <a:bodyPr wrap="square">
            <a:spAutoFit/>
          </a:bodyPr>
          <a:lstStyle/>
          <a:p>
            <a:pPr algn="ctr"/>
            <a:r>
              <a:rPr lang="el-GR" sz="1400" i="1" dirty="0">
                <a:latin typeface="Cambria" panose="02040503050406030204" pitchFamily="18" charset="0"/>
                <a:cs typeface="Times New Roman" panose="02020603050405020304" pitchFamily="18" charset="0"/>
              </a:rPr>
              <a:t>Β΄ </a:t>
            </a:r>
            <a:r>
              <a:rPr lang="el-GR" sz="1400" dirty="0">
                <a:latin typeface="Cambria" panose="02040503050406030204" pitchFamily="18" charset="0"/>
                <a:cs typeface="Times New Roman" panose="02020603050405020304" pitchFamily="18" charset="0"/>
              </a:rPr>
              <a:t>= 0001010</a:t>
            </a:r>
            <a:endParaRPr lang="el-GR" sz="1400" dirty="0"/>
          </a:p>
        </p:txBody>
      </p:sp>
      <p:sp>
        <p:nvSpPr>
          <p:cNvPr id="28" name="Rectangle 2">
            <a:extLst>
              <a:ext uri="{FF2B5EF4-FFF2-40B4-BE49-F238E27FC236}">
                <a16:creationId xmlns:a16="http://schemas.microsoft.com/office/drawing/2014/main" id="{708DC65C-6CC2-4A3F-8338-629E2A95F363}"/>
              </a:ext>
            </a:extLst>
          </p:cNvPr>
          <p:cNvSpPr>
            <a:spLocks noChangeArrowheads="1"/>
          </p:cNvSpPr>
          <p:nvPr/>
        </p:nvSpPr>
        <p:spPr bwMode="auto">
          <a:xfrm>
            <a:off x="2719706" y="5011403"/>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cxnSp>
        <p:nvCxnSpPr>
          <p:cNvPr id="29" name="AutoShape 2">
            <a:extLst>
              <a:ext uri="{FF2B5EF4-FFF2-40B4-BE49-F238E27FC236}">
                <a16:creationId xmlns:a16="http://schemas.microsoft.com/office/drawing/2014/main" id="{22D455EF-DAFC-467F-85CA-11C93004B75C}"/>
              </a:ext>
            </a:extLst>
          </p:cNvPr>
          <p:cNvCxnSpPr>
            <a:cxnSpLocks noChangeShapeType="1"/>
          </p:cNvCxnSpPr>
          <p:nvPr/>
        </p:nvCxnSpPr>
        <p:spPr bwMode="auto">
          <a:xfrm flipH="1">
            <a:off x="4117389" y="5392266"/>
            <a:ext cx="562490"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30" name="TextBox 29">
            <a:extLst>
              <a:ext uri="{FF2B5EF4-FFF2-40B4-BE49-F238E27FC236}">
                <a16:creationId xmlns:a16="http://schemas.microsoft.com/office/drawing/2014/main" id="{400FBCB2-A3BB-4219-9658-208CE5E7589A}"/>
              </a:ext>
            </a:extLst>
          </p:cNvPr>
          <p:cNvSpPr txBox="1"/>
          <p:nvPr/>
        </p:nvSpPr>
        <p:spPr>
          <a:xfrm>
            <a:off x="2759005" y="5190436"/>
            <a:ext cx="1277888" cy="307777"/>
          </a:xfrm>
          <a:prstGeom prst="rect">
            <a:avLst/>
          </a:prstGeom>
          <a:noFill/>
        </p:spPr>
        <p:txBody>
          <a:bodyPr wrap="square">
            <a:spAutoFit/>
          </a:bodyPr>
          <a:lstStyle/>
          <a:p>
            <a:pPr algn="ctr"/>
            <a:r>
              <a:rPr lang="el-GR" sz="1400" i="1" dirty="0">
                <a:latin typeface="Cambria" panose="02040503050406030204" pitchFamily="18" charset="0"/>
                <a:cs typeface="Times New Roman" panose="02020603050405020304" pitchFamily="18" charset="0"/>
              </a:rPr>
              <a:t>Β </a:t>
            </a:r>
            <a:r>
              <a:rPr lang="el-GR" sz="1400" dirty="0">
                <a:latin typeface="Cambria" panose="02040503050406030204" pitchFamily="18" charset="0"/>
                <a:cs typeface="Times New Roman" panose="02020603050405020304" pitchFamily="18" charset="0"/>
              </a:rPr>
              <a:t>= 101</a:t>
            </a:r>
            <a:endParaRPr lang="el-GR" sz="1400" dirty="0"/>
          </a:p>
        </p:txBody>
      </p:sp>
      <p:sp>
        <p:nvSpPr>
          <p:cNvPr id="31" name="Rectangle 7">
            <a:extLst>
              <a:ext uri="{FF2B5EF4-FFF2-40B4-BE49-F238E27FC236}">
                <a16:creationId xmlns:a16="http://schemas.microsoft.com/office/drawing/2014/main" id="{F57825BF-7186-47C1-ACE7-97B51B2E3E54}"/>
              </a:ext>
            </a:extLst>
          </p:cNvPr>
          <p:cNvSpPr/>
          <p:nvPr/>
        </p:nvSpPr>
        <p:spPr>
          <a:xfrm>
            <a:off x="800073" y="1465734"/>
            <a:ext cx="7881877" cy="923330"/>
          </a:xfrm>
          <a:prstGeom prst="rect">
            <a:avLst/>
          </a:prstGeom>
        </p:spPr>
        <p:txBody>
          <a:bodyPr wrap="square">
            <a:spAutoFit/>
          </a:bodyPr>
          <a:lstStyle/>
          <a:p>
            <a:pPr marL="0" lvl="3"/>
            <a:r>
              <a:rPr lang="en-GB" b="1" dirty="0">
                <a:solidFill>
                  <a:srgbClr val="C00000"/>
                </a:solidFill>
                <a:latin typeface="Times New Roman" pitchFamily="18" charset="0"/>
                <a:cs typeface="Times New Roman" pitchFamily="18" charset="0"/>
                <a:sym typeface="Wingdings" pitchFamily="2" charset="2"/>
              </a:rPr>
              <a:t>A</a:t>
            </a:r>
            <a:r>
              <a:rPr lang="el-GR" b="1" dirty="0" err="1">
                <a:solidFill>
                  <a:srgbClr val="C00000"/>
                </a:solidFill>
                <a:latin typeface="Times New Roman" pitchFamily="18" charset="0"/>
                <a:cs typeface="Times New Roman" pitchFamily="18" charset="0"/>
                <a:sym typeface="Wingdings" pitchFamily="2" charset="2"/>
              </a:rPr>
              <a:t>ποκωδικοποίηση</a:t>
            </a:r>
            <a:r>
              <a:rPr lang="el-GR" b="1" dirty="0">
                <a:solidFill>
                  <a:srgbClr val="C00000"/>
                </a:solidFill>
                <a:latin typeface="Times New Roman" pitchFamily="18" charset="0"/>
                <a:cs typeface="Times New Roman" pitchFamily="18" charset="0"/>
                <a:sym typeface="Wingdings" pitchFamily="2" charset="2"/>
              </a:rPr>
              <a:t> </a:t>
            </a:r>
            <a:r>
              <a:rPr lang="el-GR" b="1" dirty="0" err="1">
                <a:solidFill>
                  <a:srgbClr val="C00000"/>
                </a:solidFill>
                <a:latin typeface="Times New Roman" pitchFamily="18" charset="0"/>
                <a:cs typeface="Times New Roman" pitchFamily="18" charset="0"/>
                <a:sym typeface="Wingdings" pitchFamily="2" charset="2"/>
              </a:rPr>
              <a:t>αυτοαναστρέφουσας</a:t>
            </a:r>
            <a:r>
              <a:rPr lang="el-GR" b="1" dirty="0">
                <a:solidFill>
                  <a:srgbClr val="C00000"/>
                </a:solidFill>
                <a:latin typeface="Times New Roman" pitchFamily="18" charset="0"/>
                <a:cs typeface="Times New Roman" pitchFamily="18" charset="0"/>
                <a:sym typeface="Wingdings" pitchFamily="2" charset="2"/>
              </a:rPr>
              <a:t> </a:t>
            </a:r>
            <a:r>
              <a:rPr lang="el-GR" b="1" dirty="0" err="1">
                <a:solidFill>
                  <a:srgbClr val="C00000"/>
                </a:solidFill>
                <a:latin typeface="Times New Roman" pitchFamily="18" charset="0"/>
                <a:cs typeface="Times New Roman" pitchFamily="18" charset="0"/>
                <a:sym typeface="Wingdings" pitchFamily="2" charset="2"/>
              </a:rPr>
              <a:t>μεταθέσης</a:t>
            </a:r>
            <a:r>
              <a:rPr lang="el-GR" b="1" dirty="0">
                <a:solidFill>
                  <a:srgbClr val="C00000"/>
                </a:solidFill>
                <a:latin typeface="Times New Roman" pitchFamily="18" charset="0"/>
                <a:cs typeface="Times New Roman" pitchFamily="18" charset="0"/>
                <a:sym typeface="Wingdings" pitchFamily="2" charset="2"/>
              </a:rPr>
              <a:t> σε αριθμό</a:t>
            </a:r>
            <a:r>
              <a:rPr lang="en-US" b="1" dirty="0">
                <a:solidFill>
                  <a:srgbClr val="C00000"/>
                </a:solidFill>
                <a:latin typeface="Times New Roman" pitchFamily="18" charset="0"/>
                <a:cs typeface="Times New Roman" pitchFamily="18" charset="0"/>
                <a:sym typeface="Wingdings" pitchFamily="2" charset="2"/>
              </a:rPr>
              <a:t> </a:t>
            </a:r>
            <a:r>
              <a:rPr lang="en-US" b="1" dirty="0" err="1">
                <a:solidFill>
                  <a:srgbClr val="C00000"/>
                </a:solidFill>
                <a:latin typeface="Times New Roman" pitchFamily="18" charset="0"/>
                <a:cs typeface="Times New Roman" pitchFamily="18" charset="0"/>
                <a:sym typeface="Wingdings" pitchFamily="2" charset="2"/>
              </a:rPr>
              <a:t>SiP_w</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br>
              <a:rPr lang="en-US" dirty="0">
                <a:latin typeface="Cambria" panose="02040503050406030204" pitchFamily="18" charset="0"/>
                <a:ea typeface="Times New Roman" panose="02020603050405020304" pitchFamily="18" charset="0"/>
                <a:cs typeface="Times New Roman" panose="02020603050405020304" pitchFamily="18" charset="0"/>
              </a:rPr>
            </a:br>
            <a:r>
              <a:rPr lang="el-GR" dirty="0">
                <a:latin typeface="Cambria" panose="02040503050406030204" pitchFamily="18" charset="0"/>
                <a:ea typeface="Times New Roman" panose="02020603050405020304" pitchFamily="18" charset="0"/>
                <a:cs typeface="Times New Roman" panose="02020603050405020304" pitchFamily="18" charset="0"/>
              </a:rPr>
              <a:t>Έστω </a:t>
            </a:r>
            <a:r>
              <a:rPr lang="el-GR" sz="1800" i="1" dirty="0">
                <a:effectLst/>
                <a:latin typeface="Cambria" panose="02040503050406030204" pitchFamily="18" charset="0"/>
                <a:ea typeface="Times New Roman" panose="02020603050405020304" pitchFamily="18" charset="0"/>
                <a:cs typeface="Times New Roman" panose="02020603050405020304" pitchFamily="18" charset="0"/>
              </a:rPr>
              <a:t>π</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 (4,6,7,1,5,2,3)</a:t>
            </a:r>
            <a:r>
              <a:rPr lang="el-GR" dirty="0">
                <a:latin typeface="Cambria" panose="02040503050406030204" pitchFamily="18" charset="0"/>
                <a:ea typeface="Times New Roman" panose="02020603050405020304" pitchFamily="18" charset="0"/>
                <a:cs typeface="Times New Roman" panose="02020603050405020304" pitchFamily="18" charset="0"/>
              </a:rPr>
              <a:t>. </a:t>
            </a:r>
            <a:endParaRPr lang="el-GR" dirty="0">
              <a:solidFill>
                <a:schemeClr val="tx1">
                  <a:lumMod val="95000"/>
                  <a:lumOff val="5000"/>
                </a:schemeClr>
              </a:solidFill>
              <a:latin typeface="Times New Roman" pitchFamily="18" charset="0"/>
              <a:cs typeface="Times New Roman" pitchFamily="18" charset="0"/>
              <a:sym typeface="Wingdings" pitchFamily="2" charset="2"/>
            </a:endParaRPr>
          </a:p>
        </p:txBody>
      </p:sp>
    </p:spTree>
    <p:extLst>
      <p:ext uri="{BB962C8B-B14F-4D97-AF65-F5344CB8AC3E}">
        <p14:creationId xmlns:p14="http://schemas.microsoft.com/office/powerpoint/2010/main" val="18236068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105</a:t>
            </a:fld>
            <a:endParaRPr lang="el-GR" altLang="el-GR" sz="1200" dirty="0">
              <a:latin typeface="Cambria" pitchFamily="18" charset="0"/>
            </a:endParaRPr>
          </a:p>
        </p:txBody>
      </p:sp>
      <p:sp>
        <p:nvSpPr>
          <p:cNvPr id="2" name="Rectangle 2">
            <a:extLst>
              <a:ext uri="{FF2B5EF4-FFF2-40B4-BE49-F238E27FC236}">
                <a16:creationId xmlns:a16="http://schemas.microsoft.com/office/drawing/2014/main" id="{5B8DF3E5-4156-41B8-8B67-B72E3B6933CD}"/>
              </a:ext>
            </a:extLst>
          </p:cNvPr>
          <p:cNvSpPr>
            <a:spLocks noChangeArrowheads="1"/>
          </p:cNvSpPr>
          <p:nvPr/>
        </p:nvSpPr>
        <p:spPr bwMode="auto">
          <a:xfrm>
            <a:off x="877963" y="3433716"/>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sp>
        <p:nvSpPr>
          <p:cNvPr id="3" name="TextBox 2">
            <a:extLst>
              <a:ext uri="{FF2B5EF4-FFF2-40B4-BE49-F238E27FC236}">
                <a16:creationId xmlns:a16="http://schemas.microsoft.com/office/drawing/2014/main" id="{1B55F5AE-CE57-4630-AFE4-8D1CBFA1FE66}"/>
              </a:ext>
            </a:extLst>
          </p:cNvPr>
          <p:cNvSpPr txBox="1"/>
          <p:nvPr/>
        </p:nvSpPr>
        <p:spPr>
          <a:xfrm>
            <a:off x="877963" y="3528391"/>
            <a:ext cx="1385888" cy="523220"/>
          </a:xfrm>
          <a:prstGeom prst="rect">
            <a:avLst/>
          </a:prstGeom>
          <a:noFill/>
        </p:spPr>
        <p:txBody>
          <a:bodyPr wrap="square" rtlCol="0">
            <a:spAutoFit/>
          </a:bodyPr>
          <a:lstStyle/>
          <a:p>
            <a:pPr algn="ctr"/>
            <a:r>
              <a:rPr lang="el-GR" sz="1400" i="1" dirty="0">
                <a:effectLst/>
                <a:latin typeface="Cambria" panose="02040503050406030204" pitchFamily="18" charset="0"/>
                <a:ea typeface="Times New Roman" panose="02020603050405020304" pitchFamily="18" charset="0"/>
                <a:cs typeface="Times New Roman" panose="02020603050405020304" pitchFamily="18" charset="0"/>
              </a:rPr>
              <a:t>π</a:t>
            </a:r>
            <a:r>
              <a:rPr lang="en-GB" sz="1400" i="1" dirty="0">
                <a:effectLst/>
                <a:latin typeface="Cambria" panose="02040503050406030204" pitchFamily="18" charset="0"/>
                <a:ea typeface="Times New Roman" panose="02020603050405020304" pitchFamily="18" charset="0"/>
                <a:cs typeface="Times New Roman" panose="02020603050405020304" pitchFamily="18" charset="0"/>
              </a:rPr>
              <a:t>* </a:t>
            </a:r>
            <a:r>
              <a:rPr lang="en-GB" sz="1400" dirty="0">
                <a:effectLst/>
                <a:latin typeface="Cambria" panose="02040503050406030204" pitchFamily="18" charset="0"/>
                <a:ea typeface="Times New Roman" panose="02020603050405020304" pitchFamily="18" charset="0"/>
                <a:cs typeface="Times New Roman" panose="02020603050405020304" pitchFamily="18" charset="0"/>
              </a:rPr>
              <a:t> = (4,6,7,1,5,2,3)</a:t>
            </a:r>
            <a:endParaRPr lang="el-GR" sz="1400" dirty="0"/>
          </a:p>
        </p:txBody>
      </p:sp>
      <p:sp>
        <p:nvSpPr>
          <p:cNvPr id="10" name="Rectangle 2">
            <a:extLst>
              <a:ext uri="{FF2B5EF4-FFF2-40B4-BE49-F238E27FC236}">
                <a16:creationId xmlns:a16="http://schemas.microsoft.com/office/drawing/2014/main" id="{59DDE5D3-8788-45B9-A5C0-DF12EB6BD65A}"/>
              </a:ext>
            </a:extLst>
          </p:cNvPr>
          <p:cNvSpPr>
            <a:spLocks noChangeArrowheads="1"/>
          </p:cNvSpPr>
          <p:nvPr/>
        </p:nvSpPr>
        <p:spPr bwMode="auto">
          <a:xfrm>
            <a:off x="2782888" y="3454538"/>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sp>
        <p:nvSpPr>
          <p:cNvPr id="13" name="TextBox 12">
            <a:extLst>
              <a:ext uri="{FF2B5EF4-FFF2-40B4-BE49-F238E27FC236}">
                <a16:creationId xmlns:a16="http://schemas.microsoft.com/office/drawing/2014/main" id="{EB3354CA-85B1-4798-813F-3CD0F418ED0E}"/>
              </a:ext>
            </a:extLst>
          </p:cNvPr>
          <p:cNvSpPr txBox="1"/>
          <p:nvPr/>
        </p:nvSpPr>
        <p:spPr>
          <a:xfrm>
            <a:off x="2679661" y="3582369"/>
            <a:ext cx="1598568" cy="523220"/>
          </a:xfrm>
          <a:prstGeom prst="rect">
            <a:avLst/>
          </a:prstGeom>
          <a:noFill/>
        </p:spPr>
        <p:txBody>
          <a:bodyPr wrap="square">
            <a:spAutoFit/>
          </a:bodyPr>
          <a:lstStyle/>
          <a:p>
            <a:pPr algn="ctr"/>
            <a:r>
              <a:rPr lang="en-GB" sz="1400" dirty="0">
                <a:effectLst/>
                <a:latin typeface="Cambria" panose="02040503050406030204" pitchFamily="18" charset="0"/>
                <a:ea typeface="Times New Roman" panose="02020603050405020304" pitchFamily="18" charset="0"/>
                <a:cs typeface="Times New Roman" panose="02020603050405020304" pitchFamily="18" charset="0"/>
              </a:rPr>
              <a:t>(4,1), (6,2), (7,3), (5)</a:t>
            </a:r>
            <a:endParaRPr lang="el-GR" sz="1400" dirty="0"/>
          </a:p>
        </p:txBody>
      </p:sp>
      <p:cxnSp>
        <p:nvCxnSpPr>
          <p:cNvPr id="2050" name="AutoShape 2">
            <a:extLst>
              <a:ext uri="{FF2B5EF4-FFF2-40B4-BE49-F238E27FC236}">
                <a16:creationId xmlns:a16="http://schemas.microsoft.com/office/drawing/2014/main" id="{5E4680BC-2E34-427A-BC27-8777F3845E13}"/>
              </a:ext>
            </a:extLst>
          </p:cNvPr>
          <p:cNvCxnSpPr>
            <a:cxnSpLocks noChangeShapeType="1"/>
          </p:cNvCxnSpPr>
          <p:nvPr/>
        </p:nvCxnSpPr>
        <p:spPr bwMode="auto">
          <a:xfrm>
            <a:off x="2245963" y="3808410"/>
            <a:ext cx="540839"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4" name="AutoShape 2">
            <a:extLst>
              <a:ext uri="{FF2B5EF4-FFF2-40B4-BE49-F238E27FC236}">
                <a16:creationId xmlns:a16="http://schemas.microsoft.com/office/drawing/2014/main" id="{F3D3B760-DAD6-4C69-BACC-80009DAA0135}"/>
              </a:ext>
            </a:extLst>
          </p:cNvPr>
          <p:cNvCxnSpPr>
            <a:cxnSpLocks noChangeShapeType="1"/>
          </p:cNvCxnSpPr>
          <p:nvPr/>
        </p:nvCxnSpPr>
        <p:spPr bwMode="auto">
          <a:xfrm>
            <a:off x="4168776" y="3791580"/>
            <a:ext cx="540839"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5" name="Rectangle 2">
            <a:extLst>
              <a:ext uri="{FF2B5EF4-FFF2-40B4-BE49-F238E27FC236}">
                <a16:creationId xmlns:a16="http://schemas.microsoft.com/office/drawing/2014/main" id="{8937B89C-B114-435F-9199-40127327505B}"/>
              </a:ext>
            </a:extLst>
          </p:cNvPr>
          <p:cNvSpPr>
            <a:spLocks noChangeArrowheads="1"/>
          </p:cNvSpPr>
          <p:nvPr/>
        </p:nvSpPr>
        <p:spPr bwMode="auto">
          <a:xfrm>
            <a:off x="4709615" y="3471710"/>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03D92CE-7FBA-4E3A-964A-FE0B58FB5DA2}"/>
                  </a:ext>
                </a:extLst>
              </p:cNvPr>
              <p:cNvSpPr txBox="1"/>
              <p:nvPr/>
            </p:nvSpPr>
            <p:spPr>
              <a:xfrm>
                <a:off x="4598003" y="3531592"/>
                <a:ext cx="1598568" cy="523220"/>
              </a:xfrm>
              <a:prstGeom prst="rect">
                <a:avLst/>
              </a:prstGeom>
              <a:noFill/>
            </p:spPr>
            <p:txBody>
              <a:bodyPr wrap="square">
                <a:spAutoFit/>
              </a:bodyPr>
              <a:lstStyle/>
              <a:p>
                <a:pPr algn="ctr"/>
                <a14:m>
                  <m:oMath xmlns:m="http://schemas.openxmlformats.org/officeDocument/2006/math">
                    <m:sSub>
                      <m:sSubPr>
                        <m:ctrlPr>
                          <a:rPr lang="el-GR" sz="1400" i="1" smtClean="0">
                            <a:effectLst/>
                            <a:latin typeface="Cambria Math" panose="02040503050406030204" pitchFamily="18" charset="0"/>
                          </a:rPr>
                        </m:ctrlPr>
                      </m:sSubPr>
                      <m:e>
                        <m:r>
                          <a:rPr lang="el-GR" sz="1400" i="1">
                            <a:effectLst/>
                            <a:latin typeface="Cambria Math" panose="02040503050406030204" pitchFamily="18" charset="0"/>
                            <a:ea typeface="Times New Roman" panose="02020603050405020304" pitchFamily="18" charset="0"/>
                            <a:cs typeface="Times New Roman" panose="02020603050405020304" pitchFamily="18" charset="0"/>
                          </a:rPr>
                          <m:t>𝜋</m:t>
                        </m:r>
                      </m:e>
                      <m:sub>
                        <m:r>
                          <a:rPr lang="en-GB" sz="1400" i="1">
                            <a:effectLst/>
                            <a:latin typeface="Cambria Math" panose="02040503050406030204" pitchFamily="18" charset="0"/>
                            <a:ea typeface="Times New Roman" panose="02020603050405020304" pitchFamily="18" charset="0"/>
                            <a:cs typeface="Times New Roman" panose="02020603050405020304" pitchFamily="18" charset="0"/>
                          </a:rPr>
                          <m:t>𝑏</m:t>
                        </m:r>
                      </m:sub>
                    </m:sSub>
                  </m:oMath>
                </a14:m>
                <a:r>
                  <a:rPr lang="en-GB" sz="1400" dirty="0">
                    <a:effectLst/>
                    <a:latin typeface="Cambria" panose="02040503050406030204" pitchFamily="18" charset="0"/>
                    <a:ea typeface="Times New Roman" panose="02020603050405020304" pitchFamily="18" charset="0"/>
                    <a:cs typeface="Times New Roman" panose="02020603050405020304" pitchFamily="18" charset="0"/>
                  </a:rPr>
                  <a:t> = (4,6,7,5,3,2,1)</a:t>
                </a:r>
                <a:endParaRPr lang="el-GR" sz="1400" dirty="0"/>
              </a:p>
            </p:txBody>
          </p:sp>
        </mc:Choice>
        <mc:Fallback xmlns="">
          <p:sp>
            <p:nvSpPr>
              <p:cNvPr id="16" name="TextBox 15">
                <a:extLst>
                  <a:ext uri="{FF2B5EF4-FFF2-40B4-BE49-F238E27FC236}">
                    <a16:creationId xmlns:a16="http://schemas.microsoft.com/office/drawing/2014/main" id="{103D92CE-7FBA-4E3A-964A-FE0B58FB5DA2}"/>
                  </a:ext>
                </a:extLst>
              </p:cNvPr>
              <p:cNvSpPr txBox="1">
                <a:spLocks noRot="1" noChangeAspect="1" noMove="1" noResize="1" noEditPoints="1" noAdjustHandles="1" noChangeArrowheads="1" noChangeShapeType="1" noTextEdit="1"/>
              </p:cNvSpPr>
              <p:nvPr/>
            </p:nvSpPr>
            <p:spPr>
              <a:xfrm>
                <a:off x="4598003" y="3531592"/>
                <a:ext cx="1598568" cy="523220"/>
              </a:xfrm>
              <a:prstGeom prst="rect">
                <a:avLst/>
              </a:prstGeom>
              <a:blipFill>
                <a:blip r:embed="rId3"/>
                <a:stretch>
                  <a:fillRect t="-2326" b="-10465"/>
                </a:stretch>
              </a:blipFill>
            </p:spPr>
            <p:txBody>
              <a:bodyPr/>
              <a:lstStyle/>
              <a:p>
                <a:r>
                  <a:rPr lang="el-GR">
                    <a:noFill/>
                  </a:rPr>
                  <a:t> </a:t>
                </a:r>
              </a:p>
            </p:txBody>
          </p:sp>
        </mc:Fallback>
      </mc:AlternateContent>
      <p:cxnSp>
        <p:nvCxnSpPr>
          <p:cNvPr id="17" name="AutoShape 2">
            <a:extLst>
              <a:ext uri="{FF2B5EF4-FFF2-40B4-BE49-F238E27FC236}">
                <a16:creationId xmlns:a16="http://schemas.microsoft.com/office/drawing/2014/main" id="{81A59EB5-FB8A-45AF-88BB-5DCE532014E0}"/>
              </a:ext>
            </a:extLst>
          </p:cNvPr>
          <p:cNvCxnSpPr>
            <a:cxnSpLocks noChangeShapeType="1"/>
          </p:cNvCxnSpPr>
          <p:nvPr/>
        </p:nvCxnSpPr>
        <p:spPr bwMode="auto">
          <a:xfrm>
            <a:off x="6095503" y="3791580"/>
            <a:ext cx="540839"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8" name="Rectangle 2">
            <a:extLst>
              <a:ext uri="{FF2B5EF4-FFF2-40B4-BE49-F238E27FC236}">
                <a16:creationId xmlns:a16="http://schemas.microsoft.com/office/drawing/2014/main" id="{FD211C8F-64E5-42D8-A56A-A25C1BB3C6BC}"/>
              </a:ext>
            </a:extLst>
          </p:cNvPr>
          <p:cNvSpPr>
            <a:spLocks noChangeArrowheads="1"/>
          </p:cNvSpPr>
          <p:nvPr/>
        </p:nvSpPr>
        <p:spPr bwMode="auto">
          <a:xfrm>
            <a:off x="6636342" y="3454538"/>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sp>
        <p:nvSpPr>
          <p:cNvPr id="22" name="TextBox 21">
            <a:extLst>
              <a:ext uri="{FF2B5EF4-FFF2-40B4-BE49-F238E27FC236}">
                <a16:creationId xmlns:a16="http://schemas.microsoft.com/office/drawing/2014/main" id="{5D156BBB-1336-4A2B-9D30-1DF092A541C9}"/>
              </a:ext>
            </a:extLst>
          </p:cNvPr>
          <p:cNvSpPr txBox="1"/>
          <p:nvPr/>
        </p:nvSpPr>
        <p:spPr>
          <a:xfrm>
            <a:off x="6309820" y="3544375"/>
            <a:ext cx="2038932" cy="523220"/>
          </a:xfrm>
          <a:prstGeom prst="rect">
            <a:avLst/>
          </a:prstGeom>
          <a:noFill/>
        </p:spPr>
        <p:txBody>
          <a:bodyPr wrap="square">
            <a:spAutoFit/>
          </a:bodyPr>
          <a:lstStyle/>
          <a:p>
            <a:pPr algn="ctr"/>
            <a:r>
              <a:rPr lang="el-GR" sz="1400" i="1" dirty="0">
                <a:latin typeface="Cambria" panose="02040503050406030204" pitchFamily="18" charset="0"/>
                <a:cs typeface="Times New Roman" panose="02020603050405020304" pitchFamily="18" charset="0"/>
              </a:rPr>
              <a:t>Χ </a:t>
            </a:r>
            <a:r>
              <a:rPr lang="el-GR" sz="1400" dirty="0">
                <a:latin typeface="Cambria" panose="02040503050406030204" pitchFamily="18" charset="0"/>
                <a:cs typeface="Times New Roman" panose="02020603050405020304" pitchFamily="18" charset="0"/>
              </a:rPr>
              <a:t>= (4,6)</a:t>
            </a:r>
          </a:p>
          <a:p>
            <a:pPr algn="ctr"/>
            <a:r>
              <a:rPr lang="el-GR" sz="1400" i="1" dirty="0">
                <a:latin typeface="Cambria" panose="02040503050406030204" pitchFamily="18" charset="0"/>
                <a:cs typeface="Times New Roman" panose="02020603050405020304" pitchFamily="18" charset="0"/>
              </a:rPr>
              <a:t>Υ</a:t>
            </a:r>
            <a:r>
              <a:rPr lang="el-GR" sz="1400" dirty="0">
                <a:latin typeface="Cambria" panose="02040503050406030204" pitchFamily="18" charset="0"/>
                <a:cs typeface="Times New Roman" panose="02020603050405020304" pitchFamily="18" charset="0"/>
              </a:rPr>
              <a:t> = (1,2,3,5,7)</a:t>
            </a:r>
            <a:endParaRPr lang="el-GR" sz="1400" dirty="0"/>
          </a:p>
        </p:txBody>
      </p:sp>
      <p:cxnSp>
        <p:nvCxnSpPr>
          <p:cNvPr id="19" name="AutoShape 2">
            <a:extLst>
              <a:ext uri="{FF2B5EF4-FFF2-40B4-BE49-F238E27FC236}">
                <a16:creationId xmlns:a16="http://schemas.microsoft.com/office/drawing/2014/main" id="{E101F9CF-A34F-4248-BC78-86BE13986594}"/>
              </a:ext>
            </a:extLst>
          </p:cNvPr>
          <p:cNvCxnSpPr>
            <a:cxnSpLocks noChangeShapeType="1"/>
          </p:cNvCxnSpPr>
          <p:nvPr/>
        </p:nvCxnSpPr>
        <p:spPr bwMode="auto">
          <a:xfrm>
            <a:off x="7308304" y="4178254"/>
            <a:ext cx="0" cy="795242"/>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0" name="Rectangle 2">
            <a:extLst>
              <a:ext uri="{FF2B5EF4-FFF2-40B4-BE49-F238E27FC236}">
                <a16:creationId xmlns:a16="http://schemas.microsoft.com/office/drawing/2014/main" id="{2D5757C4-9044-473F-AA12-7BDD78EC8381}"/>
              </a:ext>
            </a:extLst>
          </p:cNvPr>
          <p:cNvSpPr>
            <a:spLocks noChangeArrowheads="1"/>
          </p:cNvSpPr>
          <p:nvPr/>
        </p:nvSpPr>
        <p:spPr bwMode="auto">
          <a:xfrm>
            <a:off x="6636342" y="4954663"/>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sp>
        <p:nvSpPr>
          <p:cNvPr id="23" name="TextBox 22">
            <a:extLst>
              <a:ext uri="{FF2B5EF4-FFF2-40B4-BE49-F238E27FC236}">
                <a16:creationId xmlns:a16="http://schemas.microsoft.com/office/drawing/2014/main" id="{148C2A99-BD5C-4762-A42D-04158F1CBD9C}"/>
              </a:ext>
            </a:extLst>
          </p:cNvPr>
          <p:cNvSpPr txBox="1"/>
          <p:nvPr/>
        </p:nvSpPr>
        <p:spPr>
          <a:xfrm>
            <a:off x="6465978" y="5173043"/>
            <a:ext cx="1882774" cy="307777"/>
          </a:xfrm>
          <a:prstGeom prst="rect">
            <a:avLst/>
          </a:prstGeom>
          <a:noFill/>
        </p:spPr>
        <p:txBody>
          <a:bodyPr wrap="square">
            <a:spAutoFit/>
          </a:bodyPr>
          <a:lstStyle/>
          <a:p>
            <a:pPr algn="ctr"/>
            <a:r>
              <a:rPr lang="el-GR" sz="1400" i="1" dirty="0">
                <a:latin typeface="Cambria" panose="02040503050406030204" pitchFamily="18" charset="0"/>
                <a:cs typeface="Times New Roman" panose="02020603050405020304" pitchFamily="18" charset="0"/>
              </a:rPr>
              <a:t>Β* </a:t>
            </a:r>
            <a:r>
              <a:rPr lang="el-GR" sz="1400" dirty="0">
                <a:latin typeface="Cambria" panose="02040503050406030204" pitchFamily="18" charset="0"/>
                <a:cs typeface="Times New Roman" panose="02020603050405020304" pitchFamily="18" charset="0"/>
              </a:rPr>
              <a:t>= 1110101</a:t>
            </a:r>
            <a:endParaRPr lang="el-GR" sz="1400" dirty="0"/>
          </a:p>
        </p:txBody>
      </p:sp>
      <p:cxnSp>
        <p:nvCxnSpPr>
          <p:cNvPr id="25" name="AutoShape 2">
            <a:extLst>
              <a:ext uri="{FF2B5EF4-FFF2-40B4-BE49-F238E27FC236}">
                <a16:creationId xmlns:a16="http://schemas.microsoft.com/office/drawing/2014/main" id="{13EAE395-6373-4D97-BE48-1383279A771D}"/>
              </a:ext>
            </a:extLst>
          </p:cNvPr>
          <p:cNvCxnSpPr>
            <a:cxnSpLocks noChangeShapeType="1"/>
          </p:cNvCxnSpPr>
          <p:nvPr/>
        </p:nvCxnSpPr>
        <p:spPr bwMode="auto">
          <a:xfrm flipH="1">
            <a:off x="6073852" y="5373216"/>
            <a:ext cx="562490"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6" name="Rectangle 2">
            <a:extLst>
              <a:ext uri="{FF2B5EF4-FFF2-40B4-BE49-F238E27FC236}">
                <a16:creationId xmlns:a16="http://schemas.microsoft.com/office/drawing/2014/main" id="{F937524E-9D0D-44AA-AA36-0FF96E27873D}"/>
              </a:ext>
            </a:extLst>
          </p:cNvPr>
          <p:cNvSpPr>
            <a:spLocks noChangeArrowheads="1"/>
          </p:cNvSpPr>
          <p:nvPr/>
        </p:nvSpPr>
        <p:spPr bwMode="auto">
          <a:xfrm>
            <a:off x="4679879" y="4969041"/>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sp>
        <p:nvSpPr>
          <p:cNvPr id="27" name="TextBox 26">
            <a:extLst>
              <a:ext uri="{FF2B5EF4-FFF2-40B4-BE49-F238E27FC236}">
                <a16:creationId xmlns:a16="http://schemas.microsoft.com/office/drawing/2014/main" id="{086B0A30-73EC-4591-ACDE-639B556BD7AF}"/>
              </a:ext>
            </a:extLst>
          </p:cNvPr>
          <p:cNvSpPr txBox="1"/>
          <p:nvPr/>
        </p:nvSpPr>
        <p:spPr>
          <a:xfrm>
            <a:off x="4542319" y="5173043"/>
            <a:ext cx="1709936" cy="307777"/>
          </a:xfrm>
          <a:prstGeom prst="rect">
            <a:avLst/>
          </a:prstGeom>
          <a:noFill/>
        </p:spPr>
        <p:txBody>
          <a:bodyPr wrap="square">
            <a:spAutoFit/>
          </a:bodyPr>
          <a:lstStyle/>
          <a:p>
            <a:pPr algn="ctr"/>
            <a:r>
              <a:rPr lang="el-GR" sz="1400" i="1" dirty="0">
                <a:latin typeface="Cambria" panose="02040503050406030204" pitchFamily="18" charset="0"/>
                <a:cs typeface="Times New Roman" panose="02020603050405020304" pitchFamily="18" charset="0"/>
              </a:rPr>
              <a:t>Β΄ </a:t>
            </a:r>
            <a:r>
              <a:rPr lang="el-GR" sz="1400" dirty="0">
                <a:latin typeface="Cambria" panose="02040503050406030204" pitchFamily="18" charset="0"/>
                <a:cs typeface="Times New Roman" panose="02020603050405020304" pitchFamily="18" charset="0"/>
              </a:rPr>
              <a:t>= 0001010</a:t>
            </a:r>
            <a:endParaRPr lang="el-GR" sz="1400" dirty="0"/>
          </a:p>
        </p:txBody>
      </p:sp>
      <p:sp>
        <p:nvSpPr>
          <p:cNvPr id="28" name="Rectangle 2">
            <a:extLst>
              <a:ext uri="{FF2B5EF4-FFF2-40B4-BE49-F238E27FC236}">
                <a16:creationId xmlns:a16="http://schemas.microsoft.com/office/drawing/2014/main" id="{708DC65C-6CC2-4A3F-8338-629E2A95F363}"/>
              </a:ext>
            </a:extLst>
          </p:cNvPr>
          <p:cNvSpPr>
            <a:spLocks noChangeArrowheads="1"/>
          </p:cNvSpPr>
          <p:nvPr/>
        </p:nvSpPr>
        <p:spPr bwMode="auto">
          <a:xfrm>
            <a:off x="2719706" y="5011403"/>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cxnSp>
        <p:nvCxnSpPr>
          <p:cNvPr id="29" name="AutoShape 2">
            <a:extLst>
              <a:ext uri="{FF2B5EF4-FFF2-40B4-BE49-F238E27FC236}">
                <a16:creationId xmlns:a16="http://schemas.microsoft.com/office/drawing/2014/main" id="{22D455EF-DAFC-467F-85CA-11C93004B75C}"/>
              </a:ext>
            </a:extLst>
          </p:cNvPr>
          <p:cNvCxnSpPr>
            <a:cxnSpLocks noChangeShapeType="1"/>
          </p:cNvCxnSpPr>
          <p:nvPr/>
        </p:nvCxnSpPr>
        <p:spPr bwMode="auto">
          <a:xfrm flipH="1">
            <a:off x="4117389" y="5392266"/>
            <a:ext cx="562490"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30" name="TextBox 29">
            <a:extLst>
              <a:ext uri="{FF2B5EF4-FFF2-40B4-BE49-F238E27FC236}">
                <a16:creationId xmlns:a16="http://schemas.microsoft.com/office/drawing/2014/main" id="{400FBCB2-A3BB-4219-9658-208CE5E7589A}"/>
              </a:ext>
            </a:extLst>
          </p:cNvPr>
          <p:cNvSpPr txBox="1"/>
          <p:nvPr/>
        </p:nvSpPr>
        <p:spPr>
          <a:xfrm>
            <a:off x="2759005" y="5190436"/>
            <a:ext cx="1277888" cy="307777"/>
          </a:xfrm>
          <a:prstGeom prst="rect">
            <a:avLst/>
          </a:prstGeom>
          <a:noFill/>
        </p:spPr>
        <p:txBody>
          <a:bodyPr wrap="square">
            <a:spAutoFit/>
          </a:bodyPr>
          <a:lstStyle/>
          <a:p>
            <a:pPr algn="ctr"/>
            <a:r>
              <a:rPr lang="el-GR" sz="1400" i="1" dirty="0">
                <a:latin typeface="Cambria" panose="02040503050406030204" pitchFamily="18" charset="0"/>
                <a:cs typeface="Times New Roman" panose="02020603050405020304" pitchFamily="18" charset="0"/>
              </a:rPr>
              <a:t>Β </a:t>
            </a:r>
            <a:r>
              <a:rPr lang="el-GR" sz="1400" dirty="0">
                <a:latin typeface="Cambria" panose="02040503050406030204" pitchFamily="18" charset="0"/>
                <a:cs typeface="Times New Roman" panose="02020603050405020304" pitchFamily="18" charset="0"/>
              </a:rPr>
              <a:t>= 101</a:t>
            </a:r>
            <a:endParaRPr lang="el-GR" sz="1400" dirty="0"/>
          </a:p>
        </p:txBody>
      </p:sp>
      <p:cxnSp>
        <p:nvCxnSpPr>
          <p:cNvPr id="31" name="AutoShape 2">
            <a:extLst>
              <a:ext uri="{FF2B5EF4-FFF2-40B4-BE49-F238E27FC236}">
                <a16:creationId xmlns:a16="http://schemas.microsoft.com/office/drawing/2014/main" id="{B5B808E2-7C00-44AB-83B8-A0919C3E5A92}"/>
              </a:ext>
            </a:extLst>
          </p:cNvPr>
          <p:cNvCxnSpPr>
            <a:cxnSpLocks noChangeShapeType="1"/>
            <a:stCxn id="28" idx="1"/>
            <a:endCxn id="32" idx="3"/>
          </p:cNvCxnSpPr>
          <p:nvPr/>
        </p:nvCxnSpPr>
        <p:spPr bwMode="auto">
          <a:xfrm flipH="1">
            <a:off x="2267687" y="5383672"/>
            <a:ext cx="452019" cy="8593"/>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32" name="Rectangle 2">
            <a:extLst>
              <a:ext uri="{FF2B5EF4-FFF2-40B4-BE49-F238E27FC236}">
                <a16:creationId xmlns:a16="http://schemas.microsoft.com/office/drawing/2014/main" id="{52958343-DF79-4A37-A472-C3C771550A6B}"/>
              </a:ext>
            </a:extLst>
          </p:cNvPr>
          <p:cNvSpPr>
            <a:spLocks noChangeArrowheads="1"/>
          </p:cNvSpPr>
          <p:nvPr/>
        </p:nvSpPr>
        <p:spPr bwMode="auto">
          <a:xfrm>
            <a:off x="881799" y="5019996"/>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sp>
        <p:nvSpPr>
          <p:cNvPr id="35" name="TextBox 34">
            <a:extLst>
              <a:ext uri="{FF2B5EF4-FFF2-40B4-BE49-F238E27FC236}">
                <a16:creationId xmlns:a16="http://schemas.microsoft.com/office/drawing/2014/main" id="{F6920A8D-8F75-4254-AE33-37C972860BE0}"/>
              </a:ext>
            </a:extLst>
          </p:cNvPr>
          <p:cNvSpPr txBox="1"/>
          <p:nvPr/>
        </p:nvSpPr>
        <p:spPr>
          <a:xfrm>
            <a:off x="921545" y="5238377"/>
            <a:ext cx="1061864" cy="307777"/>
          </a:xfrm>
          <a:prstGeom prst="rect">
            <a:avLst/>
          </a:prstGeom>
          <a:noFill/>
        </p:spPr>
        <p:txBody>
          <a:bodyPr wrap="square">
            <a:spAutoFit/>
          </a:bodyPr>
          <a:lstStyle/>
          <a:p>
            <a:pPr algn="ctr"/>
            <a:r>
              <a:rPr lang="en-GB" sz="1400" i="1" dirty="0">
                <a:effectLst/>
                <a:latin typeface="Cambria" panose="02040503050406030204" pitchFamily="18" charset="0"/>
                <a:ea typeface="Times New Roman" panose="02020603050405020304" pitchFamily="18" charset="0"/>
                <a:cs typeface="Times New Roman" panose="02020603050405020304" pitchFamily="18" charset="0"/>
              </a:rPr>
              <a:t>w</a:t>
            </a:r>
            <a:r>
              <a:rPr lang="el-GR" sz="1400" dirty="0">
                <a:effectLst/>
                <a:latin typeface="Cambria" panose="02040503050406030204" pitchFamily="18" charset="0"/>
                <a:ea typeface="Times New Roman" panose="02020603050405020304" pitchFamily="18" charset="0"/>
                <a:cs typeface="Times New Roman" panose="02020603050405020304" pitchFamily="18" charset="0"/>
              </a:rPr>
              <a:t> = 5</a:t>
            </a:r>
            <a:endParaRPr lang="el-GR" sz="1400" dirty="0"/>
          </a:p>
        </p:txBody>
      </p:sp>
      <p:sp>
        <p:nvSpPr>
          <p:cNvPr id="36" name="Rectangle 7">
            <a:extLst>
              <a:ext uri="{FF2B5EF4-FFF2-40B4-BE49-F238E27FC236}">
                <a16:creationId xmlns:a16="http://schemas.microsoft.com/office/drawing/2014/main" id="{45D1199C-7EF8-4E69-ADC3-5EC5777B93DC}"/>
              </a:ext>
            </a:extLst>
          </p:cNvPr>
          <p:cNvSpPr/>
          <p:nvPr/>
        </p:nvSpPr>
        <p:spPr>
          <a:xfrm>
            <a:off x="800073" y="1465734"/>
            <a:ext cx="7881877" cy="923330"/>
          </a:xfrm>
          <a:prstGeom prst="rect">
            <a:avLst/>
          </a:prstGeom>
        </p:spPr>
        <p:txBody>
          <a:bodyPr wrap="square">
            <a:spAutoFit/>
          </a:bodyPr>
          <a:lstStyle/>
          <a:p>
            <a:pPr marL="0" lvl="3"/>
            <a:r>
              <a:rPr lang="en-GB" b="1" dirty="0">
                <a:solidFill>
                  <a:srgbClr val="C00000"/>
                </a:solidFill>
                <a:latin typeface="Times New Roman" pitchFamily="18" charset="0"/>
                <a:cs typeface="Times New Roman" pitchFamily="18" charset="0"/>
                <a:sym typeface="Wingdings" pitchFamily="2" charset="2"/>
              </a:rPr>
              <a:t>A</a:t>
            </a:r>
            <a:r>
              <a:rPr lang="el-GR" b="1" dirty="0" err="1">
                <a:solidFill>
                  <a:srgbClr val="C00000"/>
                </a:solidFill>
                <a:latin typeface="Times New Roman" pitchFamily="18" charset="0"/>
                <a:cs typeface="Times New Roman" pitchFamily="18" charset="0"/>
                <a:sym typeface="Wingdings" pitchFamily="2" charset="2"/>
              </a:rPr>
              <a:t>ποκωδικοποίηση</a:t>
            </a:r>
            <a:r>
              <a:rPr lang="el-GR" b="1" dirty="0">
                <a:solidFill>
                  <a:srgbClr val="C00000"/>
                </a:solidFill>
                <a:latin typeface="Times New Roman" pitchFamily="18" charset="0"/>
                <a:cs typeface="Times New Roman" pitchFamily="18" charset="0"/>
                <a:sym typeface="Wingdings" pitchFamily="2" charset="2"/>
              </a:rPr>
              <a:t> </a:t>
            </a:r>
            <a:r>
              <a:rPr lang="el-GR" b="1" dirty="0" err="1">
                <a:solidFill>
                  <a:srgbClr val="C00000"/>
                </a:solidFill>
                <a:latin typeface="Times New Roman" pitchFamily="18" charset="0"/>
                <a:cs typeface="Times New Roman" pitchFamily="18" charset="0"/>
                <a:sym typeface="Wingdings" pitchFamily="2" charset="2"/>
              </a:rPr>
              <a:t>αυτοαναστρέφουσας</a:t>
            </a:r>
            <a:r>
              <a:rPr lang="el-GR" b="1" dirty="0">
                <a:solidFill>
                  <a:srgbClr val="C00000"/>
                </a:solidFill>
                <a:latin typeface="Times New Roman" pitchFamily="18" charset="0"/>
                <a:cs typeface="Times New Roman" pitchFamily="18" charset="0"/>
                <a:sym typeface="Wingdings" pitchFamily="2" charset="2"/>
              </a:rPr>
              <a:t> </a:t>
            </a:r>
            <a:r>
              <a:rPr lang="el-GR" b="1" dirty="0" err="1">
                <a:solidFill>
                  <a:srgbClr val="C00000"/>
                </a:solidFill>
                <a:latin typeface="Times New Roman" pitchFamily="18" charset="0"/>
                <a:cs typeface="Times New Roman" pitchFamily="18" charset="0"/>
                <a:sym typeface="Wingdings" pitchFamily="2" charset="2"/>
              </a:rPr>
              <a:t>μεταθέσης</a:t>
            </a:r>
            <a:r>
              <a:rPr lang="el-GR" b="1" dirty="0">
                <a:solidFill>
                  <a:srgbClr val="C00000"/>
                </a:solidFill>
                <a:latin typeface="Times New Roman" pitchFamily="18" charset="0"/>
                <a:cs typeface="Times New Roman" pitchFamily="18" charset="0"/>
                <a:sym typeface="Wingdings" pitchFamily="2" charset="2"/>
              </a:rPr>
              <a:t> σε αριθμό</a:t>
            </a:r>
            <a:r>
              <a:rPr lang="en-US" b="1" dirty="0">
                <a:solidFill>
                  <a:srgbClr val="C00000"/>
                </a:solidFill>
                <a:latin typeface="Times New Roman" pitchFamily="18" charset="0"/>
                <a:cs typeface="Times New Roman" pitchFamily="18" charset="0"/>
                <a:sym typeface="Wingdings" pitchFamily="2" charset="2"/>
              </a:rPr>
              <a:t> </a:t>
            </a:r>
            <a:r>
              <a:rPr lang="en-US" b="1" dirty="0" err="1">
                <a:solidFill>
                  <a:srgbClr val="C00000"/>
                </a:solidFill>
                <a:latin typeface="Times New Roman" pitchFamily="18" charset="0"/>
                <a:cs typeface="Times New Roman" pitchFamily="18" charset="0"/>
                <a:sym typeface="Wingdings" pitchFamily="2" charset="2"/>
              </a:rPr>
              <a:t>SiP_w</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br>
              <a:rPr lang="en-US" dirty="0">
                <a:latin typeface="Cambria" panose="02040503050406030204" pitchFamily="18" charset="0"/>
                <a:ea typeface="Times New Roman" panose="02020603050405020304" pitchFamily="18" charset="0"/>
                <a:cs typeface="Times New Roman" panose="02020603050405020304" pitchFamily="18" charset="0"/>
              </a:rPr>
            </a:br>
            <a:r>
              <a:rPr lang="el-GR" dirty="0">
                <a:latin typeface="Cambria" panose="02040503050406030204" pitchFamily="18" charset="0"/>
                <a:ea typeface="Times New Roman" panose="02020603050405020304" pitchFamily="18" charset="0"/>
                <a:cs typeface="Times New Roman" panose="02020603050405020304" pitchFamily="18" charset="0"/>
              </a:rPr>
              <a:t>Έστω </a:t>
            </a:r>
            <a:r>
              <a:rPr lang="el-GR" sz="1800" i="1" dirty="0">
                <a:effectLst/>
                <a:latin typeface="Cambria" panose="02040503050406030204" pitchFamily="18" charset="0"/>
                <a:ea typeface="Times New Roman" panose="02020603050405020304" pitchFamily="18" charset="0"/>
                <a:cs typeface="Times New Roman" panose="02020603050405020304" pitchFamily="18" charset="0"/>
              </a:rPr>
              <a:t>π</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 (4,6,7,1,5,2,3)</a:t>
            </a:r>
            <a:r>
              <a:rPr lang="el-GR" dirty="0">
                <a:latin typeface="Cambria" panose="02040503050406030204" pitchFamily="18" charset="0"/>
                <a:ea typeface="Times New Roman" panose="02020603050405020304" pitchFamily="18" charset="0"/>
                <a:cs typeface="Times New Roman" panose="02020603050405020304" pitchFamily="18" charset="0"/>
              </a:rPr>
              <a:t>. </a:t>
            </a:r>
            <a:endParaRPr lang="el-GR" dirty="0">
              <a:solidFill>
                <a:schemeClr val="tx1">
                  <a:lumMod val="95000"/>
                  <a:lumOff val="5000"/>
                </a:schemeClr>
              </a:solidFill>
              <a:latin typeface="Times New Roman" pitchFamily="18" charset="0"/>
              <a:cs typeface="Times New Roman" pitchFamily="18" charset="0"/>
              <a:sym typeface="Wingdings" pitchFamily="2" charset="2"/>
            </a:endParaRPr>
          </a:p>
        </p:txBody>
      </p:sp>
    </p:spTree>
    <p:extLst>
      <p:ext uri="{BB962C8B-B14F-4D97-AF65-F5344CB8AC3E}">
        <p14:creationId xmlns:p14="http://schemas.microsoft.com/office/powerpoint/2010/main" val="57410176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732367" cy="1477328"/>
          </a:xfrm>
          <a:prstGeom prst="rect">
            <a:avLst/>
          </a:prstGeom>
        </p:spPr>
        <p:txBody>
          <a:bodyPr wrap="square">
            <a:spAutoFit/>
          </a:bodyPr>
          <a:lstStyle/>
          <a:p>
            <a:pPr marL="0" lvl="3" algn="just"/>
            <a:r>
              <a:rPr lang="el-GR" b="1" dirty="0">
                <a:solidFill>
                  <a:srgbClr val="C00000"/>
                </a:solidFill>
                <a:latin typeface="Times New Roman" pitchFamily="18" charset="0"/>
                <a:cs typeface="Times New Roman" pitchFamily="18" charset="0"/>
                <a:sym typeface="Wingdings" pitchFamily="2" charset="2"/>
              </a:rPr>
              <a:t>Κώδικες διόρθωσης σφαλμάτων</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Οι κώδικες διόρθωσης σφαλμάτων Ε</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CC</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Error Correction Codes</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στις τηλεπικοινωνίες καθώς και στη θεωρία πληροφορίας και θεωρία κωδίκων χρησιμοποιούνται για τον έλεγχο των σφαλμάτων σε ένα αναξιόπιστο κανάλι ή σε ένα κανάλι με υψηλό επίπεδο θορύβου.</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106</a:t>
            </a:fld>
            <a:endParaRPr lang="el-GR" altLang="el-GR" sz="1200" dirty="0">
              <a:latin typeface="Cambria" pitchFamily="18" charset="0"/>
            </a:endParaRPr>
          </a:p>
        </p:txBody>
      </p:sp>
    </p:spTree>
    <p:extLst>
      <p:ext uri="{BB962C8B-B14F-4D97-AF65-F5344CB8AC3E}">
        <p14:creationId xmlns:p14="http://schemas.microsoft.com/office/powerpoint/2010/main" val="312265153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732367" cy="1477328"/>
          </a:xfrm>
          <a:prstGeom prst="rect">
            <a:avLst/>
          </a:prstGeom>
        </p:spPr>
        <p:txBody>
          <a:bodyPr wrap="square">
            <a:spAutoFit/>
          </a:bodyPr>
          <a:lstStyle/>
          <a:p>
            <a:pPr marL="0" lvl="3" algn="just"/>
            <a:r>
              <a:rPr lang="el-GR" b="1" dirty="0">
                <a:solidFill>
                  <a:srgbClr val="C00000"/>
                </a:solidFill>
                <a:latin typeface="Times New Roman" pitchFamily="18" charset="0"/>
                <a:cs typeface="Times New Roman" pitchFamily="18" charset="0"/>
                <a:sym typeface="Wingdings" pitchFamily="2" charset="2"/>
              </a:rPr>
              <a:t>Κώδικες διόρθωσης σφαλμάτων</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Οι κώδικες διόρθωσης σφαλμάτων Ε</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CC</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Error Correction Codes</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στις τηλεπικοινωνίες καθώς και στη θεωρία πληροφορίας και θεωρία κωδίκων χρησιμοποιούνται για τον έλεγχο των σφαλμάτων σε ένα αναξιόπιστο κανάλι ή σε ένα κανάλι με υψηλό επίπεδο θορύβου.</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107</a:t>
            </a:fld>
            <a:endParaRPr lang="el-GR" altLang="el-GR" sz="1200" dirty="0">
              <a:latin typeface="Cambria" pitchFamily="18" charset="0"/>
            </a:endParaRPr>
          </a:p>
        </p:txBody>
      </p:sp>
      <p:sp>
        <p:nvSpPr>
          <p:cNvPr id="8" name="Rectangle 7">
            <a:extLst>
              <a:ext uri="{FF2B5EF4-FFF2-40B4-BE49-F238E27FC236}">
                <a16:creationId xmlns:a16="http://schemas.microsoft.com/office/drawing/2014/main" id="{8FAD1491-4AAD-4C86-A718-64626BF02269}"/>
              </a:ext>
            </a:extLst>
          </p:cNvPr>
          <p:cNvSpPr/>
          <p:nvPr/>
        </p:nvSpPr>
        <p:spPr>
          <a:xfrm>
            <a:off x="743813" y="3384219"/>
            <a:ext cx="7732367" cy="1477328"/>
          </a:xfrm>
          <a:prstGeom prst="rect">
            <a:avLst/>
          </a:prstGeom>
        </p:spPr>
        <p:txBody>
          <a:bodyPr wrap="square">
            <a:spAutoFit/>
          </a:bodyPr>
          <a:lstStyle/>
          <a:p>
            <a:pPr marL="0" lvl="3" algn="just"/>
            <a:r>
              <a:rPr lang="el-GR" b="1" dirty="0">
                <a:solidFill>
                  <a:srgbClr val="C00000"/>
                </a:solidFill>
                <a:latin typeface="Times New Roman" pitchFamily="18" charset="0"/>
                <a:cs typeface="Times New Roman" pitchFamily="18" charset="0"/>
                <a:sym typeface="Wingdings" pitchFamily="2" charset="2"/>
              </a:rPr>
              <a:t>Κώδικας επανάληψης</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Στην θεωρία κωδίκων ένας συχνός Ε</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CC </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κώδικας  είναι ο κώδικας επανάληψης. Η ιδέα του κώδικα επανάληψης είναι πολύ απλή, 1-</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bit </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πληροφορίας επαναλαμβάνετ</a:t>
            </a:r>
            <a:r>
              <a:rPr lang="el-GR" dirty="0">
                <a:latin typeface="Cambria" panose="02040503050406030204" pitchFamily="18" charset="0"/>
                <a:ea typeface="Times New Roman" panose="02020603050405020304" pitchFamily="18" charset="0"/>
                <a:cs typeface="Times New Roman" panose="02020603050405020304" pitchFamily="18" charset="0"/>
              </a:rPr>
              <a:t>αι</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a:t>
            </a:r>
            <a:r>
              <a:rPr lang="en-GB" sz="1800" i="1" dirty="0">
                <a:effectLst/>
                <a:latin typeface="Cambria" panose="02040503050406030204" pitchFamily="18" charset="0"/>
                <a:ea typeface="Times New Roman" panose="02020603050405020304" pitchFamily="18" charset="0"/>
                <a:cs typeface="Times New Roman" panose="02020603050405020304" pitchFamily="18" charset="0"/>
              </a:rPr>
              <a:t>n</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-φορές έτσι ώστε αν χαθεί κάποιο </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bit </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πληροφορίας να αναχθεί το αρχικό μήνυμα σύμφωνα με τον κανόνα της πλειοψηφίας. </a:t>
            </a:r>
            <a:endParaRPr lang="el-GR" dirty="0">
              <a:solidFill>
                <a:schemeClr val="tx1">
                  <a:lumMod val="95000"/>
                  <a:lumOff val="5000"/>
                </a:schemeClr>
              </a:solidFill>
              <a:latin typeface="Times New Roman" pitchFamily="18" charset="0"/>
              <a:cs typeface="Times New Roman" pitchFamily="18" charset="0"/>
              <a:sym typeface="Wingdings" pitchFamily="2" charset="2"/>
            </a:endParaRPr>
          </a:p>
        </p:txBody>
      </p:sp>
      <p:pic>
        <p:nvPicPr>
          <p:cNvPr id="9" name="Picture 2" descr="C:\Users\user\Desktop\SDN-Documents\My-WWW\My-page-2011\images\bullet02.png">
            <a:extLst>
              <a:ext uri="{FF2B5EF4-FFF2-40B4-BE49-F238E27FC236}">
                <a16:creationId xmlns:a16="http://schemas.microsoft.com/office/drawing/2014/main" id="{BCA787A3-80BD-4B19-A5EF-337E46B17E6E}"/>
              </a:ext>
            </a:extLst>
          </p:cNvPr>
          <p:cNvPicPr>
            <a:picLocks noChangeAspect="1" noChangeArrowheads="1"/>
          </p:cNvPicPr>
          <p:nvPr/>
        </p:nvPicPr>
        <p:blipFill>
          <a:blip r:embed="rId2" cstate="print"/>
          <a:srcRect/>
          <a:stretch>
            <a:fillRect/>
          </a:stretch>
        </p:blipFill>
        <p:spPr bwMode="auto">
          <a:xfrm rot="725230">
            <a:off x="469987" y="3518995"/>
            <a:ext cx="198982" cy="189507"/>
          </a:xfrm>
          <a:prstGeom prst="rect">
            <a:avLst/>
          </a:prstGeom>
          <a:noFill/>
          <a:ln w="3175">
            <a:solidFill>
              <a:srgbClr val="C00000"/>
            </a:solidFill>
          </a:ln>
        </p:spPr>
      </p:pic>
    </p:spTree>
    <p:extLst>
      <p:ext uri="{BB962C8B-B14F-4D97-AF65-F5344CB8AC3E}">
        <p14:creationId xmlns:p14="http://schemas.microsoft.com/office/powerpoint/2010/main" val="11357338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594360" y="1412776"/>
            <a:ext cx="7732367" cy="1754326"/>
          </a:xfrm>
          <a:prstGeom prst="rect">
            <a:avLst/>
          </a:prstGeom>
        </p:spPr>
        <p:txBody>
          <a:bodyPr wrap="square">
            <a:spAutoFit/>
          </a:bodyPr>
          <a:lstStyle/>
          <a:p>
            <a:pPr marL="0" lvl="3" algn="just"/>
            <a:r>
              <a:rPr lang="el-GR" b="1" dirty="0">
                <a:solidFill>
                  <a:srgbClr val="C00000"/>
                </a:solidFill>
                <a:latin typeface="Times New Roman" pitchFamily="18" charset="0"/>
                <a:cs typeface="Times New Roman" pitchFamily="18" charset="0"/>
                <a:sym typeface="Wingdings" pitchFamily="2" charset="2"/>
              </a:rPr>
              <a:t>Παράδειγμα κώδικα επανάληψης</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Έστω το αρχικό μήνυμα 01101 και κώδικας επανάληψης 3. Κάθε </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bit </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θα το επαναλάβουμε 3 φορές και θα πάρουμε το μήνυμα 000111111000111 όπου και το αποστέλλουμε. Έστω ότι λαμβάνουμε το μήνυμα 010111011100101. Θα πάρουμε κάθε 3-αδα </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bit </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και θα εφαρμόσουμε τον κανόνα της πλειοψηφίας. </a:t>
            </a:r>
          </a:p>
          <a:p>
            <a:pPr marL="0" lvl="3" algn="just"/>
            <a:endParaRPr lang="el-GR" dirty="0">
              <a:solidFill>
                <a:schemeClr val="tx1">
                  <a:lumMod val="95000"/>
                  <a:lumOff val="5000"/>
                </a:schemeClr>
              </a:solidFill>
              <a:latin typeface="Times New Roman" pitchFamily="18" charset="0"/>
              <a:cs typeface="Times New Roman" pitchFamily="18" charset="0"/>
              <a:sym typeface="Wingdings" pitchFamily="2" charset="2"/>
            </a:endParaRP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108</a:t>
            </a:fld>
            <a:endParaRPr lang="el-GR" altLang="el-GR" sz="1200" dirty="0">
              <a:latin typeface="Cambria" pitchFamily="18" charset="0"/>
            </a:endParaRPr>
          </a:p>
        </p:txBody>
      </p:sp>
      <p:graphicFrame>
        <p:nvGraphicFramePr>
          <p:cNvPr id="2" name="Table 1">
            <a:extLst>
              <a:ext uri="{FF2B5EF4-FFF2-40B4-BE49-F238E27FC236}">
                <a16:creationId xmlns:a16="http://schemas.microsoft.com/office/drawing/2014/main" id="{84CED41C-F81E-4F54-A91B-4CC518A0C118}"/>
              </a:ext>
            </a:extLst>
          </p:cNvPr>
          <p:cNvGraphicFramePr>
            <a:graphicFrameLocks noGrp="1"/>
          </p:cNvGraphicFramePr>
          <p:nvPr>
            <p:extLst>
              <p:ext uri="{D42A27DB-BD31-4B8C-83A1-F6EECF244321}">
                <p14:modId xmlns:p14="http://schemas.microsoft.com/office/powerpoint/2010/main" val="2648147147"/>
              </p:ext>
            </p:extLst>
          </p:nvPr>
        </p:nvGraphicFramePr>
        <p:xfrm>
          <a:off x="2159732" y="2973239"/>
          <a:ext cx="4824536" cy="3120054"/>
        </p:xfrm>
        <a:graphic>
          <a:graphicData uri="http://schemas.openxmlformats.org/drawingml/2006/table">
            <a:tbl>
              <a:tblPr firstRow="1" firstCol="1" bandRow="1">
                <a:tableStyleId>{5940675A-B579-460E-94D1-54222C63F5DA}</a:tableStyleId>
              </a:tblPr>
              <a:tblGrid>
                <a:gridCol w="2411985">
                  <a:extLst>
                    <a:ext uri="{9D8B030D-6E8A-4147-A177-3AD203B41FA5}">
                      <a16:colId xmlns:a16="http://schemas.microsoft.com/office/drawing/2014/main" val="140504089"/>
                    </a:ext>
                  </a:extLst>
                </a:gridCol>
                <a:gridCol w="2412551">
                  <a:extLst>
                    <a:ext uri="{9D8B030D-6E8A-4147-A177-3AD203B41FA5}">
                      <a16:colId xmlns:a16="http://schemas.microsoft.com/office/drawing/2014/main" val="3702993397"/>
                    </a:ext>
                  </a:extLst>
                </a:gridCol>
              </a:tblGrid>
              <a:tr h="445722">
                <a:tc>
                  <a:txBody>
                    <a:bodyPr/>
                    <a:lstStyle/>
                    <a:p>
                      <a:pPr algn="ctr">
                        <a:lnSpc>
                          <a:spcPct val="150000"/>
                        </a:lnSpc>
                        <a:spcAft>
                          <a:spcPts val="300"/>
                        </a:spcAft>
                      </a:pPr>
                      <a:r>
                        <a:rPr lang="el-GR" sz="2000" dirty="0">
                          <a:effectLst/>
                        </a:rPr>
                        <a:t>3-αδα </a:t>
                      </a:r>
                      <a:r>
                        <a:rPr lang="en-GB" sz="2000" dirty="0">
                          <a:effectLst/>
                        </a:rPr>
                        <a:t>bit</a:t>
                      </a:r>
                      <a:endParaRPr lang="el-GR" sz="2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2000">
                          <a:effectLst/>
                        </a:rPr>
                        <a:t>Ψηφίο πλειοψηφίας</a:t>
                      </a:r>
                      <a:endParaRPr lang="el-GR" sz="20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49450390"/>
                  </a:ext>
                </a:extLst>
              </a:tr>
              <a:tr h="445722">
                <a:tc>
                  <a:txBody>
                    <a:bodyPr/>
                    <a:lstStyle/>
                    <a:p>
                      <a:pPr algn="ctr">
                        <a:lnSpc>
                          <a:spcPct val="150000"/>
                        </a:lnSpc>
                        <a:spcAft>
                          <a:spcPts val="300"/>
                        </a:spcAft>
                      </a:pPr>
                      <a:r>
                        <a:rPr lang="el-GR" sz="2000">
                          <a:effectLst/>
                        </a:rPr>
                        <a:t>010</a:t>
                      </a:r>
                      <a:endParaRPr lang="el-GR" sz="20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2000" dirty="0">
                          <a:effectLst/>
                        </a:rPr>
                        <a:t>0</a:t>
                      </a:r>
                      <a:endParaRPr lang="el-GR" sz="2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62808200"/>
                  </a:ext>
                </a:extLst>
              </a:tr>
              <a:tr h="445722">
                <a:tc>
                  <a:txBody>
                    <a:bodyPr/>
                    <a:lstStyle/>
                    <a:p>
                      <a:pPr algn="ctr">
                        <a:lnSpc>
                          <a:spcPct val="150000"/>
                        </a:lnSpc>
                        <a:spcAft>
                          <a:spcPts val="300"/>
                        </a:spcAft>
                      </a:pPr>
                      <a:r>
                        <a:rPr lang="el-GR" sz="2000">
                          <a:effectLst/>
                        </a:rPr>
                        <a:t>111</a:t>
                      </a:r>
                      <a:endParaRPr lang="el-GR" sz="20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2000" dirty="0">
                          <a:effectLst/>
                        </a:rPr>
                        <a:t>1</a:t>
                      </a:r>
                      <a:endParaRPr lang="el-GR" sz="2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05548579"/>
                  </a:ext>
                </a:extLst>
              </a:tr>
              <a:tr h="445722">
                <a:tc>
                  <a:txBody>
                    <a:bodyPr/>
                    <a:lstStyle/>
                    <a:p>
                      <a:pPr algn="ctr">
                        <a:lnSpc>
                          <a:spcPct val="150000"/>
                        </a:lnSpc>
                        <a:spcAft>
                          <a:spcPts val="300"/>
                        </a:spcAft>
                      </a:pPr>
                      <a:r>
                        <a:rPr lang="el-GR" sz="2000" dirty="0">
                          <a:effectLst/>
                        </a:rPr>
                        <a:t>011</a:t>
                      </a:r>
                      <a:endParaRPr lang="el-GR" sz="2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2000" dirty="0">
                          <a:effectLst/>
                        </a:rPr>
                        <a:t>1</a:t>
                      </a:r>
                      <a:endParaRPr lang="el-GR" sz="2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01670866"/>
                  </a:ext>
                </a:extLst>
              </a:tr>
              <a:tr h="445722">
                <a:tc>
                  <a:txBody>
                    <a:bodyPr/>
                    <a:lstStyle/>
                    <a:p>
                      <a:pPr algn="ctr">
                        <a:lnSpc>
                          <a:spcPct val="150000"/>
                        </a:lnSpc>
                        <a:spcAft>
                          <a:spcPts val="300"/>
                        </a:spcAft>
                      </a:pPr>
                      <a:r>
                        <a:rPr lang="el-GR" sz="2000">
                          <a:effectLst/>
                        </a:rPr>
                        <a:t>100</a:t>
                      </a:r>
                      <a:endParaRPr lang="el-GR" sz="20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2000" dirty="0">
                          <a:effectLst/>
                        </a:rPr>
                        <a:t>0</a:t>
                      </a:r>
                      <a:endParaRPr lang="el-GR" sz="2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3807714"/>
                  </a:ext>
                </a:extLst>
              </a:tr>
              <a:tr h="445722">
                <a:tc>
                  <a:txBody>
                    <a:bodyPr/>
                    <a:lstStyle/>
                    <a:p>
                      <a:pPr algn="ctr">
                        <a:lnSpc>
                          <a:spcPct val="150000"/>
                        </a:lnSpc>
                        <a:spcAft>
                          <a:spcPts val="300"/>
                        </a:spcAft>
                      </a:pPr>
                      <a:r>
                        <a:rPr lang="el-GR" sz="2000">
                          <a:effectLst/>
                        </a:rPr>
                        <a:t>101</a:t>
                      </a:r>
                      <a:endParaRPr lang="el-GR" sz="20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2000" dirty="0">
                          <a:effectLst/>
                        </a:rPr>
                        <a:t>1</a:t>
                      </a:r>
                      <a:endParaRPr lang="el-GR" sz="2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67014220"/>
                  </a:ext>
                </a:extLst>
              </a:tr>
              <a:tr h="445722">
                <a:tc>
                  <a:txBody>
                    <a:bodyPr/>
                    <a:lstStyle/>
                    <a:p>
                      <a:pPr algn="ctr">
                        <a:lnSpc>
                          <a:spcPct val="150000"/>
                        </a:lnSpc>
                        <a:spcAft>
                          <a:spcPts val="300"/>
                        </a:spcAft>
                      </a:pPr>
                      <a:r>
                        <a:rPr lang="el-GR" sz="2000" dirty="0">
                          <a:effectLst/>
                        </a:rPr>
                        <a:t>Τελικό μήνυμα</a:t>
                      </a:r>
                      <a:endParaRPr lang="el-GR" sz="2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2000" dirty="0">
                          <a:effectLst/>
                        </a:rPr>
                        <a:t>01101</a:t>
                      </a:r>
                      <a:endParaRPr lang="el-GR" sz="2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40481059"/>
                  </a:ext>
                </a:extLst>
              </a:tr>
            </a:tbl>
          </a:graphicData>
        </a:graphic>
      </p:graphicFrame>
      <p:sp>
        <p:nvSpPr>
          <p:cNvPr id="3" name="Rectangle 1">
            <a:extLst>
              <a:ext uri="{FF2B5EF4-FFF2-40B4-BE49-F238E27FC236}">
                <a16:creationId xmlns:a16="http://schemas.microsoft.com/office/drawing/2014/main" id="{93EE72B8-6275-4F4A-A99A-E9BDFBFE41A1}"/>
              </a:ext>
            </a:extLst>
          </p:cNvPr>
          <p:cNvSpPr>
            <a:spLocks noChangeArrowheads="1"/>
          </p:cNvSpPr>
          <p:nvPr/>
        </p:nvSpPr>
        <p:spPr bwMode="auto">
          <a:xfrm>
            <a:off x="1478131" y="3045074"/>
            <a:ext cx="8603248" cy="914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l-GR"/>
          </a:p>
        </p:txBody>
      </p:sp>
    </p:spTree>
    <p:extLst>
      <p:ext uri="{BB962C8B-B14F-4D97-AF65-F5344CB8AC3E}">
        <p14:creationId xmlns:p14="http://schemas.microsoft.com/office/powerpoint/2010/main" val="14788333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11"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10" name="Slide Number Placeholder 4"/>
          <p:cNvSpPr>
            <a:spLocks noGrp="1"/>
          </p:cNvSpPr>
          <p:nvPr>
            <p:ph type="sldNum" sz="quarter" idx="12"/>
          </p:nvPr>
        </p:nvSpPr>
        <p:spPr>
          <a:xfrm>
            <a:off x="594360" y="6392479"/>
            <a:ext cx="1405872" cy="251231"/>
          </a:xfrm>
          <a:noFill/>
        </p:spPr>
        <p:txBody>
          <a:bodyPr/>
          <a:lstStyle/>
          <a:p>
            <a:r>
              <a:rPr lang="el-GR" altLang="el-GR" sz="1200" dirty="0">
                <a:latin typeface="Cambria" pitchFamily="18" charset="0"/>
              </a:rPr>
              <a:t>2</a:t>
            </a:r>
          </a:p>
        </p:txBody>
      </p:sp>
      <p:pic>
        <p:nvPicPr>
          <p:cNvPr id="2" name="Εικόνα 1">
            <a:extLst>
              <a:ext uri="{FF2B5EF4-FFF2-40B4-BE49-F238E27FC236}">
                <a16:creationId xmlns:a16="http://schemas.microsoft.com/office/drawing/2014/main" id="{5060E1DE-8AB0-44F1-9AC0-35D06D3034C9}"/>
              </a:ext>
            </a:extLst>
          </p:cNvPr>
          <p:cNvPicPr>
            <a:picLocks noChangeAspect="1"/>
          </p:cNvPicPr>
          <p:nvPr/>
        </p:nvPicPr>
        <p:blipFill>
          <a:blip r:embed="rId2">
            <a:alphaModFix amt="50000"/>
          </a:blip>
          <a:stretch>
            <a:fillRect/>
          </a:stretch>
        </p:blipFill>
        <p:spPr>
          <a:xfrm>
            <a:off x="395536" y="1616317"/>
            <a:ext cx="8367287" cy="4404971"/>
          </a:xfrm>
          <a:prstGeom prst="rect">
            <a:avLst/>
          </a:prstGeom>
          <a:ln>
            <a:noFill/>
          </a:ln>
          <a:effectLst>
            <a:softEdge rad="112500"/>
          </a:effectLst>
        </p:spPr>
      </p:pic>
      <p:sp>
        <p:nvSpPr>
          <p:cNvPr id="13" name="Title 1">
            <a:extLst>
              <a:ext uri="{FF2B5EF4-FFF2-40B4-BE49-F238E27FC236}">
                <a16:creationId xmlns:a16="http://schemas.microsoft.com/office/drawing/2014/main" id="{A566ADC0-A2A6-4492-919C-62C0133625FE}"/>
              </a:ext>
            </a:extLst>
          </p:cNvPr>
          <p:cNvSpPr>
            <a:spLocks noGrp="1"/>
          </p:cNvSpPr>
          <p:nvPr>
            <p:ph type="title"/>
          </p:nvPr>
        </p:nvSpPr>
        <p:spPr>
          <a:xfrm>
            <a:off x="304770" y="188640"/>
            <a:ext cx="7507590" cy="800796"/>
          </a:xfrm>
        </p:spPr>
        <p:txBody>
          <a:bodyPr anchor="b">
            <a:noAutofit/>
          </a:bodyPr>
          <a:lstStyle/>
          <a:p>
            <a:pPr marL="596646" indent="-514350"/>
            <a:r>
              <a:rPr lang="el-GR" sz="2800" dirty="0">
                <a:solidFill>
                  <a:schemeClr val="accent5">
                    <a:lumMod val="75000"/>
                  </a:schemeClr>
                </a:solidFill>
                <a:latin typeface="Century Schoolbook" pitchFamily="18" charset="0"/>
              </a:rPr>
              <a:t>3</a:t>
            </a:r>
            <a:r>
              <a:rPr lang="en-US" sz="2800" dirty="0">
                <a:solidFill>
                  <a:schemeClr val="accent5">
                    <a:lumMod val="75000"/>
                  </a:schemeClr>
                </a:solidFill>
                <a:latin typeface="Century Schoolbook" pitchFamily="18" charset="0"/>
              </a:rPr>
              <a:t> </a:t>
            </a:r>
            <a:r>
              <a:rPr lang="el-GR" sz="2800" dirty="0" err="1">
                <a:solidFill>
                  <a:schemeClr val="accent5">
                    <a:lumMod val="75000"/>
                  </a:schemeClr>
                </a:solidFill>
                <a:latin typeface="Century Schoolbook" pitchFamily="18" charset="0"/>
              </a:rPr>
              <a:t>Υδατοσήμανση</a:t>
            </a:r>
            <a:r>
              <a:rPr lang="el-GR" sz="2800" dirty="0">
                <a:solidFill>
                  <a:schemeClr val="accent5">
                    <a:lumMod val="75000"/>
                  </a:schemeClr>
                </a:solidFill>
                <a:latin typeface="Century Schoolbook" pitchFamily="18" charset="0"/>
              </a:rPr>
              <a:t> εικόνας</a:t>
            </a:r>
            <a:endParaRPr lang="en-US" sz="2800" dirty="0">
              <a:solidFill>
                <a:schemeClr val="accent5">
                  <a:lumMod val="75000"/>
                </a:schemeClr>
              </a:solidFill>
              <a:latin typeface="Century Schoolbook" pitchFamily="18" charset="0"/>
            </a:endParaRPr>
          </a:p>
        </p:txBody>
      </p:sp>
    </p:spTree>
    <p:extLst>
      <p:ext uri="{BB962C8B-B14F-4D97-AF65-F5344CB8AC3E}">
        <p14:creationId xmlns:p14="http://schemas.microsoft.com/office/powerpoint/2010/main" val="2479518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l-GR" sz="2800" dirty="0">
                <a:solidFill>
                  <a:schemeClr val="accent5">
                    <a:lumMod val="75000"/>
                  </a:schemeClr>
                </a:solidFill>
                <a:latin typeface="Century Schoolbook" pitchFamily="18" charset="0"/>
              </a:rPr>
              <a:t>Περίληψη</a:t>
            </a:r>
            <a:endParaRPr lang="en-US" sz="2800" dirty="0">
              <a:solidFill>
                <a:schemeClr val="accent5">
                  <a:lumMod val="75000"/>
                </a:schemeClr>
              </a:solidFill>
              <a:latin typeface="Century Schoolbook" pitchFamily="18" charset="0"/>
            </a:endParaRPr>
          </a:p>
        </p:txBody>
      </p:sp>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16" name="Rectangle 7"/>
          <p:cNvSpPr/>
          <p:nvPr/>
        </p:nvSpPr>
        <p:spPr>
          <a:xfrm>
            <a:off x="452350" y="1412776"/>
            <a:ext cx="8440129" cy="2031325"/>
          </a:xfrm>
          <a:prstGeom prst="rect">
            <a:avLst/>
          </a:prstGeom>
        </p:spPr>
        <p:txBody>
          <a:bodyPr wrap="square">
            <a:spAutoFit/>
          </a:bodyPr>
          <a:lstStyle/>
          <a:p>
            <a:pPr marL="285750" lvl="3" indent="-285750" algn="just">
              <a:buFont typeface="Wingdings" panose="05000000000000000000" pitchFamily="2" charset="2"/>
              <a:buChar char="Ø"/>
            </a:pP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Ραγδαία αύξηση της υποκλοπής των ψηφιακών δεδομένων.</a:t>
            </a:r>
          </a:p>
          <a:p>
            <a:pPr marL="285750" lvl="3" indent="-285750" algn="just">
              <a:buFont typeface="Wingdings" panose="05000000000000000000" pitchFamily="2" charset="2"/>
              <a:buChar char="Ø"/>
            </a:pPr>
            <a:endParaRPr lang="el-GR" sz="1800" dirty="0">
              <a:effectLst/>
              <a:latin typeface="Cambria" panose="02040503050406030204" pitchFamily="18" charset="0"/>
              <a:ea typeface="Times New Roman" panose="02020603050405020304" pitchFamily="18" charset="0"/>
              <a:cs typeface="Times New Roman" panose="02020603050405020304" pitchFamily="18" charset="0"/>
            </a:endParaRPr>
          </a:p>
          <a:p>
            <a:pPr marL="285750" lvl="3" indent="-285750" algn="just">
              <a:buFont typeface="Wingdings" panose="05000000000000000000" pitchFamily="2" charset="2"/>
              <a:buChar char="Ø"/>
            </a:pPr>
            <a:r>
              <a:rPr lang="el-GR" dirty="0">
                <a:latin typeface="Cambria" panose="02040503050406030204" pitchFamily="18" charset="0"/>
                <a:cs typeface="Times New Roman" panose="02020603050405020304" pitchFamily="18" charset="0"/>
              </a:rPr>
              <a:t>Καταπάτηση των πνευματικών δικαιωμάτων των δημιουργών.</a:t>
            </a:r>
          </a:p>
          <a:p>
            <a:pPr marL="285750" lvl="3" indent="-285750" algn="just">
              <a:buFont typeface="Wingdings" panose="05000000000000000000" pitchFamily="2" charset="2"/>
              <a:buChar char="Ø"/>
            </a:pPr>
            <a:endParaRPr lang="el-GR" dirty="0">
              <a:latin typeface="Cambria" panose="02040503050406030204" pitchFamily="18" charset="0"/>
              <a:cs typeface="Times New Roman" panose="02020603050405020304" pitchFamily="18" charset="0"/>
            </a:endParaRPr>
          </a:p>
          <a:p>
            <a:pPr marL="285750" lvl="3" indent="-285750" algn="just">
              <a:buFont typeface="Wingdings" panose="05000000000000000000" pitchFamily="2" charset="2"/>
              <a:buChar char="Ø"/>
            </a:pPr>
            <a:r>
              <a:rPr lang="el-GR" dirty="0">
                <a:latin typeface="+mj-lt"/>
                <a:cs typeface="Times New Roman" panose="02020603050405020304" pitchFamily="18" charset="0"/>
              </a:rPr>
              <a:t>Ηθική και οικονομική βλάβη της κοινωνίας.</a:t>
            </a:r>
          </a:p>
          <a:p>
            <a:pPr marL="285750" lvl="3" indent="-285750" algn="just">
              <a:buFont typeface="Wingdings" panose="05000000000000000000" pitchFamily="2" charset="2"/>
              <a:buChar char="Ø"/>
            </a:pPr>
            <a:endParaRPr lang="el-GR" dirty="0">
              <a:latin typeface="+mj-lt"/>
              <a:cs typeface="Times New Roman" panose="02020603050405020304" pitchFamily="18" charset="0"/>
            </a:endParaRPr>
          </a:p>
          <a:p>
            <a:pPr marL="285750" lvl="3" indent="-285750" algn="just">
              <a:buFont typeface="Wingdings" panose="05000000000000000000" pitchFamily="2" charset="2"/>
              <a:buChar char="Ø"/>
            </a:pPr>
            <a:r>
              <a:rPr lang="el-GR" dirty="0">
                <a:latin typeface="+mj-lt"/>
                <a:cs typeface="Times New Roman" panose="02020603050405020304" pitchFamily="18" charset="0"/>
              </a:rPr>
              <a:t>Σημαντική η ανάπτυξη εύρωστων συστημάτων </a:t>
            </a:r>
            <a:r>
              <a:rPr lang="el-GR" dirty="0" err="1">
                <a:latin typeface="+mj-lt"/>
                <a:cs typeface="Times New Roman" panose="02020603050405020304" pitchFamily="18" charset="0"/>
              </a:rPr>
              <a:t>υδατοσήμανσης</a:t>
            </a:r>
            <a:r>
              <a:rPr lang="el-GR" dirty="0">
                <a:latin typeface="+mj-lt"/>
                <a:cs typeface="Times New Roman" panose="02020603050405020304" pitchFamily="18" charset="0"/>
              </a:rPr>
              <a:t>.</a:t>
            </a:r>
          </a:p>
        </p:txBody>
      </p:sp>
      <p:sp>
        <p:nvSpPr>
          <p:cNvPr id="8"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11</a:t>
            </a:fld>
            <a:endParaRPr lang="el-GR" altLang="el-GR" sz="1200" dirty="0">
              <a:latin typeface="Cambria" pitchFamily="18" charset="0"/>
            </a:endParaRPr>
          </a:p>
        </p:txBody>
      </p:sp>
      <p:sp>
        <p:nvSpPr>
          <p:cNvPr id="9" name="TextBox 8">
            <a:extLst>
              <a:ext uri="{FF2B5EF4-FFF2-40B4-BE49-F238E27FC236}">
                <a16:creationId xmlns:a16="http://schemas.microsoft.com/office/drawing/2014/main" id="{62B40010-105A-4B37-937E-9202219C036D}"/>
              </a:ext>
            </a:extLst>
          </p:cNvPr>
          <p:cNvSpPr txBox="1"/>
          <p:nvPr/>
        </p:nvSpPr>
        <p:spPr>
          <a:xfrm>
            <a:off x="427684" y="3675919"/>
            <a:ext cx="4572000" cy="369332"/>
          </a:xfrm>
          <a:prstGeom prst="rect">
            <a:avLst/>
          </a:prstGeom>
          <a:noFill/>
        </p:spPr>
        <p:txBody>
          <a:bodyPr wrap="square">
            <a:spAutoFit/>
          </a:bodyPr>
          <a:lstStyle/>
          <a:p>
            <a:pPr marL="0" lvl="3" algn="just"/>
            <a:r>
              <a:rPr lang="el-GR" sz="1800"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rPr>
              <a:t>Μερικά στατιστικά στοιχεία</a:t>
            </a:r>
          </a:p>
        </p:txBody>
      </p:sp>
    </p:spTree>
    <p:extLst>
      <p:ext uri="{BB962C8B-B14F-4D97-AF65-F5344CB8AC3E}">
        <p14:creationId xmlns:p14="http://schemas.microsoft.com/office/powerpoint/2010/main" val="203224391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l-GR" sz="2800" dirty="0">
                <a:solidFill>
                  <a:schemeClr val="accent5">
                    <a:lumMod val="75000"/>
                  </a:schemeClr>
                </a:solidFill>
                <a:latin typeface="Century Schoolbook" pitchFamily="18" charset="0"/>
              </a:rPr>
              <a:t>3</a:t>
            </a:r>
            <a:r>
              <a:rPr lang="en-US" sz="2800" dirty="0">
                <a:solidFill>
                  <a:schemeClr val="accent5">
                    <a:lumMod val="75000"/>
                  </a:schemeClr>
                </a:solidFill>
                <a:latin typeface="Century Schoolbook" pitchFamily="18" charset="0"/>
              </a:rPr>
              <a:t> </a:t>
            </a:r>
            <a:r>
              <a:rPr lang="el-GR" sz="2800" dirty="0" err="1">
                <a:solidFill>
                  <a:schemeClr val="accent5">
                    <a:lumMod val="75000"/>
                  </a:schemeClr>
                </a:solidFill>
                <a:latin typeface="Century Schoolbook" pitchFamily="18" charset="0"/>
              </a:rPr>
              <a:t>Υδατοσήμανση</a:t>
            </a:r>
            <a:r>
              <a:rPr lang="el-GR" sz="2800" dirty="0">
                <a:solidFill>
                  <a:schemeClr val="accent5">
                    <a:lumMod val="75000"/>
                  </a:schemeClr>
                </a:solidFill>
                <a:latin typeface="Century Schoolbook" pitchFamily="18" charset="0"/>
              </a:rPr>
              <a:t> εικόνας</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732367" cy="923330"/>
          </a:xfrm>
          <a:prstGeom prst="rect">
            <a:avLst/>
          </a:prstGeom>
        </p:spPr>
        <p:txBody>
          <a:bodyPr wrap="square">
            <a:spAutoFit/>
          </a:bodyPr>
          <a:lstStyle/>
          <a:p>
            <a:pPr marL="0" lvl="3" algn="just"/>
            <a:r>
              <a:rPr lang="el-GR" b="1" dirty="0">
                <a:solidFill>
                  <a:srgbClr val="C00000"/>
                </a:solidFill>
                <a:latin typeface="Times New Roman" pitchFamily="18" charset="0"/>
                <a:cs typeface="Times New Roman" pitchFamily="18" charset="0"/>
                <a:sym typeface="Wingdings" pitchFamily="2" charset="2"/>
              </a:rPr>
              <a:t>Αλγόριθμος ενσωμάτωσης </a:t>
            </a:r>
            <a:r>
              <a:rPr lang="el-GR" b="1" dirty="0" err="1">
                <a:solidFill>
                  <a:srgbClr val="C00000"/>
                </a:solidFill>
                <a:latin typeface="Times New Roman" pitchFamily="18" charset="0"/>
                <a:cs typeface="Times New Roman" pitchFamily="18" charset="0"/>
                <a:sym typeface="Wingdings" pitchFamily="2" charset="2"/>
              </a:rPr>
              <a:t>αυτοανστρέφουσας</a:t>
            </a:r>
            <a:r>
              <a:rPr lang="el-GR" b="1" dirty="0">
                <a:solidFill>
                  <a:srgbClr val="C00000"/>
                </a:solidFill>
                <a:latin typeface="Times New Roman" pitchFamily="18" charset="0"/>
                <a:cs typeface="Times New Roman" pitchFamily="18" charset="0"/>
                <a:sym typeface="Wingdings" pitchFamily="2" charset="2"/>
              </a:rPr>
              <a:t> μετάθεσης σε εικόνα</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r>
              <a:rPr lang="el-GR" dirty="0">
                <a:solidFill>
                  <a:schemeClr val="tx1">
                    <a:lumMod val="95000"/>
                    <a:lumOff val="5000"/>
                  </a:schemeClr>
                </a:solidFill>
                <a:latin typeface="+mj-lt"/>
                <a:cs typeface="Times New Roman" pitchFamily="18" charset="0"/>
                <a:sym typeface="Wingdings" pitchFamily="2" charset="2"/>
              </a:rPr>
              <a:t>Παρακάτω θα δώσουμε σχηματικά τα βήματα του αλγόριθμου ενσωμάτωσης </a:t>
            </a:r>
            <a:r>
              <a:rPr lang="el-GR" dirty="0" err="1">
                <a:solidFill>
                  <a:schemeClr val="tx1">
                    <a:lumMod val="95000"/>
                    <a:lumOff val="5000"/>
                  </a:schemeClr>
                </a:solidFill>
                <a:latin typeface="+mj-lt"/>
                <a:cs typeface="Times New Roman" pitchFamily="18" charset="0"/>
                <a:sym typeface="Wingdings" pitchFamily="2" charset="2"/>
              </a:rPr>
              <a:t>αυτοαναστρέφουσας</a:t>
            </a:r>
            <a:r>
              <a:rPr lang="el-GR" dirty="0">
                <a:solidFill>
                  <a:schemeClr val="tx1">
                    <a:lumMod val="95000"/>
                    <a:lumOff val="5000"/>
                  </a:schemeClr>
                </a:solidFill>
                <a:latin typeface="+mj-lt"/>
                <a:cs typeface="Times New Roman" pitchFamily="18" charset="0"/>
                <a:sym typeface="Wingdings" pitchFamily="2" charset="2"/>
              </a:rPr>
              <a:t> μετάθεσης σε εικόνα. </a:t>
            </a: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110</a:t>
            </a:fld>
            <a:endParaRPr lang="el-GR" altLang="el-GR" sz="1200" dirty="0">
              <a:latin typeface="Cambria" pitchFamily="18" charset="0"/>
            </a:endParaRPr>
          </a:p>
        </p:txBody>
      </p:sp>
    </p:spTree>
    <p:extLst>
      <p:ext uri="{BB962C8B-B14F-4D97-AF65-F5344CB8AC3E}">
        <p14:creationId xmlns:p14="http://schemas.microsoft.com/office/powerpoint/2010/main" val="125893518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4"/>
          <p:cNvSpPr>
            <a:spLocks noGrp="1"/>
          </p:cNvSpPr>
          <p:nvPr>
            <p:ph type="sldNum" sz="quarter" idx="12"/>
          </p:nvPr>
        </p:nvSpPr>
        <p:spPr>
          <a:noFill/>
        </p:spPr>
        <p:txBody>
          <a:bodyPr/>
          <a:lstStyle/>
          <a:p>
            <a:fld id="{0DB2D08D-215C-4936-A661-3CD9FE57680A}" type="slidenum">
              <a:rPr lang="el-GR" altLang="el-GR" sz="1200" smtClean="0">
                <a:latin typeface="Cambria" pitchFamily="18" charset="0"/>
              </a:rPr>
              <a:pPr/>
              <a:t>111</a:t>
            </a:fld>
            <a:endParaRPr lang="el-GR" altLang="el-GR" sz="1200" dirty="0">
              <a:latin typeface="Cambria" pitchFamily="18" charset="0"/>
            </a:endParaRPr>
          </a:p>
        </p:txBody>
      </p:sp>
      <p:sp>
        <p:nvSpPr>
          <p:cNvPr id="33" name="Title 1"/>
          <p:cNvSpPr>
            <a:spLocks noGrp="1"/>
          </p:cNvSpPr>
          <p:nvPr>
            <p:ph type="title" idx="4294967295"/>
          </p:nvPr>
        </p:nvSpPr>
        <p:spPr>
          <a:xfrm>
            <a:off x="0" y="188913"/>
            <a:ext cx="7507288" cy="800100"/>
          </a:xfrm>
        </p:spPr>
        <p:txBody>
          <a:bodyPr anchor="b">
            <a:noAutofit/>
          </a:bodyPr>
          <a:lstStyle/>
          <a:p>
            <a:pPr marL="596646" indent="-514350"/>
            <a:r>
              <a:rPr lang="el-GR" sz="2800" dirty="0">
                <a:solidFill>
                  <a:schemeClr val="accent5">
                    <a:lumMod val="75000"/>
                  </a:schemeClr>
                </a:solidFill>
                <a:latin typeface="Century Schoolbook" pitchFamily="18" charset="0"/>
              </a:rPr>
              <a:t>3</a:t>
            </a:r>
            <a:r>
              <a:rPr lang="en-US" sz="2800" dirty="0">
                <a:solidFill>
                  <a:schemeClr val="accent5">
                    <a:lumMod val="75000"/>
                  </a:schemeClr>
                </a:solidFill>
                <a:latin typeface="Century Schoolbook" pitchFamily="18" charset="0"/>
              </a:rPr>
              <a:t> </a:t>
            </a:r>
            <a:r>
              <a:rPr lang="el-GR" sz="2800" dirty="0" err="1">
                <a:solidFill>
                  <a:schemeClr val="accent5">
                    <a:lumMod val="75000"/>
                  </a:schemeClr>
                </a:solidFill>
                <a:latin typeface="Century Schoolbook" pitchFamily="18" charset="0"/>
              </a:rPr>
              <a:t>Υδατοσήμανση</a:t>
            </a:r>
            <a:r>
              <a:rPr lang="el-GR" sz="2800" dirty="0">
                <a:solidFill>
                  <a:schemeClr val="accent5">
                    <a:lumMod val="75000"/>
                  </a:schemeClr>
                </a:solidFill>
                <a:latin typeface="Century Schoolbook" pitchFamily="18" charset="0"/>
              </a:rPr>
              <a:t> εικόνας</a:t>
            </a:r>
            <a:endParaRPr lang="en-US" sz="2800" dirty="0">
              <a:solidFill>
                <a:schemeClr val="accent5">
                  <a:lumMod val="75000"/>
                </a:schemeClr>
              </a:solidFill>
              <a:latin typeface="Century Schoolbook" pitchFamily="18" charset="0"/>
            </a:endParaRPr>
          </a:p>
        </p:txBody>
      </p:sp>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EDC40C0E-6703-4FCB-8000-9AEAB8F004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6880" y="337510"/>
            <a:ext cx="9081624" cy="6331850"/>
          </a:xfrm>
          <a:prstGeom prst="rect">
            <a:avLst/>
          </a:prstGeom>
        </p:spPr>
      </p:pic>
    </p:spTree>
    <p:extLst>
      <p:ext uri="{BB962C8B-B14F-4D97-AF65-F5344CB8AC3E}">
        <p14:creationId xmlns:p14="http://schemas.microsoft.com/office/powerpoint/2010/main" val="24060920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l-GR" sz="2800" dirty="0">
                <a:solidFill>
                  <a:schemeClr val="accent5">
                    <a:lumMod val="75000"/>
                  </a:schemeClr>
                </a:solidFill>
                <a:latin typeface="Century Schoolbook" pitchFamily="18" charset="0"/>
              </a:rPr>
              <a:t>3</a:t>
            </a:r>
            <a:r>
              <a:rPr lang="en-US" sz="2800" dirty="0">
                <a:solidFill>
                  <a:schemeClr val="accent5">
                    <a:lumMod val="75000"/>
                  </a:schemeClr>
                </a:solidFill>
                <a:latin typeface="Century Schoolbook" pitchFamily="18" charset="0"/>
              </a:rPr>
              <a:t> </a:t>
            </a:r>
            <a:r>
              <a:rPr lang="el-GR" sz="2800" dirty="0" err="1">
                <a:solidFill>
                  <a:schemeClr val="accent5">
                    <a:lumMod val="75000"/>
                  </a:schemeClr>
                </a:solidFill>
                <a:latin typeface="Century Schoolbook" pitchFamily="18" charset="0"/>
              </a:rPr>
              <a:t>Υδατοσήμανση</a:t>
            </a:r>
            <a:r>
              <a:rPr lang="el-GR" sz="2800" dirty="0">
                <a:solidFill>
                  <a:schemeClr val="accent5">
                    <a:lumMod val="75000"/>
                  </a:schemeClr>
                </a:solidFill>
                <a:latin typeface="Century Schoolbook" pitchFamily="18" charset="0"/>
              </a:rPr>
              <a:t> εικόνας</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732367" cy="369332"/>
          </a:xfrm>
          <a:prstGeom prst="rect">
            <a:avLst/>
          </a:prstGeom>
        </p:spPr>
        <p:txBody>
          <a:bodyPr wrap="square">
            <a:spAutoFit/>
          </a:bodyPr>
          <a:lstStyle/>
          <a:p>
            <a:pPr marL="0" lvl="3" algn="just"/>
            <a:r>
              <a:rPr lang="el-GR" b="1" dirty="0">
                <a:solidFill>
                  <a:srgbClr val="C00000"/>
                </a:solidFill>
                <a:latin typeface="Times New Roman" pitchFamily="18" charset="0"/>
                <a:cs typeface="Times New Roman" pitchFamily="18" charset="0"/>
                <a:sym typeface="Wingdings" pitchFamily="2" charset="2"/>
              </a:rPr>
              <a:t>Αλγόριθμος ενσωμάτωσης </a:t>
            </a:r>
            <a:r>
              <a:rPr lang="el-GR" b="1" dirty="0" err="1">
                <a:solidFill>
                  <a:srgbClr val="C00000"/>
                </a:solidFill>
                <a:latin typeface="Times New Roman" pitchFamily="18" charset="0"/>
                <a:cs typeface="Times New Roman" pitchFamily="18" charset="0"/>
                <a:sym typeface="Wingdings" pitchFamily="2" charset="2"/>
              </a:rPr>
              <a:t>αυτοανστρέφουσας</a:t>
            </a:r>
            <a:r>
              <a:rPr lang="el-GR" b="1" dirty="0">
                <a:solidFill>
                  <a:srgbClr val="C00000"/>
                </a:solidFill>
                <a:latin typeface="Times New Roman" pitchFamily="18" charset="0"/>
                <a:cs typeface="Times New Roman" pitchFamily="18" charset="0"/>
                <a:sym typeface="Wingdings" pitchFamily="2" charset="2"/>
              </a:rPr>
              <a:t> μετάθεσης σε εικόνα</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112</a:t>
            </a:fld>
            <a:endParaRPr lang="el-GR" altLang="el-GR" sz="1200" dirty="0">
              <a:latin typeface="Cambria" pitchFamily="18" charset="0"/>
            </a:endParaRPr>
          </a:p>
        </p:txBody>
      </p:sp>
      <p:sp>
        <p:nvSpPr>
          <p:cNvPr id="11" name="TextBox 10">
            <a:extLst>
              <a:ext uri="{FF2B5EF4-FFF2-40B4-BE49-F238E27FC236}">
                <a16:creationId xmlns:a16="http://schemas.microsoft.com/office/drawing/2014/main" id="{BD0B52F8-3246-4D0F-B058-F086A4CAB996}"/>
              </a:ext>
            </a:extLst>
          </p:cNvPr>
          <p:cNvSpPr txBox="1"/>
          <p:nvPr/>
        </p:nvSpPr>
        <p:spPr>
          <a:xfrm>
            <a:off x="800072" y="2672320"/>
            <a:ext cx="7732367" cy="1200329"/>
          </a:xfrm>
          <a:prstGeom prst="rect">
            <a:avLst/>
          </a:prstGeom>
          <a:noFill/>
        </p:spPr>
        <p:txBody>
          <a:bodyPr wrap="square">
            <a:spAutoFit/>
          </a:bodyPr>
          <a:lstStyle/>
          <a:p>
            <a:pPr marL="285750" lvl="3" indent="-285750" algn="just">
              <a:buFont typeface="Arial" panose="020B0604020202020204" pitchFamily="34" charset="0"/>
              <a:buChar char="•"/>
            </a:pPr>
            <a:r>
              <a:rPr lang="el-GR" dirty="0">
                <a:solidFill>
                  <a:srgbClr val="C00000"/>
                </a:solidFill>
                <a:latin typeface="+mj-lt"/>
                <a:cs typeface="Times New Roman" pitchFamily="18" charset="0"/>
                <a:sym typeface="Wingdings" pitchFamily="2" charset="2"/>
              </a:rPr>
              <a:t>Για το μαρκάρισμα, αυξάνουμε τους συντελεστές της ‘’Κόκκινης’’ ελλειψοειδής αυλάκωσης με την τιμή.</a:t>
            </a:r>
          </a:p>
          <a:p>
            <a:pPr marL="0" lvl="3" algn="just"/>
            <a:endParaRPr lang="el-GR" dirty="0">
              <a:solidFill>
                <a:srgbClr val="C00000"/>
              </a:solidFill>
              <a:latin typeface="+mj-lt"/>
              <a:cs typeface="Times New Roman" pitchFamily="18" charset="0"/>
              <a:sym typeface="Wingdings" pitchFamily="2" charset="2"/>
            </a:endParaRPr>
          </a:p>
          <a:p>
            <a:pPr marL="0" lvl="3" algn="just"/>
            <a:endParaRPr lang="el-GR" dirty="0">
              <a:solidFill>
                <a:srgbClr val="C00000"/>
              </a:solidFill>
              <a:latin typeface="+mj-lt"/>
              <a:cs typeface="Times New Roman" pitchFamily="18" charset="0"/>
              <a:sym typeface="Wingdings" pitchFamily="2" charset="2"/>
            </a:endParaRPr>
          </a:p>
        </p:txBody>
      </p:sp>
    </p:spTree>
    <p:extLst>
      <p:ext uri="{BB962C8B-B14F-4D97-AF65-F5344CB8AC3E}">
        <p14:creationId xmlns:p14="http://schemas.microsoft.com/office/powerpoint/2010/main" val="4049003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l-GR" sz="2800" dirty="0">
                <a:solidFill>
                  <a:schemeClr val="accent5">
                    <a:lumMod val="75000"/>
                  </a:schemeClr>
                </a:solidFill>
                <a:latin typeface="Century Schoolbook" pitchFamily="18" charset="0"/>
              </a:rPr>
              <a:t>3</a:t>
            </a:r>
            <a:r>
              <a:rPr lang="en-US" sz="2800" dirty="0">
                <a:solidFill>
                  <a:schemeClr val="accent5">
                    <a:lumMod val="75000"/>
                  </a:schemeClr>
                </a:solidFill>
                <a:latin typeface="Century Schoolbook" pitchFamily="18" charset="0"/>
              </a:rPr>
              <a:t> </a:t>
            </a:r>
            <a:r>
              <a:rPr lang="el-GR" sz="2800" dirty="0" err="1">
                <a:solidFill>
                  <a:schemeClr val="accent5">
                    <a:lumMod val="75000"/>
                  </a:schemeClr>
                </a:solidFill>
                <a:latin typeface="Century Schoolbook" pitchFamily="18" charset="0"/>
              </a:rPr>
              <a:t>Υδατοσήμανση</a:t>
            </a:r>
            <a:r>
              <a:rPr lang="el-GR" sz="2800" dirty="0">
                <a:solidFill>
                  <a:schemeClr val="accent5">
                    <a:lumMod val="75000"/>
                  </a:schemeClr>
                </a:solidFill>
                <a:latin typeface="Century Schoolbook" pitchFamily="18" charset="0"/>
              </a:rPr>
              <a:t> εικόνας</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732367" cy="369332"/>
          </a:xfrm>
          <a:prstGeom prst="rect">
            <a:avLst/>
          </a:prstGeom>
        </p:spPr>
        <p:txBody>
          <a:bodyPr wrap="square">
            <a:spAutoFit/>
          </a:bodyPr>
          <a:lstStyle/>
          <a:p>
            <a:pPr marL="0" lvl="3" algn="just"/>
            <a:r>
              <a:rPr lang="el-GR" b="1" dirty="0">
                <a:solidFill>
                  <a:srgbClr val="C00000"/>
                </a:solidFill>
                <a:latin typeface="Times New Roman" pitchFamily="18" charset="0"/>
                <a:cs typeface="Times New Roman" pitchFamily="18" charset="0"/>
                <a:sym typeface="Wingdings" pitchFamily="2" charset="2"/>
              </a:rPr>
              <a:t>Αλγόριθμος ενσωμάτωσης </a:t>
            </a:r>
            <a:r>
              <a:rPr lang="el-GR" b="1" dirty="0" err="1">
                <a:solidFill>
                  <a:srgbClr val="C00000"/>
                </a:solidFill>
                <a:latin typeface="Times New Roman" pitchFamily="18" charset="0"/>
                <a:cs typeface="Times New Roman" pitchFamily="18" charset="0"/>
                <a:sym typeface="Wingdings" pitchFamily="2" charset="2"/>
              </a:rPr>
              <a:t>αυτοανστρέφουσας</a:t>
            </a:r>
            <a:r>
              <a:rPr lang="el-GR" b="1" dirty="0">
                <a:solidFill>
                  <a:srgbClr val="C00000"/>
                </a:solidFill>
                <a:latin typeface="Times New Roman" pitchFamily="18" charset="0"/>
                <a:cs typeface="Times New Roman" pitchFamily="18" charset="0"/>
                <a:sym typeface="Wingdings" pitchFamily="2" charset="2"/>
              </a:rPr>
              <a:t> μετάθεσης σε εικόνα</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113</a:t>
            </a:fld>
            <a:endParaRPr lang="el-GR" altLang="el-GR" sz="1200" dirty="0">
              <a:latin typeface="Cambria" pitchFamily="18"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D0B52F8-3246-4D0F-B058-F086A4CAB996}"/>
                  </a:ext>
                </a:extLst>
              </p:cNvPr>
              <p:cNvSpPr txBox="1"/>
              <p:nvPr/>
            </p:nvSpPr>
            <p:spPr>
              <a:xfrm>
                <a:off x="800072" y="2672320"/>
                <a:ext cx="7732367" cy="3161635"/>
              </a:xfrm>
              <a:prstGeom prst="rect">
                <a:avLst/>
              </a:prstGeom>
              <a:noFill/>
            </p:spPr>
            <p:txBody>
              <a:bodyPr wrap="square">
                <a:spAutoFit/>
              </a:bodyPr>
              <a:lstStyle/>
              <a:p>
                <a:pPr marL="285750" lvl="3" indent="-285750" algn="just">
                  <a:buFont typeface="Arial" panose="020B0604020202020204" pitchFamily="34" charset="0"/>
                  <a:buChar char="•"/>
                </a:pPr>
                <a:r>
                  <a:rPr lang="el-GR" dirty="0">
                    <a:solidFill>
                      <a:srgbClr val="C00000"/>
                    </a:solidFill>
                    <a:latin typeface="+mj-lt"/>
                    <a:cs typeface="Times New Roman" pitchFamily="18" charset="0"/>
                    <a:sym typeface="Wingdings" pitchFamily="2" charset="2"/>
                  </a:rPr>
                  <a:t>Για το μαρκάρισμα, αυξάνουμε τους συντελεστές της ‘’Κόκκινης’’ ελλειψοειδής αυλάκωσης με την τιμή.</a:t>
                </a:r>
              </a:p>
              <a:p>
                <a:pPr marL="285750" lvl="3" indent="-285750" algn="just">
                  <a:buFont typeface="Arial" panose="020B0604020202020204" pitchFamily="34" charset="0"/>
                  <a:buChar char="•"/>
                </a:pPr>
                <a:endParaRPr lang="el-GR" dirty="0">
                  <a:solidFill>
                    <a:srgbClr val="C00000"/>
                  </a:solidFill>
                  <a:latin typeface="+mj-lt"/>
                  <a:cs typeface="Times New Roman" pitchFamily="18" charset="0"/>
                  <a:sym typeface="Wingdings" pitchFamily="2" charset="2"/>
                </a:endParaRPr>
              </a:p>
              <a:p>
                <a:pPr marL="0" lvl="3" algn="ct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Α</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vg</a:t>
                </a:r>
                <a14:m>
                  <m:oMath xmlns:m="http://schemas.openxmlformats.org/officeDocument/2006/math">
                    <m:sSub>
                      <m:sSubPr>
                        <m:ctrlPr>
                          <a:rPr lang="el-GR" i="1">
                            <a:effectLst/>
                            <a:latin typeface="Cambria Math" panose="02040503050406030204" pitchFamily="18" charset="0"/>
                          </a:rPr>
                        </m:ctrlPr>
                      </m:sSub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el-GR" sz="1800" i="1">
                            <a:effectLst/>
                            <a:latin typeface="Cambria Math" panose="02040503050406030204" pitchFamily="18" charset="0"/>
                            <a:ea typeface="Times New Roman" panose="02020603050405020304" pitchFamily="18" charset="0"/>
                            <a:cs typeface="Times New Roman" panose="02020603050405020304" pitchFamily="18" charset="0"/>
                          </a:rPr>
                          <m:t>𝑖𝑗</m:t>
                        </m:r>
                      </m:sub>
                    </m:sSub>
                  </m:oMath>
                </a14:m>
                <a:r>
                  <a:rPr lang="en-GB" sz="1800" dirty="0">
                    <a:effectLst/>
                    <a:latin typeface="Cambria" panose="02040503050406030204" pitchFamily="18" charset="0"/>
                    <a:ea typeface="Times New Roman" panose="02020603050405020304" pitchFamily="18" charset="0"/>
                    <a:cs typeface="Times New Roman" panose="02020603050405020304" pitchFamily="18" charset="0"/>
                  </a:rPr>
                  <a:t> -  </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Α</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vg</a:t>
                </a:r>
                <a14:m>
                  <m:oMath xmlns:m="http://schemas.openxmlformats.org/officeDocument/2006/math">
                    <m:sSub>
                      <m:sSubPr>
                        <m:ctrlPr>
                          <a:rPr lang="el-GR" i="1">
                            <a:effectLst/>
                            <a:latin typeface="Cambria Math" panose="02040503050406030204" pitchFamily="18" charset="0"/>
                          </a:rPr>
                        </m:ctrlPr>
                      </m:sSub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el-GR" sz="1800" i="1">
                            <a:effectLst/>
                            <a:latin typeface="Cambria Math" panose="02040503050406030204" pitchFamily="18" charset="0"/>
                            <a:ea typeface="Times New Roman" panose="02020603050405020304" pitchFamily="18" charset="0"/>
                            <a:cs typeface="Times New Roman" panose="02020603050405020304" pitchFamily="18" charset="0"/>
                          </a:rPr>
                          <m:t>𝑖𝑗</m:t>
                        </m:r>
                      </m:sub>
                    </m:sSub>
                  </m:oMath>
                </a14:m>
                <a:r>
                  <a:rPr lang="en-GB" sz="1800" dirty="0">
                    <a:effectLst/>
                    <a:latin typeface="Cambria" panose="02040503050406030204" pitchFamily="18" charset="0"/>
                    <a:ea typeface="Times New Roman" panose="02020603050405020304" pitchFamily="18" charset="0"/>
                    <a:cs typeface="Times New Roman" panose="02020603050405020304" pitchFamily="18" charset="0"/>
                  </a:rPr>
                  <a:t> +  Max</a:t>
                </a:r>
                <a14:m>
                  <m:oMath xmlns:m="http://schemas.openxmlformats.org/officeDocument/2006/math">
                    <m:sSub>
                      <m:sSubPr>
                        <m:ctrlPr>
                          <a:rPr lang="el-GR" i="1">
                            <a:effectLst/>
                            <a:latin typeface="Cambria Math" panose="02040503050406030204" pitchFamily="18" charset="0"/>
                          </a:rPr>
                        </m:ctrlPr>
                      </m:sSub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𝐷</m:t>
                        </m:r>
                      </m:e>
                      <m:sub>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oMath>
                </a14:m>
                <a:r>
                  <a:rPr lang="en-GB" sz="1800" dirty="0">
                    <a:effectLst/>
                    <a:latin typeface="Cambria" panose="02040503050406030204" pitchFamily="18" charset="0"/>
                    <a:ea typeface="Times New Roman" panose="02020603050405020304" pitchFamily="18" charset="0"/>
                    <a:cs typeface="Times New Roman" panose="02020603050405020304" pitchFamily="18" charset="0"/>
                  </a:rPr>
                  <a:t> + c</a:t>
                </a:r>
                <a:endParaRPr lang="el-GR" sz="1800" dirty="0">
                  <a:effectLst/>
                  <a:latin typeface="Cambria" panose="02040503050406030204" pitchFamily="18" charset="0"/>
                  <a:ea typeface="Times New Roman" panose="02020603050405020304" pitchFamily="18" charset="0"/>
                  <a:cs typeface="Times New Roman" panose="02020603050405020304" pitchFamily="18" charset="0"/>
                </a:endParaRPr>
              </a:p>
              <a:p>
                <a:pPr marL="0" lvl="3" algn="ctr"/>
                <a:endParaRPr lang="el-GR" dirty="0">
                  <a:latin typeface="Cambria" panose="02040503050406030204" pitchFamily="18" charset="0"/>
                  <a:ea typeface="Times New Roman" panose="02020603050405020304" pitchFamily="18" charset="0"/>
                  <a:cs typeface="Times New Roman" panose="02020603050405020304" pitchFamily="18" charset="0"/>
                </a:endParaRPr>
              </a:p>
              <a:p>
                <a:pPr marL="0" lvl="3" algn="ctr"/>
                <a:endParaRPr lang="el-GR" sz="1800" dirty="0">
                  <a:effectLst/>
                  <a:latin typeface="Cambria" panose="02040503050406030204" pitchFamily="18" charset="0"/>
                  <a:ea typeface="Times New Roman" panose="02020603050405020304" pitchFamily="18" charset="0"/>
                  <a:cs typeface="Times New Roman" panose="02020603050405020304" pitchFamily="18" charset="0"/>
                </a:endParaRPr>
              </a:p>
              <a:p>
                <a:pPr marL="0" lvl="3" algn="ctr"/>
                <a:endParaRPr lang="el-GR" sz="1800" dirty="0">
                  <a:effectLst/>
                  <a:latin typeface="Cambria" panose="02040503050406030204" pitchFamily="18" charset="0"/>
                  <a:ea typeface="Times New Roman" panose="02020603050405020304" pitchFamily="18" charset="0"/>
                  <a:cs typeface="Times New Roman" panose="02020603050405020304" pitchFamily="18" charset="0"/>
                </a:endParaRPr>
              </a:p>
              <a:p>
                <a:pPr marL="0" lvl="3" algn="ctr"/>
                <a:endParaRPr lang="el-GR" dirty="0">
                  <a:solidFill>
                    <a:srgbClr val="C00000"/>
                  </a:solidFill>
                  <a:latin typeface="Cambria" panose="02040503050406030204" pitchFamily="18" charset="0"/>
                  <a:cs typeface="Times New Roman" panose="02020603050405020304" pitchFamily="18" charset="0"/>
                  <a:sym typeface="Wingdings" pitchFamily="2" charset="2"/>
                </a:endParaRPr>
              </a:p>
              <a:p>
                <a:pPr marL="0" lvl="3" algn="ctr"/>
                <a:endParaRPr lang="el-GR" dirty="0">
                  <a:solidFill>
                    <a:srgbClr val="C00000"/>
                  </a:solidFill>
                  <a:latin typeface="+mj-lt"/>
                  <a:cs typeface="Times New Roman" pitchFamily="18" charset="0"/>
                  <a:sym typeface="Wingdings" pitchFamily="2" charset="2"/>
                </a:endParaRPr>
              </a:p>
              <a:p>
                <a:pPr marL="0" lvl="3" algn="just"/>
                <a:endParaRPr lang="el-GR" dirty="0">
                  <a:solidFill>
                    <a:srgbClr val="C00000"/>
                  </a:solidFill>
                  <a:latin typeface="+mj-lt"/>
                  <a:cs typeface="Times New Roman" pitchFamily="18" charset="0"/>
                  <a:sym typeface="Wingdings" pitchFamily="2" charset="2"/>
                </a:endParaRPr>
              </a:p>
              <a:p>
                <a:pPr marL="0" lvl="3" algn="just"/>
                <a:endParaRPr lang="el-GR" dirty="0">
                  <a:solidFill>
                    <a:srgbClr val="C00000"/>
                  </a:solidFill>
                  <a:latin typeface="+mj-lt"/>
                  <a:cs typeface="Times New Roman" pitchFamily="18" charset="0"/>
                  <a:sym typeface="Wingdings" pitchFamily="2" charset="2"/>
                </a:endParaRPr>
              </a:p>
            </p:txBody>
          </p:sp>
        </mc:Choice>
        <mc:Fallback xmlns="">
          <p:sp>
            <p:nvSpPr>
              <p:cNvPr id="11" name="TextBox 10">
                <a:extLst>
                  <a:ext uri="{FF2B5EF4-FFF2-40B4-BE49-F238E27FC236}">
                    <a16:creationId xmlns:a16="http://schemas.microsoft.com/office/drawing/2014/main" id="{BD0B52F8-3246-4D0F-B058-F086A4CAB996}"/>
                  </a:ext>
                </a:extLst>
              </p:cNvPr>
              <p:cNvSpPr txBox="1">
                <a:spLocks noRot="1" noChangeAspect="1" noMove="1" noResize="1" noEditPoints="1" noAdjustHandles="1" noChangeArrowheads="1" noChangeShapeType="1" noTextEdit="1"/>
              </p:cNvSpPr>
              <p:nvPr/>
            </p:nvSpPr>
            <p:spPr>
              <a:xfrm>
                <a:off x="800072" y="2672320"/>
                <a:ext cx="7732367" cy="3161635"/>
              </a:xfrm>
              <a:prstGeom prst="rect">
                <a:avLst/>
              </a:prstGeom>
              <a:blipFill>
                <a:blip r:embed="rId3"/>
                <a:stretch>
                  <a:fillRect l="-473" t="-1156" r="-630"/>
                </a:stretch>
              </a:blipFill>
            </p:spPr>
            <p:txBody>
              <a:bodyPr/>
              <a:lstStyle/>
              <a:p>
                <a:r>
                  <a:rPr lang="el-GR">
                    <a:noFill/>
                  </a:rPr>
                  <a:t> </a:t>
                </a:r>
              </a:p>
            </p:txBody>
          </p:sp>
        </mc:Fallback>
      </mc:AlternateContent>
    </p:spTree>
    <p:extLst>
      <p:ext uri="{BB962C8B-B14F-4D97-AF65-F5344CB8AC3E}">
        <p14:creationId xmlns:p14="http://schemas.microsoft.com/office/powerpoint/2010/main" val="27489556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l-GR" sz="2800" dirty="0">
                <a:solidFill>
                  <a:schemeClr val="accent5">
                    <a:lumMod val="75000"/>
                  </a:schemeClr>
                </a:solidFill>
                <a:latin typeface="Century Schoolbook" pitchFamily="18" charset="0"/>
              </a:rPr>
              <a:t>3</a:t>
            </a:r>
            <a:r>
              <a:rPr lang="en-US" sz="2800" dirty="0">
                <a:solidFill>
                  <a:schemeClr val="accent5">
                    <a:lumMod val="75000"/>
                  </a:schemeClr>
                </a:solidFill>
                <a:latin typeface="Century Schoolbook" pitchFamily="18" charset="0"/>
              </a:rPr>
              <a:t> </a:t>
            </a:r>
            <a:r>
              <a:rPr lang="el-GR" sz="2800" dirty="0" err="1">
                <a:solidFill>
                  <a:schemeClr val="accent5">
                    <a:lumMod val="75000"/>
                  </a:schemeClr>
                </a:solidFill>
                <a:latin typeface="Century Schoolbook" pitchFamily="18" charset="0"/>
              </a:rPr>
              <a:t>Υδατοσήμανση</a:t>
            </a:r>
            <a:r>
              <a:rPr lang="el-GR" sz="2800" dirty="0">
                <a:solidFill>
                  <a:schemeClr val="accent5">
                    <a:lumMod val="75000"/>
                  </a:schemeClr>
                </a:solidFill>
                <a:latin typeface="Century Schoolbook" pitchFamily="18" charset="0"/>
              </a:rPr>
              <a:t> εικόνας</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732367" cy="369332"/>
          </a:xfrm>
          <a:prstGeom prst="rect">
            <a:avLst/>
          </a:prstGeom>
        </p:spPr>
        <p:txBody>
          <a:bodyPr wrap="square">
            <a:spAutoFit/>
          </a:bodyPr>
          <a:lstStyle/>
          <a:p>
            <a:pPr marL="0" lvl="3" algn="just"/>
            <a:r>
              <a:rPr lang="el-GR" b="1" dirty="0">
                <a:solidFill>
                  <a:srgbClr val="C00000"/>
                </a:solidFill>
                <a:latin typeface="Times New Roman" pitchFamily="18" charset="0"/>
                <a:cs typeface="Times New Roman" pitchFamily="18" charset="0"/>
                <a:sym typeface="Wingdings" pitchFamily="2" charset="2"/>
              </a:rPr>
              <a:t>Αλγόριθμος ενσωμάτωσης </a:t>
            </a:r>
            <a:r>
              <a:rPr lang="el-GR" b="1" dirty="0" err="1">
                <a:solidFill>
                  <a:srgbClr val="C00000"/>
                </a:solidFill>
                <a:latin typeface="Times New Roman" pitchFamily="18" charset="0"/>
                <a:cs typeface="Times New Roman" pitchFamily="18" charset="0"/>
                <a:sym typeface="Wingdings" pitchFamily="2" charset="2"/>
              </a:rPr>
              <a:t>αυτοανστρέφουσας</a:t>
            </a:r>
            <a:r>
              <a:rPr lang="el-GR" b="1" dirty="0">
                <a:solidFill>
                  <a:srgbClr val="C00000"/>
                </a:solidFill>
                <a:latin typeface="Times New Roman" pitchFamily="18" charset="0"/>
                <a:cs typeface="Times New Roman" pitchFamily="18" charset="0"/>
                <a:sym typeface="Wingdings" pitchFamily="2" charset="2"/>
              </a:rPr>
              <a:t> μετάθεσης σε εικόνα</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114</a:t>
            </a:fld>
            <a:endParaRPr lang="el-GR" altLang="el-GR" sz="1200" dirty="0">
              <a:latin typeface="Cambria" pitchFamily="18"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D0B52F8-3246-4D0F-B058-F086A4CAB996}"/>
                  </a:ext>
                </a:extLst>
              </p:cNvPr>
              <p:cNvSpPr txBox="1"/>
              <p:nvPr/>
            </p:nvSpPr>
            <p:spPr>
              <a:xfrm>
                <a:off x="800072" y="2672320"/>
                <a:ext cx="7732367" cy="2585323"/>
              </a:xfrm>
              <a:prstGeom prst="rect">
                <a:avLst/>
              </a:prstGeom>
              <a:noFill/>
            </p:spPr>
            <p:txBody>
              <a:bodyPr wrap="square">
                <a:spAutoFit/>
              </a:bodyPr>
              <a:lstStyle/>
              <a:p>
                <a:pPr marL="285750" lvl="3" indent="-285750" algn="just">
                  <a:buFont typeface="Arial" panose="020B0604020202020204" pitchFamily="34" charset="0"/>
                  <a:buChar char="•"/>
                </a:pPr>
                <a:r>
                  <a:rPr lang="el-GR" dirty="0">
                    <a:solidFill>
                      <a:srgbClr val="C00000"/>
                    </a:solidFill>
                    <a:latin typeface="+mj-lt"/>
                    <a:cs typeface="Times New Roman" pitchFamily="18" charset="0"/>
                    <a:sym typeface="Wingdings" pitchFamily="2" charset="2"/>
                  </a:rPr>
                  <a:t>Πως υπολογίζουμε την τιμή </a:t>
                </a:r>
                <a:r>
                  <a:rPr lang="en-GB" sz="1800" dirty="0">
                    <a:solidFill>
                      <a:srgbClr val="C00000"/>
                    </a:solidFill>
                    <a:effectLst/>
                    <a:latin typeface="Cambria" panose="02040503050406030204" pitchFamily="18" charset="0"/>
                    <a:ea typeface="Times New Roman" panose="02020603050405020304" pitchFamily="18" charset="0"/>
                    <a:cs typeface="Times New Roman" panose="02020603050405020304" pitchFamily="18" charset="0"/>
                  </a:rPr>
                  <a:t>Max</a:t>
                </a:r>
                <a14:m>
                  <m:oMath xmlns:m="http://schemas.openxmlformats.org/officeDocument/2006/math">
                    <m:sSub>
                      <m:sSubPr>
                        <m:ctrlPr>
                          <a:rPr lang="el-GR" i="1">
                            <a:solidFill>
                              <a:srgbClr val="C00000"/>
                            </a:solidFill>
                            <a:effectLst/>
                            <a:latin typeface="Cambria Math" panose="02040503050406030204" pitchFamily="18" charset="0"/>
                          </a:rPr>
                        </m:ctrlPr>
                      </m:sSubPr>
                      <m:e>
                        <m:r>
                          <a:rPr lang="en-GB" sz="1800" i="1">
                            <a:solidFill>
                              <a:srgbClr val="C00000"/>
                            </a:solidFill>
                            <a:effectLst/>
                            <a:latin typeface="Cambria Math" panose="02040503050406030204" pitchFamily="18" charset="0"/>
                            <a:ea typeface="Times New Roman" panose="02020603050405020304" pitchFamily="18" charset="0"/>
                            <a:cs typeface="Times New Roman" panose="02020603050405020304" pitchFamily="18" charset="0"/>
                          </a:rPr>
                          <m:t>𝐷</m:t>
                        </m:r>
                      </m:e>
                      <m:sub>
                        <m:r>
                          <a:rPr lang="en-GB" sz="1800" i="1">
                            <a:solidFill>
                              <a:srgbClr val="C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oMath>
                </a14:m>
                <a:r>
                  <a:rPr lang="el-GR" dirty="0">
                    <a:solidFill>
                      <a:srgbClr val="C00000"/>
                    </a:solidFill>
                    <a:latin typeface="+mj-lt"/>
                    <a:cs typeface="Times New Roman" pitchFamily="18" charset="0"/>
                    <a:sym typeface="Wingdings" pitchFamily="2" charset="2"/>
                  </a:rPr>
                  <a:t>?</a:t>
                </a:r>
              </a:p>
              <a:p>
                <a:pPr marL="285750" lvl="3" indent="-285750" algn="just">
                  <a:buFont typeface="Arial" panose="020B0604020202020204" pitchFamily="34" charset="0"/>
                  <a:buChar char="•"/>
                </a:pPr>
                <a:endParaRPr lang="el-GR" dirty="0">
                  <a:solidFill>
                    <a:srgbClr val="C00000"/>
                  </a:solidFill>
                  <a:latin typeface="+mj-lt"/>
                  <a:cs typeface="Times New Roman" pitchFamily="18" charset="0"/>
                  <a:sym typeface="Wingdings" pitchFamily="2" charset="2"/>
                </a:endParaRPr>
              </a:p>
              <a:p>
                <a:pPr marL="0" lvl="3" algn="ctr"/>
                <a:endParaRPr lang="el-GR" dirty="0">
                  <a:latin typeface="Cambria" panose="02040503050406030204" pitchFamily="18" charset="0"/>
                  <a:ea typeface="Times New Roman" panose="02020603050405020304" pitchFamily="18" charset="0"/>
                  <a:cs typeface="Times New Roman" panose="02020603050405020304" pitchFamily="18" charset="0"/>
                </a:endParaRPr>
              </a:p>
              <a:p>
                <a:pPr marL="0" lvl="3" algn="ctr"/>
                <a:endParaRPr lang="el-GR" sz="1800" dirty="0">
                  <a:effectLst/>
                  <a:latin typeface="Cambria" panose="02040503050406030204" pitchFamily="18" charset="0"/>
                  <a:ea typeface="Times New Roman" panose="02020603050405020304" pitchFamily="18" charset="0"/>
                  <a:cs typeface="Times New Roman" panose="02020603050405020304" pitchFamily="18" charset="0"/>
                </a:endParaRPr>
              </a:p>
              <a:p>
                <a:pPr marL="0" lvl="3" algn="ctr"/>
                <a:endParaRPr lang="el-GR" sz="1800" dirty="0">
                  <a:effectLst/>
                  <a:latin typeface="Cambria" panose="02040503050406030204" pitchFamily="18" charset="0"/>
                  <a:ea typeface="Times New Roman" panose="02020603050405020304" pitchFamily="18" charset="0"/>
                  <a:cs typeface="Times New Roman" panose="02020603050405020304" pitchFamily="18" charset="0"/>
                </a:endParaRPr>
              </a:p>
              <a:p>
                <a:pPr marL="0" lvl="3" algn="ctr"/>
                <a:endParaRPr lang="el-GR" dirty="0">
                  <a:solidFill>
                    <a:srgbClr val="C00000"/>
                  </a:solidFill>
                  <a:latin typeface="Cambria" panose="02040503050406030204" pitchFamily="18" charset="0"/>
                  <a:cs typeface="Times New Roman" panose="02020603050405020304" pitchFamily="18" charset="0"/>
                  <a:sym typeface="Wingdings" pitchFamily="2" charset="2"/>
                </a:endParaRPr>
              </a:p>
              <a:p>
                <a:pPr marL="0" lvl="3" algn="ctr"/>
                <a:endParaRPr lang="el-GR" dirty="0">
                  <a:solidFill>
                    <a:srgbClr val="C00000"/>
                  </a:solidFill>
                  <a:latin typeface="+mj-lt"/>
                  <a:cs typeface="Times New Roman" pitchFamily="18" charset="0"/>
                  <a:sym typeface="Wingdings" pitchFamily="2" charset="2"/>
                </a:endParaRPr>
              </a:p>
              <a:p>
                <a:pPr marL="0" lvl="3" algn="just"/>
                <a:endParaRPr lang="el-GR" dirty="0">
                  <a:solidFill>
                    <a:srgbClr val="C00000"/>
                  </a:solidFill>
                  <a:latin typeface="+mj-lt"/>
                  <a:cs typeface="Times New Roman" pitchFamily="18" charset="0"/>
                  <a:sym typeface="Wingdings" pitchFamily="2" charset="2"/>
                </a:endParaRPr>
              </a:p>
              <a:p>
                <a:pPr marL="0" lvl="3" algn="just"/>
                <a:endParaRPr lang="el-GR" dirty="0">
                  <a:solidFill>
                    <a:srgbClr val="C00000"/>
                  </a:solidFill>
                  <a:latin typeface="+mj-lt"/>
                  <a:cs typeface="Times New Roman" pitchFamily="18" charset="0"/>
                  <a:sym typeface="Wingdings" pitchFamily="2" charset="2"/>
                </a:endParaRPr>
              </a:p>
            </p:txBody>
          </p:sp>
        </mc:Choice>
        <mc:Fallback xmlns="">
          <p:sp>
            <p:nvSpPr>
              <p:cNvPr id="11" name="TextBox 10">
                <a:extLst>
                  <a:ext uri="{FF2B5EF4-FFF2-40B4-BE49-F238E27FC236}">
                    <a16:creationId xmlns:a16="http://schemas.microsoft.com/office/drawing/2014/main" id="{BD0B52F8-3246-4D0F-B058-F086A4CAB996}"/>
                  </a:ext>
                </a:extLst>
              </p:cNvPr>
              <p:cNvSpPr txBox="1">
                <a:spLocks noRot="1" noChangeAspect="1" noMove="1" noResize="1" noEditPoints="1" noAdjustHandles="1" noChangeArrowheads="1" noChangeShapeType="1" noTextEdit="1"/>
              </p:cNvSpPr>
              <p:nvPr/>
            </p:nvSpPr>
            <p:spPr>
              <a:xfrm>
                <a:off x="800072" y="2672320"/>
                <a:ext cx="7732367" cy="2585323"/>
              </a:xfrm>
              <a:prstGeom prst="rect">
                <a:avLst/>
              </a:prstGeom>
              <a:blipFill>
                <a:blip r:embed="rId3"/>
                <a:stretch>
                  <a:fillRect l="-473" t="-1415"/>
                </a:stretch>
              </a:blipFill>
            </p:spPr>
            <p:txBody>
              <a:bodyPr/>
              <a:lstStyle/>
              <a:p>
                <a:r>
                  <a:rPr lang="el-GR">
                    <a:noFill/>
                  </a:rPr>
                  <a:t> </a:t>
                </a:r>
              </a:p>
            </p:txBody>
          </p:sp>
        </mc:Fallback>
      </mc:AlternateContent>
    </p:spTree>
    <p:extLst>
      <p:ext uri="{BB962C8B-B14F-4D97-AF65-F5344CB8AC3E}">
        <p14:creationId xmlns:p14="http://schemas.microsoft.com/office/powerpoint/2010/main" val="410240457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l-GR" sz="2800" dirty="0">
                <a:solidFill>
                  <a:schemeClr val="accent5">
                    <a:lumMod val="75000"/>
                  </a:schemeClr>
                </a:solidFill>
                <a:latin typeface="Century Schoolbook" pitchFamily="18" charset="0"/>
              </a:rPr>
              <a:t>3</a:t>
            </a:r>
            <a:r>
              <a:rPr lang="en-US" sz="2800" dirty="0">
                <a:solidFill>
                  <a:schemeClr val="accent5">
                    <a:lumMod val="75000"/>
                  </a:schemeClr>
                </a:solidFill>
                <a:latin typeface="Century Schoolbook" pitchFamily="18" charset="0"/>
              </a:rPr>
              <a:t> </a:t>
            </a:r>
            <a:r>
              <a:rPr lang="el-GR" sz="2800" dirty="0" err="1">
                <a:solidFill>
                  <a:schemeClr val="accent5">
                    <a:lumMod val="75000"/>
                  </a:schemeClr>
                </a:solidFill>
                <a:latin typeface="Century Schoolbook" pitchFamily="18" charset="0"/>
              </a:rPr>
              <a:t>Υδατοσήμανση</a:t>
            </a:r>
            <a:r>
              <a:rPr lang="el-GR" sz="2800" dirty="0">
                <a:solidFill>
                  <a:schemeClr val="accent5">
                    <a:lumMod val="75000"/>
                  </a:schemeClr>
                </a:solidFill>
                <a:latin typeface="Century Schoolbook" pitchFamily="18" charset="0"/>
              </a:rPr>
              <a:t> εικόνας</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732367" cy="369332"/>
          </a:xfrm>
          <a:prstGeom prst="rect">
            <a:avLst/>
          </a:prstGeom>
        </p:spPr>
        <p:txBody>
          <a:bodyPr wrap="square">
            <a:spAutoFit/>
          </a:bodyPr>
          <a:lstStyle/>
          <a:p>
            <a:pPr marL="0" lvl="3" algn="just"/>
            <a:r>
              <a:rPr lang="el-GR" b="1" dirty="0">
                <a:solidFill>
                  <a:srgbClr val="C00000"/>
                </a:solidFill>
                <a:latin typeface="Times New Roman" pitchFamily="18" charset="0"/>
                <a:cs typeface="Times New Roman" pitchFamily="18" charset="0"/>
                <a:sym typeface="Wingdings" pitchFamily="2" charset="2"/>
              </a:rPr>
              <a:t>Αλγόριθμος ενσωμάτωσης </a:t>
            </a:r>
            <a:r>
              <a:rPr lang="el-GR" b="1" dirty="0" err="1">
                <a:solidFill>
                  <a:srgbClr val="C00000"/>
                </a:solidFill>
                <a:latin typeface="Times New Roman" pitchFamily="18" charset="0"/>
                <a:cs typeface="Times New Roman" pitchFamily="18" charset="0"/>
                <a:sym typeface="Wingdings" pitchFamily="2" charset="2"/>
              </a:rPr>
              <a:t>αυτοανστρέφουσας</a:t>
            </a:r>
            <a:r>
              <a:rPr lang="el-GR" b="1" dirty="0">
                <a:solidFill>
                  <a:srgbClr val="C00000"/>
                </a:solidFill>
                <a:latin typeface="Times New Roman" pitchFamily="18" charset="0"/>
                <a:cs typeface="Times New Roman" pitchFamily="18" charset="0"/>
                <a:sym typeface="Wingdings" pitchFamily="2" charset="2"/>
              </a:rPr>
              <a:t> μετάθεσης σε εικόνα</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115</a:t>
            </a:fld>
            <a:endParaRPr lang="el-GR" altLang="el-GR" sz="1200" dirty="0">
              <a:latin typeface="Cambria" pitchFamily="18"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D0B52F8-3246-4D0F-B058-F086A4CAB996}"/>
                  </a:ext>
                </a:extLst>
              </p:cNvPr>
              <p:cNvSpPr txBox="1"/>
              <p:nvPr/>
            </p:nvSpPr>
            <p:spPr>
              <a:xfrm>
                <a:off x="800072" y="2672320"/>
                <a:ext cx="7732367" cy="2585323"/>
              </a:xfrm>
              <a:prstGeom prst="rect">
                <a:avLst/>
              </a:prstGeom>
              <a:noFill/>
            </p:spPr>
            <p:txBody>
              <a:bodyPr wrap="square">
                <a:spAutoFit/>
              </a:bodyPr>
              <a:lstStyle/>
              <a:p>
                <a:pPr marL="285750" lvl="3" indent="-285750" algn="just">
                  <a:buFont typeface="Arial" panose="020B0604020202020204" pitchFamily="34" charset="0"/>
                  <a:buChar char="•"/>
                </a:pPr>
                <a:r>
                  <a:rPr lang="el-GR" dirty="0">
                    <a:solidFill>
                      <a:srgbClr val="C00000"/>
                    </a:solidFill>
                    <a:latin typeface="+mj-lt"/>
                    <a:cs typeface="Times New Roman" pitchFamily="18" charset="0"/>
                    <a:sym typeface="Wingdings" pitchFamily="2" charset="2"/>
                  </a:rPr>
                  <a:t>Πως υπολογίζουμε την τιμή </a:t>
                </a:r>
                <a:r>
                  <a:rPr lang="en-GB" sz="1800" dirty="0">
                    <a:solidFill>
                      <a:srgbClr val="C00000"/>
                    </a:solidFill>
                    <a:effectLst/>
                    <a:latin typeface="Cambria" panose="02040503050406030204" pitchFamily="18" charset="0"/>
                    <a:ea typeface="Times New Roman" panose="02020603050405020304" pitchFamily="18" charset="0"/>
                    <a:cs typeface="Times New Roman" panose="02020603050405020304" pitchFamily="18" charset="0"/>
                  </a:rPr>
                  <a:t>Max</a:t>
                </a:r>
                <a14:m>
                  <m:oMath xmlns:m="http://schemas.openxmlformats.org/officeDocument/2006/math">
                    <m:sSub>
                      <m:sSubPr>
                        <m:ctrlPr>
                          <a:rPr lang="el-GR" i="1">
                            <a:solidFill>
                              <a:srgbClr val="C00000"/>
                            </a:solidFill>
                            <a:effectLst/>
                            <a:latin typeface="Cambria Math" panose="02040503050406030204" pitchFamily="18" charset="0"/>
                          </a:rPr>
                        </m:ctrlPr>
                      </m:sSubPr>
                      <m:e>
                        <m:r>
                          <a:rPr lang="en-GB" sz="1800" i="1">
                            <a:solidFill>
                              <a:srgbClr val="C00000"/>
                            </a:solidFill>
                            <a:effectLst/>
                            <a:latin typeface="Cambria Math" panose="02040503050406030204" pitchFamily="18" charset="0"/>
                            <a:ea typeface="Times New Roman" panose="02020603050405020304" pitchFamily="18" charset="0"/>
                            <a:cs typeface="Times New Roman" panose="02020603050405020304" pitchFamily="18" charset="0"/>
                          </a:rPr>
                          <m:t>𝐷</m:t>
                        </m:r>
                      </m:e>
                      <m:sub>
                        <m:r>
                          <a:rPr lang="en-GB" sz="1800" i="1">
                            <a:solidFill>
                              <a:srgbClr val="C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oMath>
                </a14:m>
                <a:r>
                  <a:rPr lang="el-GR" dirty="0">
                    <a:solidFill>
                      <a:srgbClr val="C00000"/>
                    </a:solidFill>
                    <a:latin typeface="+mj-lt"/>
                    <a:cs typeface="Times New Roman" pitchFamily="18" charset="0"/>
                    <a:sym typeface="Wingdings" pitchFamily="2" charset="2"/>
                  </a:rPr>
                  <a:t>?</a:t>
                </a:r>
              </a:p>
              <a:p>
                <a:pPr marL="742950" lvl="4" indent="-285750" algn="just">
                  <a:buFont typeface="Arial" panose="020B0604020202020204" pitchFamily="34" charset="0"/>
                  <a:buChar char="•"/>
                </a:pPr>
                <a:r>
                  <a:rPr lang="el-GR" dirty="0">
                    <a:solidFill>
                      <a:srgbClr val="C00000"/>
                    </a:solidFill>
                    <a:latin typeface="+mj-lt"/>
                    <a:cs typeface="Times New Roman" pitchFamily="18" charset="0"/>
                    <a:sym typeface="Wingdings" pitchFamily="2" charset="2"/>
                  </a:rPr>
                  <a:t>Αρχικά πως υπολογίζουμε την τιμή </a:t>
                </a:r>
                <a14:m>
                  <m:oMath xmlns:m="http://schemas.openxmlformats.org/officeDocument/2006/math">
                    <m:sSub>
                      <m:sSubPr>
                        <m:ctrlPr>
                          <a:rPr lang="el-GR" i="1" smtClean="0">
                            <a:solidFill>
                              <a:srgbClr val="C00000"/>
                            </a:solidFill>
                            <a:effectLst/>
                            <a:latin typeface="Cambria Math" panose="02040503050406030204" pitchFamily="18" charset="0"/>
                          </a:rPr>
                        </m:ctrlPr>
                      </m:sSubPr>
                      <m:e>
                        <m:r>
                          <a:rPr lang="en-GB" sz="1800" i="1">
                            <a:solidFill>
                              <a:srgbClr val="C00000"/>
                            </a:solidFill>
                            <a:effectLst/>
                            <a:latin typeface="Cambria Math" panose="02040503050406030204" pitchFamily="18" charset="0"/>
                            <a:ea typeface="Times New Roman" panose="02020603050405020304" pitchFamily="18" charset="0"/>
                            <a:cs typeface="Times New Roman" panose="02020603050405020304" pitchFamily="18" charset="0"/>
                          </a:rPr>
                          <m:t>𝐷</m:t>
                        </m:r>
                      </m:e>
                      <m:sub>
                        <m:r>
                          <a:rPr lang="en-GB" sz="1800" i="1">
                            <a:solidFill>
                              <a:srgbClr val="C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r>
                          <a:rPr lang="en-GB" sz="1800" b="0" i="1" smtClean="0">
                            <a:solidFill>
                              <a:srgbClr val="C00000"/>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n-GB" sz="1800" b="0" i="1" smtClean="0">
                        <a:solidFill>
                          <a:srgbClr val="C00000"/>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l-GR" dirty="0">
                    <a:solidFill>
                      <a:srgbClr val="C00000"/>
                    </a:solidFill>
                    <a:latin typeface="+mj-lt"/>
                    <a:cs typeface="Times New Roman" pitchFamily="18" charset="0"/>
                    <a:sym typeface="Wingdings" pitchFamily="2" charset="2"/>
                  </a:rPr>
                  <a:t> </a:t>
                </a:r>
              </a:p>
              <a:p>
                <a:pPr marL="0" lvl="3" algn="ctr"/>
                <a:endParaRPr lang="el-GR" dirty="0">
                  <a:latin typeface="Cambria" panose="02040503050406030204" pitchFamily="18" charset="0"/>
                  <a:ea typeface="Times New Roman" panose="02020603050405020304" pitchFamily="18" charset="0"/>
                  <a:cs typeface="Times New Roman" panose="02020603050405020304" pitchFamily="18" charset="0"/>
                </a:endParaRPr>
              </a:p>
              <a:p>
                <a:pPr marL="0" lvl="3" algn="ctr"/>
                <a:endParaRPr lang="el-GR" sz="1800" dirty="0">
                  <a:effectLst/>
                  <a:latin typeface="Cambria" panose="02040503050406030204" pitchFamily="18" charset="0"/>
                  <a:ea typeface="Times New Roman" panose="02020603050405020304" pitchFamily="18" charset="0"/>
                  <a:cs typeface="Times New Roman" panose="02020603050405020304" pitchFamily="18" charset="0"/>
                </a:endParaRPr>
              </a:p>
              <a:p>
                <a:pPr marL="0" lvl="3" algn="ctr"/>
                <a:endParaRPr lang="el-GR" sz="1800" dirty="0">
                  <a:effectLst/>
                  <a:latin typeface="Cambria" panose="02040503050406030204" pitchFamily="18" charset="0"/>
                  <a:ea typeface="Times New Roman" panose="02020603050405020304" pitchFamily="18" charset="0"/>
                  <a:cs typeface="Times New Roman" panose="02020603050405020304" pitchFamily="18" charset="0"/>
                </a:endParaRPr>
              </a:p>
              <a:p>
                <a:pPr marL="0" lvl="3" algn="ctr"/>
                <a:endParaRPr lang="el-GR" dirty="0">
                  <a:solidFill>
                    <a:srgbClr val="C00000"/>
                  </a:solidFill>
                  <a:latin typeface="Cambria" panose="02040503050406030204" pitchFamily="18" charset="0"/>
                  <a:cs typeface="Times New Roman" panose="02020603050405020304" pitchFamily="18" charset="0"/>
                  <a:sym typeface="Wingdings" pitchFamily="2" charset="2"/>
                </a:endParaRPr>
              </a:p>
              <a:p>
                <a:pPr marL="0" lvl="3" algn="ctr"/>
                <a:endParaRPr lang="el-GR" dirty="0">
                  <a:solidFill>
                    <a:srgbClr val="C00000"/>
                  </a:solidFill>
                  <a:latin typeface="+mj-lt"/>
                  <a:cs typeface="Times New Roman" pitchFamily="18" charset="0"/>
                  <a:sym typeface="Wingdings" pitchFamily="2" charset="2"/>
                </a:endParaRPr>
              </a:p>
              <a:p>
                <a:pPr marL="0" lvl="3" algn="just"/>
                <a:endParaRPr lang="el-GR" dirty="0">
                  <a:solidFill>
                    <a:srgbClr val="C00000"/>
                  </a:solidFill>
                  <a:latin typeface="+mj-lt"/>
                  <a:cs typeface="Times New Roman" pitchFamily="18" charset="0"/>
                  <a:sym typeface="Wingdings" pitchFamily="2" charset="2"/>
                </a:endParaRPr>
              </a:p>
              <a:p>
                <a:pPr marL="0" lvl="3" algn="just"/>
                <a:endParaRPr lang="el-GR" dirty="0">
                  <a:solidFill>
                    <a:srgbClr val="C00000"/>
                  </a:solidFill>
                  <a:latin typeface="+mj-lt"/>
                  <a:cs typeface="Times New Roman" pitchFamily="18" charset="0"/>
                  <a:sym typeface="Wingdings" pitchFamily="2" charset="2"/>
                </a:endParaRPr>
              </a:p>
            </p:txBody>
          </p:sp>
        </mc:Choice>
        <mc:Fallback xmlns="">
          <p:sp>
            <p:nvSpPr>
              <p:cNvPr id="11" name="TextBox 10">
                <a:extLst>
                  <a:ext uri="{FF2B5EF4-FFF2-40B4-BE49-F238E27FC236}">
                    <a16:creationId xmlns:a16="http://schemas.microsoft.com/office/drawing/2014/main" id="{BD0B52F8-3246-4D0F-B058-F086A4CAB996}"/>
                  </a:ext>
                </a:extLst>
              </p:cNvPr>
              <p:cNvSpPr txBox="1">
                <a:spLocks noRot="1" noChangeAspect="1" noMove="1" noResize="1" noEditPoints="1" noAdjustHandles="1" noChangeArrowheads="1" noChangeShapeType="1" noTextEdit="1"/>
              </p:cNvSpPr>
              <p:nvPr/>
            </p:nvSpPr>
            <p:spPr>
              <a:xfrm>
                <a:off x="800072" y="2672320"/>
                <a:ext cx="7732367" cy="2585323"/>
              </a:xfrm>
              <a:prstGeom prst="rect">
                <a:avLst/>
              </a:prstGeom>
              <a:blipFill>
                <a:blip r:embed="rId3"/>
                <a:stretch>
                  <a:fillRect l="-473" t="-1415"/>
                </a:stretch>
              </a:blipFill>
            </p:spPr>
            <p:txBody>
              <a:bodyPr/>
              <a:lstStyle/>
              <a:p>
                <a:r>
                  <a:rPr lang="el-GR">
                    <a:noFill/>
                  </a:rPr>
                  <a:t> </a:t>
                </a:r>
              </a:p>
            </p:txBody>
          </p:sp>
        </mc:Fallback>
      </mc:AlternateContent>
    </p:spTree>
    <p:extLst>
      <p:ext uri="{BB962C8B-B14F-4D97-AF65-F5344CB8AC3E}">
        <p14:creationId xmlns:p14="http://schemas.microsoft.com/office/powerpoint/2010/main" val="82013903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l-GR" sz="2800" dirty="0">
                <a:solidFill>
                  <a:schemeClr val="accent5">
                    <a:lumMod val="75000"/>
                  </a:schemeClr>
                </a:solidFill>
                <a:latin typeface="Century Schoolbook" pitchFamily="18" charset="0"/>
              </a:rPr>
              <a:t>3</a:t>
            </a:r>
            <a:r>
              <a:rPr lang="en-US" sz="2800" dirty="0">
                <a:solidFill>
                  <a:schemeClr val="accent5">
                    <a:lumMod val="75000"/>
                  </a:schemeClr>
                </a:solidFill>
                <a:latin typeface="Century Schoolbook" pitchFamily="18" charset="0"/>
              </a:rPr>
              <a:t> </a:t>
            </a:r>
            <a:r>
              <a:rPr lang="el-GR" sz="2800" dirty="0" err="1">
                <a:solidFill>
                  <a:schemeClr val="accent5">
                    <a:lumMod val="75000"/>
                  </a:schemeClr>
                </a:solidFill>
                <a:latin typeface="Century Schoolbook" pitchFamily="18" charset="0"/>
              </a:rPr>
              <a:t>Υδατοσήμανση</a:t>
            </a:r>
            <a:r>
              <a:rPr lang="el-GR" sz="2800" dirty="0">
                <a:solidFill>
                  <a:schemeClr val="accent5">
                    <a:lumMod val="75000"/>
                  </a:schemeClr>
                </a:solidFill>
                <a:latin typeface="Century Schoolbook" pitchFamily="18" charset="0"/>
              </a:rPr>
              <a:t> εικόνας</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732367" cy="369332"/>
          </a:xfrm>
          <a:prstGeom prst="rect">
            <a:avLst/>
          </a:prstGeom>
        </p:spPr>
        <p:txBody>
          <a:bodyPr wrap="square">
            <a:spAutoFit/>
          </a:bodyPr>
          <a:lstStyle/>
          <a:p>
            <a:pPr marL="0" lvl="3" algn="just"/>
            <a:r>
              <a:rPr lang="el-GR" b="1" dirty="0">
                <a:solidFill>
                  <a:srgbClr val="C00000"/>
                </a:solidFill>
                <a:latin typeface="Times New Roman" pitchFamily="18" charset="0"/>
                <a:cs typeface="Times New Roman" pitchFamily="18" charset="0"/>
                <a:sym typeface="Wingdings" pitchFamily="2" charset="2"/>
              </a:rPr>
              <a:t>Αλγόριθμος ενσωμάτωσης </a:t>
            </a:r>
            <a:r>
              <a:rPr lang="el-GR" b="1" dirty="0" err="1">
                <a:solidFill>
                  <a:srgbClr val="C00000"/>
                </a:solidFill>
                <a:latin typeface="Times New Roman" pitchFamily="18" charset="0"/>
                <a:cs typeface="Times New Roman" pitchFamily="18" charset="0"/>
                <a:sym typeface="Wingdings" pitchFamily="2" charset="2"/>
              </a:rPr>
              <a:t>αυτοανστρέφουσας</a:t>
            </a:r>
            <a:r>
              <a:rPr lang="el-GR" b="1" dirty="0">
                <a:solidFill>
                  <a:srgbClr val="C00000"/>
                </a:solidFill>
                <a:latin typeface="Times New Roman" pitchFamily="18" charset="0"/>
                <a:cs typeface="Times New Roman" pitchFamily="18" charset="0"/>
                <a:sym typeface="Wingdings" pitchFamily="2" charset="2"/>
              </a:rPr>
              <a:t> μετάθεσης σε εικόνα</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116</a:t>
            </a:fld>
            <a:endParaRPr lang="el-GR" altLang="el-GR" sz="1200" dirty="0">
              <a:latin typeface="Cambria" pitchFamily="18"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D0B52F8-3246-4D0F-B058-F086A4CAB996}"/>
                  </a:ext>
                </a:extLst>
              </p:cNvPr>
              <p:cNvSpPr txBox="1"/>
              <p:nvPr/>
            </p:nvSpPr>
            <p:spPr>
              <a:xfrm>
                <a:off x="800072" y="2672320"/>
                <a:ext cx="7732367" cy="3821046"/>
              </a:xfrm>
              <a:prstGeom prst="rect">
                <a:avLst/>
              </a:prstGeom>
              <a:noFill/>
            </p:spPr>
            <p:txBody>
              <a:bodyPr wrap="square">
                <a:spAutoFit/>
              </a:bodyPr>
              <a:lstStyle/>
              <a:p>
                <a:pPr marL="285750" lvl="3" indent="-285750" algn="just">
                  <a:buFont typeface="Arial" panose="020B0604020202020204" pitchFamily="34" charset="0"/>
                  <a:buChar char="•"/>
                </a:pPr>
                <a:r>
                  <a:rPr lang="el-GR" dirty="0">
                    <a:solidFill>
                      <a:srgbClr val="C00000"/>
                    </a:solidFill>
                    <a:latin typeface="+mj-lt"/>
                    <a:cs typeface="Times New Roman" pitchFamily="18" charset="0"/>
                    <a:sym typeface="Wingdings" pitchFamily="2" charset="2"/>
                  </a:rPr>
                  <a:t>Πως υπολογίζουμε την τιμή </a:t>
                </a:r>
                <a:r>
                  <a:rPr lang="en-GB" sz="1800" dirty="0">
                    <a:solidFill>
                      <a:srgbClr val="C00000"/>
                    </a:solidFill>
                    <a:effectLst/>
                    <a:latin typeface="Cambria" panose="02040503050406030204" pitchFamily="18" charset="0"/>
                    <a:ea typeface="Times New Roman" panose="02020603050405020304" pitchFamily="18" charset="0"/>
                    <a:cs typeface="Times New Roman" panose="02020603050405020304" pitchFamily="18" charset="0"/>
                  </a:rPr>
                  <a:t>Max</a:t>
                </a:r>
                <a14:m>
                  <m:oMath xmlns:m="http://schemas.openxmlformats.org/officeDocument/2006/math">
                    <m:sSub>
                      <m:sSubPr>
                        <m:ctrlPr>
                          <a:rPr lang="el-GR" i="1">
                            <a:solidFill>
                              <a:srgbClr val="C00000"/>
                            </a:solidFill>
                            <a:effectLst/>
                            <a:latin typeface="Cambria Math" panose="02040503050406030204" pitchFamily="18" charset="0"/>
                          </a:rPr>
                        </m:ctrlPr>
                      </m:sSubPr>
                      <m:e>
                        <m:r>
                          <a:rPr lang="en-GB" sz="1800" i="1">
                            <a:solidFill>
                              <a:srgbClr val="C00000"/>
                            </a:solidFill>
                            <a:effectLst/>
                            <a:latin typeface="Cambria Math" panose="02040503050406030204" pitchFamily="18" charset="0"/>
                            <a:ea typeface="Times New Roman" panose="02020603050405020304" pitchFamily="18" charset="0"/>
                            <a:cs typeface="Times New Roman" panose="02020603050405020304" pitchFamily="18" charset="0"/>
                          </a:rPr>
                          <m:t>𝐷</m:t>
                        </m:r>
                      </m:e>
                      <m:sub>
                        <m:r>
                          <a:rPr lang="en-GB" sz="1800" i="1">
                            <a:solidFill>
                              <a:srgbClr val="C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oMath>
                </a14:m>
                <a:r>
                  <a:rPr lang="el-GR" dirty="0">
                    <a:solidFill>
                      <a:srgbClr val="C00000"/>
                    </a:solidFill>
                    <a:latin typeface="+mj-lt"/>
                    <a:cs typeface="Times New Roman" pitchFamily="18" charset="0"/>
                    <a:sym typeface="Wingdings" pitchFamily="2" charset="2"/>
                  </a:rPr>
                  <a:t>?</a:t>
                </a:r>
              </a:p>
              <a:p>
                <a:pPr marL="742950" lvl="4" indent="-285750" algn="just">
                  <a:buFont typeface="Arial" panose="020B0604020202020204" pitchFamily="34" charset="0"/>
                  <a:buChar char="•"/>
                </a:pPr>
                <a:r>
                  <a:rPr lang="el-GR" dirty="0">
                    <a:solidFill>
                      <a:srgbClr val="C00000"/>
                    </a:solidFill>
                    <a:latin typeface="+mj-lt"/>
                    <a:cs typeface="Times New Roman" pitchFamily="18" charset="0"/>
                    <a:sym typeface="Wingdings" pitchFamily="2" charset="2"/>
                  </a:rPr>
                  <a:t>Αρχικά πως υπολογίζουμε την τιμή </a:t>
                </a:r>
                <a14:m>
                  <m:oMath xmlns:m="http://schemas.openxmlformats.org/officeDocument/2006/math">
                    <m:sSub>
                      <m:sSubPr>
                        <m:ctrlPr>
                          <a:rPr lang="el-GR" i="1" smtClean="0">
                            <a:solidFill>
                              <a:srgbClr val="C00000"/>
                            </a:solidFill>
                            <a:effectLst/>
                            <a:latin typeface="Cambria Math" panose="02040503050406030204" pitchFamily="18" charset="0"/>
                          </a:rPr>
                        </m:ctrlPr>
                      </m:sSubPr>
                      <m:e>
                        <m:r>
                          <a:rPr lang="en-GB" sz="1800" i="1">
                            <a:solidFill>
                              <a:srgbClr val="C00000"/>
                            </a:solidFill>
                            <a:effectLst/>
                            <a:latin typeface="Cambria Math" panose="02040503050406030204" pitchFamily="18" charset="0"/>
                            <a:ea typeface="Times New Roman" panose="02020603050405020304" pitchFamily="18" charset="0"/>
                            <a:cs typeface="Times New Roman" panose="02020603050405020304" pitchFamily="18" charset="0"/>
                          </a:rPr>
                          <m:t>𝐷</m:t>
                        </m:r>
                      </m:e>
                      <m:sub>
                        <m:r>
                          <a:rPr lang="en-GB" sz="1800" i="1">
                            <a:solidFill>
                              <a:srgbClr val="C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r>
                          <a:rPr lang="en-GB" sz="1800" b="0" i="1" smtClean="0">
                            <a:solidFill>
                              <a:srgbClr val="C00000"/>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n-GB" sz="1800" b="0" i="1" smtClean="0">
                        <a:solidFill>
                          <a:srgbClr val="C00000"/>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endParaRPr lang="en-GB" sz="1800" b="0" dirty="0">
                  <a:solidFill>
                    <a:srgbClr val="C00000"/>
                  </a:solidFill>
                  <a:effectLst/>
                  <a:latin typeface="+mj-lt"/>
                  <a:ea typeface="Times New Roman" panose="02020603050405020304" pitchFamily="18" charset="0"/>
                  <a:cs typeface="Times New Roman" panose="02020603050405020304" pitchFamily="18" charset="0"/>
                </a:endParaRPr>
              </a:p>
              <a:p>
                <a:pPr marL="1257300" lvl="2" indent="-342900" algn="just">
                  <a:lnSpc>
                    <a:spcPct val="150000"/>
                  </a:lnSpc>
                  <a:buFont typeface="+mj-lt"/>
                  <a:buAutoNum type="arabicPeriod"/>
                </a:pPr>
                <a14:m>
                  <m:oMath xmlns:m="http://schemas.openxmlformats.org/officeDocument/2006/math">
                    <m:sSub>
                      <m:sSubPr>
                        <m:ctrlPr>
                          <a:rPr lang="el-GR"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GB" i="0">
                            <a:effectLst/>
                            <a:latin typeface="Cambria Math" panose="02040503050406030204" pitchFamily="18" charset="0"/>
                            <a:ea typeface="Times New Roman" panose="02020603050405020304" pitchFamily="18" charset="0"/>
                            <a:cs typeface="Times New Roman" panose="02020603050405020304" pitchFamily="18" charset="0"/>
                          </a:rPr>
                          <m:t>D</m:t>
                        </m:r>
                      </m:e>
                      <m:sub>
                        <m:r>
                          <m:rPr>
                            <m:sty m:val="p"/>
                          </m:rPr>
                          <a:rPr lang="el-GR" i="0">
                            <a:effectLst/>
                            <a:latin typeface="Cambria Math" panose="02040503050406030204" pitchFamily="18" charset="0"/>
                            <a:ea typeface="Times New Roman" panose="02020603050405020304" pitchFamily="18" charset="0"/>
                            <a:cs typeface="Times New Roman" panose="02020603050405020304" pitchFamily="18" charset="0"/>
                          </a:rPr>
                          <m:t>ij</m:t>
                        </m:r>
                      </m:sub>
                    </m:sSub>
                  </m:oMath>
                </a14:m>
                <a:r>
                  <a:rPr lang="el-GR" dirty="0">
                    <a:effectLst/>
                    <a:latin typeface="Cambria" panose="02040503050406030204" pitchFamily="18" charset="0"/>
                    <a:ea typeface="Times New Roman" panose="02020603050405020304" pitchFamily="18" charset="0"/>
                    <a:cs typeface="Times New Roman" panose="02020603050405020304" pitchFamily="18" charset="0"/>
                  </a:rPr>
                  <a:t> = | Α</a:t>
                </a:r>
                <a:r>
                  <a:rPr lang="en-GB" dirty="0">
                    <a:effectLst/>
                    <a:latin typeface="Cambria" panose="02040503050406030204" pitchFamily="18" charset="0"/>
                    <a:ea typeface="Times New Roman" panose="02020603050405020304" pitchFamily="18" charset="0"/>
                    <a:cs typeface="Times New Roman" panose="02020603050405020304" pitchFamily="18" charset="0"/>
                  </a:rPr>
                  <a:t>vg</a:t>
                </a:r>
                <a14:m>
                  <m:oMath xmlns:m="http://schemas.openxmlformats.org/officeDocument/2006/math">
                    <m:sSub>
                      <m:sSubPr>
                        <m:ctrlPr>
                          <a:rPr lang="el-GR"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GB" i="1">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el-GR" i="1">
                            <a:effectLst/>
                            <a:latin typeface="Cambria Math" panose="02040503050406030204" pitchFamily="18" charset="0"/>
                            <a:ea typeface="Times New Roman" panose="02020603050405020304" pitchFamily="18" charset="0"/>
                            <a:cs typeface="Times New Roman" panose="02020603050405020304" pitchFamily="18" charset="0"/>
                          </a:rPr>
                          <m:t>𝑖𝑗</m:t>
                        </m:r>
                      </m:sub>
                    </m:sSub>
                  </m:oMath>
                </a14:m>
                <a:r>
                  <a:rPr lang="el-GR" dirty="0">
                    <a:effectLst/>
                    <a:latin typeface="Cambria" panose="02040503050406030204" pitchFamily="18" charset="0"/>
                    <a:ea typeface="Times New Roman" panose="02020603050405020304" pitchFamily="18" charset="0"/>
                    <a:cs typeface="Times New Roman" panose="02020603050405020304" pitchFamily="18" charset="0"/>
                  </a:rPr>
                  <a:t> - Α</a:t>
                </a:r>
                <a:r>
                  <a:rPr lang="en-GB" dirty="0">
                    <a:effectLst/>
                    <a:latin typeface="Cambria" panose="02040503050406030204" pitchFamily="18" charset="0"/>
                    <a:ea typeface="Times New Roman" panose="02020603050405020304" pitchFamily="18" charset="0"/>
                    <a:cs typeface="Times New Roman" panose="02020603050405020304" pitchFamily="18" charset="0"/>
                  </a:rPr>
                  <a:t>vg</a:t>
                </a:r>
                <a14:m>
                  <m:oMath xmlns:m="http://schemas.openxmlformats.org/officeDocument/2006/math">
                    <m:sSub>
                      <m:sSubPr>
                        <m:ctrlPr>
                          <a:rPr lang="el-GR"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GB" i="1">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el-GR" i="1">
                            <a:effectLst/>
                            <a:latin typeface="Cambria Math" panose="02040503050406030204" pitchFamily="18" charset="0"/>
                            <a:ea typeface="Times New Roman" panose="02020603050405020304" pitchFamily="18" charset="0"/>
                            <a:cs typeface="Times New Roman" panose="02020603050405020304" pitchFamily="18" charset="0"/>
                          </a:rPr>
                          <m:t>𝑖𝑗</m:t>
                        </m:r>
                      </m:sub>
                    </m:sSub>
                    <m:r>
                      <a:rPr lang="el-GR" i="1">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l-GR" dirty="0">
                    <a:effectLst/>
                    <a:latin typeface="Cambria" panose="02040503050406030204" pitchFamily="18" charset="0"/>
                    <a:ea typeface="Times New Roman" panose="02020603050405020304" pitchFamily="18" charset="0"/>
                    <a:cs typeface="Times New Roman" panose="02020603050405020304" pitchFamily="18" charset="0"/>
                  </a:rPr>
                  <a:t>|, αν Α</a:t>
                </a:r>
                <a:r>
                  <a:rPr lang="en-GB" dirty="0">
                    <a:effectLst/>
                    <a:latin typeface="Cambria" panose="02040503050406030204" pitchFamily="18" charset="0"/>
                    <a:ea typeface="Times New Roman" panose="02020603050405020304" pitchFamily="18" charset="0"/>
                    <a:cs typeface="Times New Roman" panose="02020603050405020304" pitchFamily="18" charset="0"/>
                  </a:rPr>
                  <a:t>vg</a:t>
                </a:r>
                <a14:m>
                  <m:oMath xmlns:m="http://schemas.openxmlformats.org/officeDocument/2006/math">
                    <m:sSub>
                      <m:sSubPr>
                        <m:ctrlPr>
                          <a:rPr lang="el-GR"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GB" i="1">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el-GR" i="1">
                            <a:effectLst/>
                            <a:latin typeface="Cambria Math" panose="02040503050406030204" pitchFamily="18" charset="0"/>
                            <a:ea typeface="Times New Roman" panose="02020603050405020304" pitchFamily="18" charset="0"/>
                            <a:cs typeface="Times New Roman" panose="02020603050405020304" pitchFamily="18" charset="0"/>
                          </a:rPr>
                          <m:t>𝑖𝑗</m:t>
                        </m:r>
                      </m:sub>
                    </m:sSub>
                  </m:oMath>
                </a14:m>
                <a:r>
                  <a:rPr lang="el-GR" dirty="0">
                    <a:effectLst/>
                    <a:latin typeface="Cambria" panose="02040503050406030204" pitchFamily="18" charset="0"/>
                    <a:ea typeface="Times New Roman" panose="02020603050405020304" pitchFamily="18" charset="0"/>
                    <a:cs typeface="Times New Roman" panose="02020603050405020304" pitchFamily="18" charset="0"/>
                  </a:rPr>
                  <a:t> </a:t>
                </a:r>
                <a14:m>
                  <m:oMath xmlns:m="http://schemas.openxmlformats.org/officeDocument/2006/math">
                    <m:r>
                      <a:rPr lang="el-GR" i="1">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l-GR" dirty="0">
                    <a:effectLst/>
                    <a:latin typeface="Cambria" panose="02040503050406030204" pitchFamily="18" charset="0"/>
                    <a:ea typeface="Times New Roman" panose="02020603050405020304" pitchFamily="18" charset="0"/>
                    <a:cs typeface="Times New Roman" panose="02020603050405020304" pitchFamily="18" charset="0"/>
                  </a:rPr>
                  <a:t> Α</a:t>
                </a:r>
                <a:r>
                  <a:rPr lang="en-GB" dirty="0">
                    <a:effectLst/>
                    <a:latin typeface="Cambria" panose="02040503050406030204" pitchFamily="18" charset="0"/>
                    <a:ea typeface="Times New Roman" panose="02020603050405020304" pitchFamily="18" charset="0"/>
                    <a:cs typeface="Times New Roman" panose="02020603050405020304" pitchFamily="18" charset="0"/>
                  </a:rPr>
                  <a:t>vg</a:t>
                </a:r>
                <a14:m>
                  <m:oMath xmlns:m="http://schemas.openxmlformats.org/officeDocument/2006/math">
                    <m:sSub>
                      <m:sSubPr>
                        <m:ctrlPr>
                          <a:rPr lang="el-GR"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GB" i="1">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el-GR" i="1">
                            <a:effectLst/>
                            <a:latin typeface="Cambria Math" panose="02040503050406030204" pitchFamily="18" charset="0"/>
                            <a:ea typeface="Times New Roman" panose="02020603050405020304" pitchFamily="18" charset="0"/>
                            <a:cs typeface="Times New Roman" panose="02020603050405020304" pitchFamily="18" charset="0"/>
                          </a:rPr>
                          <m:t>𝑖𝑗</m:t>
                        </m:r>
                      </m:sub>
                    </m:sSub>
                  </m:oMath>
                </a14:m>
                <a:endParaRPr lang="en-GB" i="1" dirty="0">
                  <a:effectLst/>
                  <a:latin typeface="Cambria Math" panose="02040503050406030204" pitchFamily="18" charset="0"/>
                  <a:ea typeface="Times New Roman" panose="02020603050405020304" pitchFamily="18" charset="0"/>
                  <a:cs typeface="Times New Roman" panose="02020603050405020304" pitchFamily="18" charset="0"/>
                </a:endParaRPr>
              </a:p>
              <a:p>
                <a:pPr marL="1257300" lvl="2" indent="-342900" algn="just">
                  <a:lnSpc>
                    <a:spcPct val="150000"/>
                  </a:lnSpc>
                  <a:buFont typeface="+mj-lt"/>
                  <a:buAutoNum type="arabicPeriod"/>
                </a:pPr>
                <a14:m>
                  <m:oMath xmlns:m="http://schemas.openxmlformats.org/officeDocument/2006/math">
                    <m:sSub>
                      <m:sSubPr>
                        <m:ctrlPr>
                          <a:rPr lang="el-GR"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GB" sz="1800" i="0">
                            <a:effectLst/>
                            <a:latin typeface="Cambria Math" panose="02040503050406030204" pitchFamily="18" charset="0"/>
                            <a:ea typeface="Times New Roman" panose="02020603050405020304" pitchFamily="18" charset="0"/>
                            <a:cs typeface="Times New Roman" panose="02020603050405020304" pitchFamily="18" charset="0"/>
                          </a:rPr>
                          <m:t>D</m:t>
                        </m:r>
                      </m:e>
                      <m:sub>
                        <m:r>
                          <m:rPr>
                            <m:sty m:val="p"/>
                          </m:rPr>
                          <a:rPr lang="el-GR" sz="1800" i="0">
                            <a:effectLst/>
                            <a:latin typeface="Cambria Math" panose="02040503050406030204" pitchFamily="18" charset="0"/>
                            <a:ea typeface="Times New Roman" panose="02020603050405020304" pitchFamily="18" charset="0"/>
                            <a:cs typeface="Times New Roman" panose="02020603050405020304" pitchFamily="18" charset="0"/>
                          </a:rPr>
                          <m:t>ij</m:t>
                        </m:r>
                      </m:sub>
                    </m:sSub>
                  </m:oMath>
                </a14:m>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 0 , σε άλλη περίπτωση</a:t>
                </a:r>
              </a:p>
              <a:p>
                <a:pPr marL="457200" lvl="4" algn="just"/>
                <a:endParaRPr lang="el-GR" dirty="0">
                  <a:solidFill>
                    <a:srgbClr val="C00000"/>
                  </a:solidFill>
                  <a:latin typeface="+mj-lt"/>
                  <a:cs typeface="Times New Roman" pitchFamily="18" charset="0"/>
                  <a:sym typeface="Wingdings" pitchFamily="2" charset="2"/>
                </a:endParaRPr>
              </a:p>
              <a:p>
                <a:pPr marL="0" lvl="3" algn="ctr"/>
                <a:endParaRPr lang="el-GR" dirty="0">
                  <a:latin typeface="Cambria" panose="02040503050406030204" pitchFamily="18" charset="0"/>
                  <a:ea typeface="Times New Roman" panose="02020603050405020304" pitchFamily="18" charset="0"/>
                  <a:cs typeface="Times New Roman" panose="02020603050405020304" pitchFamily="18" charset="0"/>
                </a:endParaRPr>
              </a:p>
              <a:p>
                <a:pPr marL="0" lvl="3" algn="ctr"/>
                <a:endParaRPr lang="el-GR" sz="1800" dirty="0">
                  <a:effectLst/>
                  <a:latin typeface="Cambria" panose="02040503050406030204" pitchFamily="18" charset="0"/>
                  <a:ea typeface="Times New Roman" panose="02020603050405020304" pitchFamily="18" charset="0"/>
                  <a:cs typeface="Times New Roman" panose="02020603050405020304" pitchFamily="18" charset="0"/>
                </a:endParaRPr>
              </a:p>
              <a:p>
                <a:pPr marL="0" lvl="3" algn="ctr"/>
                <a:endParaRPr lang="el-GR" sz="1800" dirty="0">
                  <a:effectLst/>
                  <a:latin typeface="Cambria" panose="02040503050406030204" pitchFamily="18" charset="0"/>
                  <a:ea typeface="Times New Roman" panose="02020603050405020304" pitchFamily="18" charset="0"/>
                  <a:cs typeface="Times New Roman" panose="02020603050405020304" pitchFamily="18" charset="0"/>
                </a:endParaRPr>
              </a:p>
              <a:p>
                <a:pPr marL="0" lvl="3" algn="ctr"/>
                <a:endParaRPr lang="el-GR" dirty="0">
                  <a:solidFill>
                    <a:srgbClr val="C00000"/>
                  </a:solidFill>
                  <a:latin typeface="Cambria" panose="02040503050406030204" pitchFamily="18" charset="0"/>
                  <a:cs typeface="Times New Roman" panose="02020603050405020304" pitchFamily="18" charset="0"/>
                  <a:sym typeface="Wingdings" pitchFamily="2" charset="2"/>
                </a:endParaRPr>
              </a:p>
              <a:p>
                <a:pPr marL="0" lvl="3" algn="ctr"/>
                <a:endParaRPr lang="el-GR" dirty="0">
                  <a:solidFill>
                    <a:srgbClr val="C00000"/>
                  </a:solidFill>
                  <a:latin typeface="+mj-lt"/>
                  <a:cs typeface="Times New Roman" pitchFamily="18" charset="0"/>
                  <a:sym typeface="Wingdings" pitchFamily="2" charset="2"/>
                </a:endParaRPr>
              </a:p>
              <a:p>
                <a:pPr marL="0" lvl="3" algn="just"/>
                <a:endParaRPr lang="el-GR" dirty="0">
                  <a:solidFill>
                    <a:srgbClr val="C00000"/>
                  </a:solidFill>
                  <a:latin typeface="+mj-lt"/>
                  <a:cs typeface="Times New Roman" pitchFamily="18" charset="0"/>
                  <a:sym typeface="Wingdings" pitchFamily="2" charset="2"/>
                </a:endParaRPr>
              </a:p>
              <a:p>
                <a:pPr marL="0" lvl="3" algn="just"/>
                <a:endParaRPr lang="el-GR" dirty="0">
                  <a:solidFill>
                    <a:srgbClr val="C00000"/>
                  </a:solidFill>
                  <a:latin typeface="+mj-lt"/>
                  <a:cs typeface="Times New Roman" pitchFamily="18" charset="0"/>
                  <a:sym typeface="Wingdings" pitchFamily="2" charset="2"/>
                </a:endParaRPr>
              </a:p>
            </p:txBody>
          </p:sp>
        </mc:Choice>
        <mc:Fallback xmlns="">
          <p:sp>
            <p:nvSpPr>
              <p:cNvPr id="11" name="TextBox 10">
                <a:extLst>
                  <a:ext uri="{FF2B5EF4-FFF2-40B4-BE49-F238E27FC236}">
                    <a16:creationId xmlns:a16="http://schemas.microsoft.com/office/drawing/2014/main" id="{BD0B52F8-3246-4D0F-B058-F086A4CAB996}"/>
                  </a:ext>
                </a:extLst>
              </p:cNvPr>
              <p:cNvSpPr txBox="1">
                <a:spLocks noRot="1" noChangeAspect="1" noMove="1" noResize="1" noEditPoints="1" noAdjustHandles="1" noChangeArrowheads="1" noChangeShapeType="1" noTextEdit="1"/>
              </p:cNvSpPr>
              <p:nvPr/>
            </p:nvSpPr>
            <p:spPr>
              <a:xfrm>
                <a:off x="800072" y="2672320"/>
                <a:ext cx="7732367" cy="3821046"/>
              </a:xfrm>
              <a:prstGeom prst="rect">
                <a:avLst/>
              </a:prstGeom>
              <a:blipFill>
                <a:blip r:embed="rId3"/>
                <a:stretch>
                  <a:fillRect l="-473" t="-957"/>
                </a:stretch>
              </a:blipFill>
            </p:spPr>
            <p:txBody>
              <a:bodyPr/>
              <a:lstStyle/>
              <a:p>
                <a:r>
                  <a:rPr lang="en-GB">
                    <a:noFill/>
                  </a:rPr>
                  <a:t> </a:t>
                </a:r>
              </a:p>
            </p:txBody>
          </p:sp>
        </mc:Fallback>
      </mc:AlternateContent>
    </p:spTree>
    <p:extLst>
      <p:ext uri="{BB962C8B-B14F-4D97-AF65-F5344CB8AC3E}">
        <p14:creationId xmlns:p14="http://schemas.microsoft.com/office/powerpoint/2010/main" val="153531768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E1C8D6D2-6F0E-494C-B16B-6371302B03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073" y="3641543"/>
            <a:ext cx="2463204" cy="2560321"/>
          </a:xfrm>
          <a:prstGeom prst="rect">
            <a:avLst/>
          </a:prstGeom>
        </p:spPr>
      </p:pic>
      <p:sp>
        <p:nvSpPr>
          <p:cNvPr id="33" name="Title 1"/>
          <p:cNvSpPr>
            <a:spLocks noGrp="1"/>
          </p:cNvSpPr>
          <p:nvPr>
            <p:ph type="title"/>
          </p:nvPr>
        </p:nvSpPr>
        <p:spPr>
          <a:xfrm>
            <a:off x="304770" y="188640"/>
            <a:ext cx="7507590" cy="800796"/>
          </a:xfrm>
        </p:spPr>
        <p:txBody>
          <a:bodyPr anchor="b">
            <a:noAutofit/>
          </a:bodyPr>
          <a:lstStyle/>
          <a:p>
            <a:pPr marL="596646" indent="-514350"/>
            <a:r>
              <a:rPr lang="el-GR" sz="2800" dirty="0">
                <a:solidFill>
                  <a:schemeClr val="accent5">
                    <a:lumMod val="75000"/>
                  </a:schemeClr>
                </a:solidFill>
                <a:latin typeface="Century Schoolbook" pitchFamily="18" charset="0"/>
              </a:rPr>
              <a:t>3</a:t>
            </a:r>
            <a:r>
              <a:rPr lang="en-US" sz="2800" dirty="0">
                <a:solidFill>
                  <a:schemeClr val="accent5">
                    <a:lumMod val="75000"/>
                  </a:schemeClr>
                </a:solidFill>
                <a:latin typeface="Century Schoolbook" pitchFamily="18" charset="0"/>
              </a:rPr>
              <a:t> </a:t>
            </a:r>
            <a:r>
              <a:rPr lang="el-GR" sz="2800" dirty="0" err="1">
                <a:solidFill>
                  <a:schemeClr val="accent5">
                    <a:lumMod val="75000"/>
                  </a:schemeClr>
                </a:solidFill>
                <a:latin typeface="Century Schoolbook" pitchFamily="18" charset="0"/>
              </a:rPr>
              <a:t>Υδατοσήμανση</a:t>
            </a:r>
            <a:r>
              <a:rPr lang="el-GR" sz="2800" dirty="0">
                <a:solidFill>
                  <a:schemeClr val="accent5">
                    <a:lumMod val="75000"/>
                  </a:schemeClr>
                </a:solidFill>
                <a:latin typeface="Century Schoolbook" pitchFamily="18" charset="0"/>
              </a:rPr>
              <a:t> εικόνας</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3"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732367" cy="369332"/>
          </a:xfrm>
          <a:prstGeom prst="rect">
            <a:avLst/>
          </a:prstGeom>
        </p:spPr>
        <p:txBody>
          <a:bodyPr wrap="square">
            <a:spAutoFit/>
          </a:bodyPr>
          <a:lstStyle/>
          <a:p>
            <a:pPr marL="0" lvl="3" algn="just"/>
            <a:r>
              <a:rPr lang="el-GR" b="1" dirty="0">
                <a:solidFill>
                  <a:srgbClr val="C00000"/>
                </a:solidFill>
                <a:latin typeface="Times New Roman" pitchFamily="18" charset="0"/>
                <a:cs typeface="Times New Roman" pitchFamily="18" charset="0"/>
                <a:sym typeface="Wingdings" pitchFamily="2" charset="2"/>
              </a:rPr>
              <a:t>Αλγόριθμος ενσωμάτωσης </a:t>
            </a:r>
            <a:r>
              <a:rPr lang="el-GR" b="1" dirty="0" err="1">
                <a:solidFill>
                  <a:srgbClr val="C00000"/>
                </a:solidFill>
                <a:latin typeface="Times New Roman" pitchFamily="18" charset="0"/>
                <a:cs typeface="Times New Roman" pitchFamily="18" charset="0"/>
                <a:sym typeface="Wingdings" pitchFamily="2" charset="2"/>
              </a:rPr>
              <a:t>αυτοανστρέφουσας</a:t>
            </a:r>
            <a:r>
              <a:rPr lang="el-GR" b="1" dirty="0">
                <a:solidFill>
                  <a:srgbClr val="C00000"/>
                </a:solidFill>
                <a:latin typeface="Times New Roman" pitchFamily="18" charset="0"/>
                <a:cs typeface="Times New Roman" pitchFamily="18" charset="0"/>
                <a:sym typeface="Wingdings" pitchFamily="2" charset="2"/>
              </a:rPr>
              <a:t> μετάθεσης σε εικόνα</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117</a:t>
            </a:fld>
            <a:endParaRPr lang="el-GR" altLang="el-GR" sz="1200" dirty="0">
              <a:latin typeface="Cambria" pitchFamily="18" charset="0"/>
            </a:endParaRPr>
          </a:p>
        </p:txBody>
      </p:sp>
      <p:graphicFrame>
        <p:nvGraphicFramePr>
          <p:cNvPr id="9" name="Table 5">
            <a:extLst>
              <a:ext uri="{FF2B5EF4-FFF2-40B4-BE49-F238E27FC236}">
                <a16:creationId xmlns:a16="http://schemas.microsoft.com/office/drawing/2014/main" id="{2EB2F541-4060-4844-977B-927DF5D1C261}"/>
              </a:ext>
            </a:extLst>
          </p:cNvPr>
          <p:cNvGraphicFramePr>
            <a:graphicFrameLocks noGrp="1"/>
          </p:cNvGraphicFramePr>
          <p:nvPr/>
        </p:nvGraphicFramePr>
        <p:xfrm>
          <a:off x="800073" y="3641544"/>
          <a:ext cx="2448271" cy="2560320"/>
        </p:xfrm>
        <a:graphic>
          <a:graphicData uri="http://schemas.openxmlformats.org/drawingml/2006/table">
            <a:tbl>
              <a:tblPr firstRow="1" bandRow="1">
                <a:tableStyleId>{5940675A-B579-460E-94D1-54222C63F5DA}</a:tableStyleId>
              </a:tblPr>
              <a:tblGrid>
                <a:gridCol w="349753">
                  <a:extLst>
                    <a:ext uri="{9D8B030D-6E8A-4147-A177-3AD203B41FA5}">
                      <a16:colId xmlns:a16="http://schemas.microsoft.com/office/drawing/2014/main" val="2414197656"/>
                    </a:ext>
                  </a:extLst>
                </a:gridCol>
                <a:gridCol w="349753">
                  <a:extLst>
                    <a:ext uri="{9D8B030D-6E8A-4147-A177-3AD203B41FA5}">
                      <a16:colId xmlns:a16="http://schemas.microsoft.com/office/drawing/2014/main" val="4143534358"/>
                    </a:ext>
                  </a:extLst>
                </a:gridCol>
                <a:gridCol w="349753">
                  <a:extLst>
                    <a:ext uri="{9D8B030D-6E8A-4147-A177-3AD203B41FA5}">
                      <a16:colId xmlns:a16="http://schemas.microsoft.com/office/drawing/2014/main" val="2193729209"/>
                    </a:ext>
                  </a:extLst>
                </a:gridCol>
                <a:gridCol w="349753">
                  <a:extLst>
                    <a:ext uri="{9D8B030D-6E8A-4147-A177-3AD203B41FA5}">
                      <a16:colId xmlns:a16="http://schemas.microsoft.com/office/drawing/2014/main" val="3193923409"/>
                    </a:ext>
                  </a:extLst>
                </a:gridCol>
                <a:gridCol w="349753">
                  <a:extLst>
                    <a:ext uri="{9D8B030D-6E8A-4147-A177-3AD203B41FA5}">
                      <a16:colId xmlns:a16="http://schemas.microsoft.com/office/drawing/2014/main" val="1390458554"/>
                    </a:ext>
                  </a:extLst>
                </a:gridCol>
                <a:gridCol w="349753">
                  <a:extLst>
                    <a:ext uri="{9D8B030D-6E8A-4147-A177-3AD203B41FA5}">
                      <a16:colId xmlns:a16="http://schemas.microsoft.com/office/drawing/2014/main" val="4220465919"/>
                    </a:ext>
                  </a:extLst>
                </a:gridCol>
                <a:gridCol w="349753">
                  <a:extLst>
                    <a:ext uri="{9D8B030D-6E8A-4147-A177-3AD203B41FA5}">
                      <a16:colId xmlns:a16="http://schemas.microsoft.com/office/drawing/2014/main" val="3810637025"/>
                    </a:ext>
                  </a:extLst>
                </a:gridCol>
              </a:tblGrid>
              <a:tr h="324000">
                <a:tc>
                  <a:txBody>
                    <a:bodyPr/>
                    <a:lstStyle/>
                    <a:p>
                      <a:pPr algn="ctr"/>
                      <a:endParaRPr lang="el-GR"/>
                    </a:p>
                  </a:txBody>
                  <a:tcPr/>
                </a:tc>
                <a:tc>
                  <a:txBody>
                    <a:bodyPr/>
                    <a:lstStyle/>
                    <a:p>
                      <a:pPr algn="ctr"/>
                      <a:endParaRPr lang="el-GR" dirty="0"/>
                    </a:p>
                  </a:txBody>
                  <a:tcPr/>
                </a:tc>
                <a:tc>
                  <a:txBody>
                    <a:bodyPr/>
                    <a:lstStyle/>
                    <a:p>
                      <a:pPr algn="ctr"/>
                      <a:endParaRPr lang="el-GR" dirty="0"/>
                    </a:p>
                  </a:txBody>
                  <a:tcPr/>
                </a:tc>
                <a:tc>
                  <a:txBody>
                    <a:bodyPr/>
                    <a:lstStyle/>
                    <a:p>
                      <a:pPr algn="ctr"/>
                      <a:endParaRPr lang="el-GR" dirty="0"/>
                    </a:p>
                  </a:txBody>
                  <a:tcPr/>
                </a:tc>
                <a:tc>
                  <a:txBody>
                    <a:bodyPr/>
                    <a:lstStyle/>
                    <a:p>
                      <a:pPr algn="ctr"/>
                      <a:endParaRPr lang="el-GR"/>
                    </a:p>
                  </a:txBody>
                  <a:tcPr/>
                </a:tc>
                <a:tc>
                  <a:txBody>
                    <a:bodyPr/>
                    <a:lstStyle/>
                    <a:p>
                      <a:pPr algn="ctr"/>
                      <a:endParaRPr lang="el-GR"/>
                    </a:p>
                  </a:txBody>
                  <a:tcPr/>
                </a:tc>
                <a:tc>
                  <a:txBody>
                    <a:bodyPr/>
                    <a:lstStyle/>
                    <a:p>
                      <a:pPr algn="ctr"/>
                      <a:endParaRPr lang="el-GR" dirty="0"/>
                    </a:p>
                  </a:txBody>
                  <a:tcPr/>
                </a:tc>
                <a:extLst>
                  <a:ext uri="{0D108BD9-81ED-4DB2-BD59-A6C34878D82A}">
                    <a16:rowId xmlns:a16="http://schemas.microsoft.com/office/drawing/2014/main" val="1449379985"/>
                  </a:ext>
                </a:extLst>
              </a:tr>
              <a:tr h="324000">
                <a:tc>
                  <a:txBody>
                    <a:bodyPr/>
                    <a:lstStyle/>
                    <a:p>
                      <a:pPr algn="ctr"/>
                      <a:endParaRPr lang="el-GR"/>
                    </a:p>
                  </a:txBody>
                  <a:tcPr/>
                </a:tc>
                <a:tc>
                  <a:txBody>
                    <a:bodyPr/>
                    <a:lstStyle/>
                    <a:p>
                      <a:pPr algn="ctr"/>
                      <a:endParaRPr lang="el-GR" dirty="0"/>
                    </a:p>
                  </a:txBody>
                  <a:tcPr/>
                </a:tc>
                <a:tc>
                  <a:txBody>
                    <a:bodyPr/>
                    <a:lstStyle/>
                    <a:p>
                      <a:pPr algn="ctr"/>
                      <a:endParaRPr lang="el-GR" dirty="0"/>
                    </a:p>
                  </a:txBody>
                  <a:tcPr/>
                </a:tc>
                <a:tc>
                  <a:txBody>
                    <a:bodyPr/>
                    <a:lstStyle/>
                    <a:p>
                      <a:pPr algn="ctr"/>
                      <a:endParaRPr lang="el-GR" dirty="0"/>
                    </a:p>
                  </a:txBody>
                  <a:tcPr/>
                </a:tc>
                <a:tc>
                  <a:txBody>
                    <a:bodyPr/>
                    <a:lstStyle/>
                    <a:p>
                      <a:pPr algn="ctr"/>
                      <a:endParaRPr lang="el-GR" dirty="0"/>
                    </a:p>
                  </a:txBody>
                  <a:tcPr/>
                </a:tc>
                <a:tc>
                  <a:txBody>
                    <a:bodyPr/>
                    <a:lstStyle/>
                    <a:p>
                      <a:pPr algn="ctr"/>
                      <a:endParaRPr lang="el-GR"/>
                    </a:p>
                  </a:txBody>
                  <a:tcPr/>
                </a:tc>
                <a:tc>
                  <a:txBody>
                    <a:bodyPr/>
                    <a:lstStyle/>
                    <a:p>
                      <a:pPr algn="ctr"/>
                      <a:endParaRPr lang="el-GR"/>
                    </a:p>
                  </a:txBody>
                  <a:tcPr/>
                </a:tc>
                <a:extLst>
                  <a:ext uri="{0D108BD9-81ED-4DB2-BD59-A6C34878D82A}">
                    <a16:rowId xmlns:a16="http://schemas.microsoft.com/office/drawing/2014/main" val="3418060347"/>
                  </a:ext>
                </a:extLst>
              </a:tr>
              <a:tr h="324000">
                <a:tc>
                  <a:txBody>
                    <a:bodyPr/>
                    <a:lstStyle/>
                    <a:p>
                      <a:pPr algn="ctr"/>
                      <a:endParaRPr lang="el-GR"/>
                    </a:p>
                  </a:txBody>
                  <a:tcPr/>
                </a:tc>
                <a:tc>
                  <a:txBody>
                    <a:bodyPr/>
                    <a:lstStyle/>
                    <a:p>
                      <a:pPr algn="ctr"/>
                      <a:endParaRPr lang="el-GR"/>
                    </a:p>
                  </a:txBody>
                  <a:tcPr>
                    <a:lnB w="12700" cap="flat" cmpd="sng" algn="ctr">
                      <a:solidFill>
                        <a:schemeClr val="tx1"/>
                      </a:solidFill>
                      <a:prstDash val="solid"/>
                      <a:round/>
                      <a:headEnd type="none" w="med" len="med"/>
                      <a:tailEnd type="none" w="med" len="med"/>
                    </a:lnB>
                  </a:tcPr>
                </a:tc>
                <a:tc>
                  <a:txBody>
                    <a:bodyPr/>
                    <a:lstStyle/>
                    <a:p>
                      <a:pPr algn="ctr"/>
                      <a:endParaRPr lang="el-GR" dirty="0"/>
                    </a:p>
                  </a:txBody>
                  <a:tcPr/>
                </a:tc>
                <a:tc>
                  <a:txBody>
                    <a:bodyPr/>
                    <a:lstStyle/>
                    <a:p>
                      <a:pPr algn="ctr"/>
                      <a:endParaRPr lang="el-GR" dirty="0"/>
                    </a:p>
                  </a:txBody>
                  <a:tcPr/>
                </a:tc>
                <a:tc>
                  <a:txBody>
                    <a:bodyPr/>
                    <a:lstStyle/>
                    <a:p>
                      <a:pPr algn="ctr"/>
                      <a:endParaRPr lang="el-GR" dirty="0"/>
                    </a:p>
                  </a:txBody>
                  <a:tcPr/>
                </a:tc>
                <a:tc>
                  <a:txBody>
                    <a:bodyPr/>
                    <a:lstStyle/>
                    <a:p>
                      <a:pPr algn="ctr"/>
                      <a:endParaRPr lang="el-GR" dirty="0"/>
                    </a:p>
                  </a:txBody>
                  <a:tcPr/>
                </a:tc>
                <a:tc>
                  <a:txBody>
                    <a:bodyPr/>
                    <a:lstStyle/>
                    <a:p>
                      <a:pPr algn="ctr"/>
                      <a:endParaRPr lang="el-GR" dirty="0"/>
                    </a:p>
                  </a:txBody>
                  <a:tcPr/>
                </a:tc>
                <a:extLst>
                  <a:ext uri="{0D108BD9-81ED-4DB2-BD59-A6C34878D82A}">
                    <a16:rowId xmlns:a16="http://schemas.microsoft.com/office/drawing/2014/main" val="2833380702"/>
                  </a:ext>
                </a:extLst>
              </a:tr>
              <a:tr h="324000">
                <a:tc>
                  <a:txBody>
                    <a:bodyPr/>
                    <a:lstStyle/>
                    <a:p>
                      <a:pPr algn="ctr"/>
                      <a:endParaRPr lang="el-GR" dirty="0"/>
                    </a:p>
                  </a:txBody>
                  <a:tcPr>
                    <a:lnR w="12700" cap="flat" cmpd="sng" algn="ctr">
                      <a:solidFill>
                        <a:schemeClr val="tx1"/>
                      </a:solidFill>
                      <a:prstDash val="solid"/>
                      <a:round/>
                      <a:headEnd type="none" w="med" len="med"/>
                      <a:tailEnd type="none" w="med" len="med"/>
                    </a:lnR>
                  </a:tcPr>
                </a:tc>
                <a:tc>
                  <a:txBody>
                    <a:bodyPr/>
                    <a:lstStyle/>
                    <a:p>
                      <a:pPr algn="ctr"/>
                      <a:endParaRPr lang="el-G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l-GR" dirty="0"/>
                    </a:p>
                  </a:txBody>
                  <a:tcPr>
                    <a:lnL w="12700" cap="flat" cmpd="sng" algn="ctr">
                      <a:solidFill>
                        <a:schemeClr val="tx1"/>
                      </a:solidFill>
                      <a:prstDash val="solid"/>
                      <a:round/>
                      <a:headEnd type="none" w="med" len="med"/>
                      <a:tailEnd type="none" w="med" len="med"/>
                    </a:lnL>
                  </a:tcPr>
                </a:tc>
                <a:tc>
                  <a:txBody>
                    <a:bodyPr/>
                    <a:lstStyle/>
                    <a:p>
                      <a:pPr algn="ctr"/>
                      <a:endParaRPr lang="el-GR" dirty="0"/>
                    </a:p>
                  </a:txBody>
                  <a:tcPr/>
                </a:tc>
                <a:tc>
                  <a:txBody>
                    <a:bodyPr/>
                    <a:lstStyle/>
                    <a:p>
                      <a:pPr algn="ctr"/>
                      <a:endParaRPr lang="el-GR" dirty="0"/>
                    </a:p>
                  </a:txBody>
                  <a:tcPr/>
                </a:tc>
                <a:tc>
                  <a:txBody>
                    <a:bodyPr/>
                    <a:lstStyle/>
                    <a:p>
                      <a:pPr algn="ctr"/>
                      <a:endParaRPr lang="el-GR" dirty="0"/>
                    </a:p>
                  </a:txBody>
                  <a:tcPr/>
                </a:tc>
                <a:tc>
                  <a:txBody>
                    <a:bodyPr/>
                    <a:lstStyle/>
                    <a:p>
                      <a:pPr algn="ctr"/>
                      <a:endParaRPr lang="el-GR" dirty="0"/>
                    </a:p>
                  </a:txBody>
                  <a:tcPr/>
                </a:tc>
                <a:extLst>
                  <a:ext uri="{0D108BD9-81ED-4DB2-BD59-A6C34878D82A}">
                    <a16:rowId xmlns:a16="http://schemas.microsoft.com/office/drawing/2014/main" val="763429391"/>
                  </a:ext>
                </a:extLst>
              </a:tr>
              <a:tr h="324000">
                <a:tc>
                  <a:txBody>
                    <a:bodyPr/>
                    <a:lstStyle/>
                    <a:p>
                      <a:pPr algn="ctr"/>
                      <a:endParaRPr lang="el-GR"/>
                    </a:p>
                  </a:txBody>
                  <a:tcPr/>
                </a:tc>
                <a:tc>
                  <a:txBody>
                    <a:bodyPr/>
                    <a:lstStyle/>
                    <a:p>
                      <a:pPr algn="ctr"/>
                      <a:endParaRPr lang="el-GR" dirty="0"/>
                    </a:p>
                  </a:txBody>
                  <a:tcPr>
                    <a:lnT w="12700" cap="flat" cmpd="sng" algn="ctr">
                      <a:solidFill>
                        <a:schemeClr val="tx1"/>
                      </a:solidFill>
                      <a:prstDash val="solid"/>
                      <a:round/>
                      <a:headEnd type="none" w="med" len="med"/>
                      <a:tailEnd type="none" w="med" len="med"/>
                    </a:lnT>
                  </a:tcPr>
                </a:tc>
                <a:tc>
                  <a:txBody>
                    <a:bodyPr/>
                    <a:lstStyle/>
                    <a:p>
                      <a:pPr algn="ctr"/>
                      <a:endParaRPr lang="el-GR" dirty="0"/>
                    </a:p>
                  </a:txBody>
                  <a:tcPr/>
                </a:tc>
                <a:tc>
                  <a:txBody>
                    <a:bodyPr/>
                    <a:lstStyle/>
                    <a:p>
                      <a:pPr algn="ctr"/>
                      <a:endParaRPr lang="el-GR" dirty="0"/>
                    </a:p>
                  </a:txBody>
                  <a:tcPr/>
                </a:tc>
                <a:tc>
                  <a:txBody>
                    <a:bodyPr/>
                    <a:lstStyle/>
                    <a:p>
                      <a:pPr algn="ctr"/>
                      <a:endParaRPr lang="el-GR"/>
                    </a:p>
                  </a:txBody>
                  <a:tcPr/>
                </a:tc>
                <a:tc>
                  <a:txBody>
                    <a:bodyPr/>
                    <a:lstStyle/>
                    <a:p>
                      <a:pPr algn="ctr"/>
                      <a:endParaRPr lang="el-GR" dirty="0"/>
                    </a:p>
                  </a:txBody>
                  <a:tcPr/>
                </a:tc>
                <a:tc>
                  <a:txBody>
                    <a:bodyPr/>
                    <a:lstStyle/>
                    <a:p>
                      <a:pPr algn="ctr"/>
                      <a:endParaRPr lang="el-GR"/>
                    </a:p>
                  </a:txBody>
                  <a:tcPr/>
                </a:tc>
                <a:extLst>
                  <a:ext uri="{0D108BD9-81ED-4DB2-BD59-A6C34878D82A}">
                    <a16:rowId xmlns:a16="http://schemas.microsoft.com/office/drawing/2014/main" val="2330465999"/>
                  </a:ext>
                </a:extLst>
              </a:tr>
              <a:tr h="324000">
                <a:tc>
                  <a:txBody>
                    <a:bodyPr/>
                    <a:lstStyle/>
                    <a:p>
                      <a:pPr algn="ctr"/>
                      <a:endParaRPr lang="el-GR"/>
                    </a:p>
                  </a:txBody>
                  <a:tcPr/>
                </a:tc>
                <a:tc>
                  <a:txBody>
                    <a:bodyPr/>
                    <a:lstStyle/>
                    <a:p>
                      <a:pPr algn="ctr"/>
                      <a:endParaRPr lang="el-GR" dirty="0"/>
                    </a:p>
                  </a:txBody>
                  <a:tcPr/>
                </a:tc>
                <a:tc>
                  <a:txBody>
                    <a:bodyPr/>
                    <a:lstStyle/>
                    <a:p>
                      <a:pPr algn="ctr"/>
                      <a:endParaRPr lang="el-GR"/>
                    </a:p>
                  </a:txBody>
                  <a:tcPr/>
                </a:tc>
                <a:tc>
                  <a:txBody>
                    <a:bodyPr/>
                    <a:lstStyle/>
                    <a:p>
                      <a:pPr algn="ctr"/>
                      <a:endParaRPr lang="el-GR" dirty="0"/>
                    </a:p>
                  </a:txBody>
                  <a:tcPr/>
                </a:tc>
                <a:tc>
                  <a:txBody>
                    <a:bodyPr/>
                    <a:lstStyle/>
                    <a:p>
                      <a:pPr algn="ctr"/>
                      <a:endParaRPr lang="el-GR" dirty="0"/>
                    </a:p>
                  </a:txBody>
                  <a:tcPr/>
                </a:tc>
                <a:tc>
                  <a:txBody>
                    <a:bodyPr/>
                    <a:lstStyle/>
                    <a:p>
                      <a:pPr algn="ctr"/>
                      <a:endParaRPr lang="el-GR" dirty="0"/>
                    </a:p>
                  </a:txBody>
                  <a:tcPr/>
                </a:tc>
                <a:tc>
                  <a:txBody>
                    <a:bodyPr/>
                    <a:lstStyle/>
                    <a:p>
                      <a:pPr algn="ctr"/>
                      <a:endParaRPr lang="el-GR" dirty="0"/>
                    </a:p>
                  </a:txBody>
                  <a:tcPr/>
                </a:tc>
                <a:extLst>
                  <a:ext uri="{0D108BD9-81ED-4DB2-BD59-A6C34878D82A}">
                    <a16:rowId xmlns:a16="http://schemas.microsoft.com/office/drawing/2014/main" val="2940611508"/>
                  </a:ext>
                </a:extLst>
              </a:tr>
              <a:tr h="324000">
                <a:tc>
                  <a:txBody>
                    <a:bodyPr/>
                    <a:lstStyle/>
                    <a:p>
                      <a:pPr algn="ctr"/>
                      <a:endParaRPr lang="el-GR" dirty="0"/>
                    </a:p>
                  </a:txBody>
                  <a:tcPr/>
                </a:tc>
                <a:tc>
                  <a:txBody>
                    <a:bodyPr/>
                    <a:lstStyle/>
                    <a:p>
                      <a:pPr algn="ctr"/>
                      <a:endParaRPr lang="el-GR" dirty="0"/>
                    </a:p>
                  </a:txBody>
                  <a:tcPr/>
                </a:tc>
                <a:tc>
                  <a:txBody>
                    <a:bodyPr/>
                    <a:lstStyle/>
                    <a:p>
                      <a:pPr algn="ctr"/>
                      <a:endParaRPr lang="el-GR"/>
                    </a:p>
                  </a:txBody>
                  <a:tcPr/>
                </a:tc>
                <a:tc>
                  <a:txBody>
                    <a:bodyPr/>
                    <a:lstStyle/>
                    <a:p>
                      <a:pPr algn="ctr"/>
                      <a:endParaRPr lang="el-GR"/>
                    </a:p>
                  </a:txBody>
                  <a:tcPr/>
                </a:tc>
                <a:tc>
                  <a:txBody>
                    <a:bodyPr/>
                    <a:lstStyle/>
                    <a:p>
                      <a:pPr algn="ctr"/>
                      <a:endParaRPr lang="el-GR"/>
                    </a:p>
                  </a:txBody>
                  <a:tcPr/>
                </a:tc>
                <a:tc>
                  <a:txBody>
                    <a:bodyPr/>
                    <a:lstStyle/>
                    <a:p>
                      <a:pPr algn="ctr"/>
                      <a:endParaRPr lang="el-GR" dirty="0"/>
                    </a:p>
                  </a:txBody>
                  <a:tcPr/>
                </a:tc>
                <a:tc>
                  <a:txBody>
                    <a:bodyPr/>
                    <a:lstStyle/>
                    <a:p>
                      <a:pPr algn="ctr"/>
                      <a:endParaRPr lang="el-GR" dirty="0"/>
                    </a:p>
                  </a:txBody>
                  <a:tcPr/>
                </a:tc>
                <a:extLst>
                  <a:ext uri="{0D108BD9-81ED-4DB2-BD59-A6C34878D82A}">
                    <a16:rowId xmlns:a16="http://schemas.microsoft.com/office/drawing/2014/main" val="3458665696"/>
                  </a:ext>
                </a:extLst>
              </a:tr>
            </a:tbl>
          </a:graphicData>
        </a:graphic>
      </p:graphicFrame>
      <p:sp>
        <p:nvSpPr>
          <p:cNvPr id="4" name="TextBox 3">
            <a:extLst>
              <a:ext uri="{FF2B5EF4-FFF2-40B4-BE49-F238E27FC236}">
                <a16:creationId xmlns:a16="http://schemas.microsoft.com/office/drawing/2014/main" id="{1BE91015-1592-407A-9C4E-B5B9B5F08D00}"/>
              </a:ext>
            </a:extLst>
          </p:cNvPr>
          <p:cNvSpPr txBox="1"/>
          <p:nvPr/>
        </p:nvSpPr>
        <p:spPr>
          <a:xfrm>
            <a:off x="509631" y="3612755"/>
            <a:ext cx="247184" cy="369332"/>
          </a:xfrm>
          <a:prstGeom prst="rect">
            <a:avLst/>
          </a:prstGeom>
          <a:noFill/>
        </p:spPr>
        <p:txBody>
          <a:bodyPr wrap="none" rtlCol="0">
            <a:spAutoFit/>
          </a:bodyPr>
          <a:lstStyle/>
          <a:p>
            <a:r>
              <a:rPr lang="en-GB" sz="1800" i="1" dirty="0" err="1">
                <a:effectLst/>
                <a:latin typeface="Cambria" panose="02040503050406030204" pitchFamily="18" charset="0"/>
                <a:ea typeface="Times New Roman" panose="02020603050405020304" pitchFamily="18" charset="0"/>
                <a:cs typeface="Times New Roman" panose="02020603050405020304" pitchFamily="18" charset="0"/>
              </a:rPr>
              <a:t>i</a:t>
            </a:r>
            <a:endParaRPr lang="el-GR" dirty="0"/>
          </a:p>
        </p:txBody>
      </p:sp>
      <p:sp>
        <p:nvSpPr>
          <p:cNvPr id="66" name="TextBox 65">
            <a:extLst>
              <a:ext uri="{FF2B5EF4-FFF2-40B4-BE49-F238E27FC236}">
                <a16:creationId xmlns:a16="http://schemas.microsoft.com/office/drawing/2014/main" id="{1D986914-F57E-44C4-8BBC-9983EA5CCA66}"/>
              </a:ext>
            </a:extLst>
          </p:cNvPr>
          <p:cNvSpPr txBox="1"/>
          <p:nvPr/>
        </p:nvSpPr>
        <p:spPr>
          <a:xfrm>
            <a:off x="378064" y="3989425"/>
            <a:ext cx="490840" cy="369332"/>
          </a:xfrm>
          <a:prstGeom prst="rect">
            <a:avLst/>
          </a:prstGeom>
          <a:noFill/>
        </p:spPr>
        <p:txBody>
          <a:bodyPr wrap="none" rtlCol="0">
            <a:spAutoFit/>
          </a:bodyPr>
          <a:lstStyle/>
          <a:p>
            <a:r>
              <a:rPr lang="en-GB" sz="1800" i="1" dirty="0">
                <a:effectLst/>
                <a:latin typeface="Cambria" panose="02040503050406030204" pitchFamily="18" charset="0"/>
                <a:ea typeface="Times New Roman" panose="02020603050405020304" pitchFamily="18" charset="0"/>
                <a:cs typeface="Times New Roman" panose="02020603050405020304" pitchFamily="18" charset="0"/>
              </a:rPr>
              <a:t>i+1</a:t>
            </a:r>
            <a:endParaRPr lang="el-GR" dirty="0"/>
          </a:p>
        </p:txBody>
      </p:sp>
      <p:sp>
        <p:nvSpPr>
          <p:cNvPr id="67" name="TextBox 66">
            <a:extLst>
              <a:ext uri="{FF2B5EF4-FFF2-40B4-BE49-F238E27FC236}">
                <a16:creationId xmlns:a16="http://schemas.microsoft.com/office/drawing/2014/main" id="{89A9ED5B-63AC-4D4E-B61D-2A6C92CD0F56}"/>
              </a:ext>
            </a:extLst>
          </p:cNvPr>
          <p:cNvSpPr txBox="1"/>
          <p:nvPr/>
        </p:nvSpPr>
        <p:spPr>
          <a:xfrm>
            <a:off x="441199" y="5834874"/>
            <a:ext cx="409086" cy="369332"/>
          </a:xfrm>
          <a:prstGeom prst="rect">
            <a:avLst/>
          </a:prstGeom>
          <a:noFill/>
        </p:spPr>
        <p:txBody>
          <a:bodyPr wrap="none" rtlCol="0">
            <a:spAutoFit/>
          </a:bodyPr>
          <a:lstStyle/>
          <a:p>
            <a:r>
              <a:rPr lang="en-GB" i="1" dirty="0">
                <a:latin typeface="Cambria" panose="02040503050406030204" pitchFamily="18" charset="0"/>
                <a:cs typeface="Times New Roman" panose="02020603050405020304" pitchFamily="18" charset="0"/>
              </a:rPr>
              <a:t>n*</a:t>
            </a:r>
            <a:endParaRPr lang="el-GR" dirty="0"/>
          </a:p>
        </p:txBody>
      </p:sp>
      <p:sp>
        <p:nvSpPr>
          <p:cNvPr id="68" name="TextBox 67">
            <a:extLst>
              <a:ext uri="{FF2B5EF4-FFF2-40B4-BE49-F238E27FC236}">
                <a16:creationId xmlns:a16="http://schemas.microsoft.com/office/drawing/2014/main" id="{B9A69B4C-788A-436A-A0A4-02BE433FD0BC}"/>
              </a:ext>
            </a:extLst>
          </p:cNvPr>
          <p:cNvSpPr txBox="1"/>
          <p:nvPr/>
        </p:nvSpPr>
        <p:spPr>
          <a:xfrm>
            <a:off x="466898" y="4350813"/>
            <a:ext cx="231154" cy="1477328"/>
          </a:xfrm>
          <a:prstGeom prst="rect">
            <a:avLst/>
          </a:prstGeom>
          <a:noFill/>
        </p:spPr>
        <p:txBody>
          <a:bodyPr wrap="none" rtlCol="0">
            <a:spAutoFit/>
          </a:bodyPr>
          <a:lstStyle/>
          <a:p>
            <a:r>
              <a:rPr lang="en-GB" i="1" dirty="0">
                <a:latin typeface="Cambria" panose="02040503050406030204" pitchFamily="18" charset="0"/>
                <a:cs typeface="Times New Roman" panose="02020603050405020304" pitchFamily="18" charset="0"/>
              </a:rPr>
              <a:t>.</a:t>
            </a:r>
          </a:p>
          <a:p>
            <a:r>
              <a:rPr lang="en-GB" i="1" dirty="0">
                <a:latin typeface="Cambria" panose="02040503050406030204" pitchFamily="18" charset="0"/>
                <a:cs typeface="Times New Roman" panose="02020603050405020304" pitchFamily="18" charset="0"/>
              </a:rPr>
              <a:t>.</a:t>
            </a:r>
          </a:p>
          <a:p>
            <a:r>
              <a:rPr lang="en-GB" i="1" dirty="0">
                <a:latin typeface="Cambria" panose="02040503050406030204" pitchFamily="18" charset="0"/>
                <a:cs typeface="Times New Roman" panose="02020603050405020304" pitchFamily="18" charset="0"/>
              </a:rPr>
              <a:t>.</a:t>
            </a:r>
          </a:p>
          <a:p>
            <a:r>
              <a:rPr lang="en-GB" i="1" dirty="0">
                <a:latin typeface="Cambria" panose="02040503050406030204" pitchFamily="18" charset="0"/>
                <a:cs typeface="Times New Roman" panose="02020603050405020304" pitchFamily="18" charset="0"/>
              </a:rPr>
              <a:t>.</a:t>
            </a:r>
          </a:p>
          <a:p>
            <a:r>
              <a:rPr lang="en-GB" i="1" dirty="0">
                <a:latin typeface="Cambria" panose="02040503050406030204" pitchFamily="18" charset="0"/>
                <a:cs typeface="Times New Roman" panose="02020603050405020304" pitchFamily="18" charset="0"/>
              </a:rPr>
              <a:t>.</a:t>
            </a:r>
            <a:endParaRPr lang="el-GR" dirty="0"/>
          </a:p>
        </p:txBody>
      </p:sp>
      <p:sp>
        <p:nvSpPr>
          <p:cNvPr id="15" name="Rectangle 14">
            <a:extLst>
              <a:ext uri="{FF2B5EF4-FFF2-40B4-BE49-F238E27FC236}">
                <a16:creationId xmlns:a16="http://schemas.microsoft.com/office/drawing/2014/main" id="{20718D3B-8F01-449C-932F-0040A056DDE9}"/>
              </a:ext>
            </a:extLst>
          </p:cNvPr>
          <p:cNvSpPr/>
          <p:nvPr/>
        </p:nvSpPr>
        <p:spPr>
          <a:xfrm>
            <a:off x="789214" y="3639465"/>
            <a:ext cx="2458874" cy="38485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6" name="Arrow: Right 15">
            <a:extLst>
              <a:ext uri="{FF2B5EF4-FFF2-40B4-BE49-F238E27FC236}">
                <a16:creationId xmlns:a16="http://schemas.microsoft.com/office/drawing/2014/main" id="{7B5418D7-0E5F-4CA6-914C-29BE461A82B6}"/>
              </a:ext>
            </a:extLst>
          </p:cNvPr>
          <p:cNvSpPr/>
          <p:nvPr/>
        </p:nvSpPr>
        <p:spPr>
          <a:xfrm>
            <a:off x="3556184" y="3717869"/>
            <a:ext cx="632696" cy="2280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A53F772-19D0-471F-B349-AD44C85A8F45}"/>
                  </a:ext>
                </a:extLst>
              </p:cNvPr>
              <p:cNvSpPr txBox="1"/>
              <p:nvPr/>
            </p:nvSpPr>
            <p:spPr>
              <a:xfrm>
                <a:off x="4355976" y="3639465"/>
                <a:ext cx="838499" cy="369332"/>
              </a:xfrm>
              <a:prstGeom prst="rect">
                <a:avLst/>
              </a:prstGeom>
              <a:noFill/>
            </p:spPr>
            <p:txBody>
              <a:bodyPr wrap="none" rtlCol="0">
                <a:spAutoFit/>
              </a:bodyPr>
              <a:lstStyle/>
              <a:p>
                <a:r>
                  <a:rPr lang="en-GB" dirty="0">
                    <a:latin typeface="Calibri" panose="020F0502020204030204" pitchFamily="34" charset="0"/>
                    <a:cs typeface="Calibri" panose="020F0502020204030204" pitchFamily="34" charset="0"/>
                  </a:rPr>
                  <a:t>Max</a:t>
                </a: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𝐷</m:t>
                        </m:r>
                      </m:e>
                      <m:sub>
                        <m:r>
                          <a:rPr lang="en-GB" b="0" i="1" smtClean="0">
                            <a:latin typeface="Cambria Math" panose="02040503050406030204" pitchFamily="18" charset="0"/>
                          </a:rPr>
                          <m:t>1</m:t>
                        </m:r>
                      </m:sub>
                    </m:sSub>
                  </m:oMath>
                </a14:m>
                <a:endParaRPr lang="el-GR" dirty="0"/>
              </a:p>
            </p:txBody>
          </p:sp>
        </mc:Choice>
        <mc:Fallback xmlns="">
          <p:sp>
            <p:nvSpPr>
              <p:cNvPr id="17" name="TextBox 16">
                <a:extLst>
                  <a:ext uri="{FF2B5EF4-FFF2-40B4-BE49-F238E27FC236}">
                    <a16:creationId xmlns:a16="http://schemas.microsoft.com/office/drawing/2014/main" id="{5A53F772-19D0-471F-B349-AD44C85A8F45}"/>
                  </a:ext>
                </a:extLst>
              </p:cNvPr>
              <p:cNvSpPr txBox="1">
                <a:spLocks noRot="1" noChangeAspect="1" noMove="1" noResize="1" noEditPoints="1" noAdjustHandles="1" noChangeArrowheads="1" noChangeShapeType="1" noTextEdit="1"/>
              </p:cNvSpPr>
              <p:nvPr/>
            </p:nvSpPr>
            <p:spPr>
              <a:xfrm>
                <a:off x="4355976" y="3639465"/>
                <a:ext cx="838499" cy="369332"/>
              </a:xfrm>
              <a:prstGeom prst="rect">
                <a:avLst/>
              </a:prstGeom>
              <a:blipFill>
                <a:blip r:embed="rId4"/>
                <a:stretch>
                  <a:fillRect l="-6569" t="-8197" b="-24590"/>
                </a:stretch>
              </a:blipFill>
            </p:spPr>
            <p:txBody>
              <a:bodyPr/>
              <a:lstStyle/>
              <a:p>
                <a:r>
                  <a:rPr lang="el-GR">
                    <a:noFill/>
                  </a:rPr>
                  <a:t> </a:t>
                </a:r>
              </a:p>
            </p:txBody>
          </p:sp>
        </mc:Fallback>
      </mc:AlternateContent>
      <p:cxnSp>
        <p:nvCxnSpPr>
          <p:cNvPr id="5" name="Straight Arrow Connector 4">
            <a:extLst>
              <a:ext uri="{FF2B5EF4-FFF2-40B4-BE49-F238E27FC236}">
                <a16:creationId xmlns:a16="http://schemas.microsoft.com/office/drawing/2014/main" id="{54A66320-4E4C-4048-A18D-1344994E3CA7}"/>
              </a:ext>
            </a:extLst>
          </p:cNvPr>
          <p:cNvCxnSpPr>
            <a:cxnSpLocks/>
          </p:cNvCxnSpPr>
          <p:nvPr/>
        </p:nvCxnSpPr>
        <p:spPr>
          <a:xfrm flipV="1">
            <a:off x="971600" y="3068960"/>
            <a:ext cx="0" cy="543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AE3F2AA-FACD-4E9A-A29D-7D74C54279A3}"/>
              </a:ext>
            </a:extLst>
          </p:cNvPr>
          <p:cNvCxnSpPr>
            <a:cxnSpLocks/>
          </p:cNvCxnSpPr>
          <p:nvPr/>
        </p:nvCxnSpPr>
        <p:spPr>
          <a:xfrm flipV="1">
            <a:off x="1259632" y="3068960"/>
            <a:ext cx="0" cy="543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9C513F2-85A3-4581-9B12-0A80057C022E}"/>
              </a:ext>
            </a:extLst>
          </p:cNvPr>
          <p:cNvCxnSpPr>
            <a:cxnSpLocks/>
          </p:cNvCxnSpPr>
          <p:nvPr/>
        </p:nvCxnSpPr>
        <p:spPr>
          <a:xfrm flipV="1">
            <a:off x="1619672" y="3068960"/>
            <a:ext cx="0" cy="543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D986FEF-4650-4974-A15B-EFA52F9D3B55}"/>
                  </a:ext>
                </a:extLst>
              </p:cNvPr>
              <p:cNvSpPr txBox="1"/>
              <p:nvPr/>
            </p:nvSpPr>
            <p:spPr>
              <a:xfrm>
                <a:off x="729074" y="2692290"/>
                <a:ext cx="413792" cy="369332"/>
              </a:xfrm>
              <a:prstGeom prst="rect">
                <a:avLst/>
              </a:prstGeom>
              <a:noFill/>
            </p:spPr>
            <p:txBody>
              <a:bodyPr wrap="square">
                <a:spAutoFit/>
              </a:bodyPr>
              <a:lstStyle/>
              <a:p>
                <a14:m>
                  <m:oMath xmlns:m="http://schemas.openxmlformats.org/officeDocument/2006/math">
                    <m:sSub>
                      <m:sSubPr>
                        <m:ctrlPr>
                          <a:rPr lang="el-GR"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GB" i="0">
                            <a:effectLst/>
                            <a:latin typeface="Cambria Math" panose="02040503050406030204" pitchFamily="18" charset="0"/>
                            <a:ea typeface="Times New Roman" panose="02020603050405020304" pitchFamily="18" charset="0"/>
                            <a:cs typeface="Times New Roman" panose="02020603050405020304" pitchFamily="18" charset="0"/>
                          </a:rPr>
                          <m:t>D</m:t>
                        </m:r>
                      </m:e>
                      <m:sub>
                        <m:r>
                          <a:rPr lang="en-GB" b="0" i="0" smtClean="0">
                            <a:effectLst/>
                            <a:latin typeface="Cambria Math" panose="02040503050406030204" pitchFamily="18" charset="0"/>
                            <a:ea typeface="Times New Roman" panose="02020603050405020304" pitchFamily="18" charset="0"/>
                            <a:cs typeface="Times New Roman" panose="02020603050405020304" pitchFamily="18" charset="0"/>
                          </a:rPr>
                          <m:t>01</m:t>
                        </m:r>
                      </m:sub>
                    </m:sSub>
                  </m:oMath>
                </a14:m>
                <a:r>
                  <a:rPr lang="el-GR" dirty="0">
                    <a:effectLst/>
                    <a:latin typeface="Cambria" panose="02040503050406030204" pitchFamily="18" charset="0"/>
                    <a:ea typeface="Times New Roman" panose="02020603050405020304" pitchFamily="18" charset="0"/>
                    <a:cs typeface="Times New Roman" panose="02020603050405020304" pitchFamily="18" charset="0"/>
                  </a:rPr>
                  <a:t> </a:t>
                </a:r>
                <a:endParaRPr lang="el-GR" dirty="0"/>
              </a:p>
            </p:txBody>
          </p:sp>
        </mc:Choice>
        <mc:Fallback xmlns="">
          <p:sp>
            <p:nvSpPr>
              <p:cNvPr id="25" name="TextBox 24">
                <a:extLst>
                  <a:ext uri="{FF2B5EF4-FFF2-40B4-BE49-F238E27FC236}">
                    <a16:creationId xmlns:a16="http://schemas.microsoft.com/office/drawing/2014/main" id="{9D986FEF-4650-4974-A15B-EFA52F9D3B55}"/>
                  </a:ext>
                </a:extLst>
              </p:cNvPr>
              <p:cNvSpPr txBox="1">
                <a:spLocks noRot="1" noChangeAspect="1" noMove="1" noResize="1" noEditPoints="1" noAdjustHandles="1" noChangeArrowheads="1" noChangeShapeType="1" noTextEdit="1"/>
              </p:cNvSpPr>
              <p:nvPr/>
            </p:nvSpPr>
            <p:spPr>
              <a:xfrm>
                <a:off x="729074" y="2692290"/>
                <a:ext cx="413792" cy="369332"/>
              </a:xfrm>
              <a:prstGeom prst="rect">
                <a:avLst/>
              </a:prstGeom>
              <a:blipFill>
                <a:blip r:embed="rId5"/>
                <a:stretch>
                  <a:fillRect r="-20896"/>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A938DA-1BB2-48DC-A385-6D44835E6C45}"/>
                  </a:ext>
                </a:extLst>
              </p:cNvPr>
              <p:cNvSpPr txBox="1"/>
              <p:nvPr/>
            </p:nvSpPr>
            <p:spPr>
              <a:xfrm>
                <a:off x="1090400" y="2694587"/>
                <a:ext cx="413792" cy="369332"/>
              </a:xfrm>
              <a:prstGeom prst="rect">
                <a:avLst/>
              </a:prstGeom>
              <a:noFill/>
            </p:spPr>
            <p:txBody>
              <a:bodyPr wrap="square">
                <a:spAutoFit/>
              </a:bodyPr>
              <a:lstStyle/>
              <a:p>
                <a14:m>
                  <m:oMath xmlns:m="http://schemas.openxmlformats.org/officeDocument/2006/math">
                    <m:sSub>
                      <m:sSubPr>
                        <m:ctrlPr>
                          <a:rPr lang="el-GR"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GB" i="0">
                            <a:effectLst/>
                            <a:latin typeface="Cambria Math" panose="02040503050406030204" pitchFamily="18" charset="0"/>
                            <a:ea typeface="Times New Roman" panose="02020603050405020304" pitchFamily="18" charset="0"/>
                            <a:cs typeface="Times New Roman" panose="02020603050405020304" pitchFamily="18" charset="0"/>
                          </a:rPr>
                          <m:t>D</m:t>
                        </m:r>
                      </m:e>
                      <m:sub>
                        <m:r>
                          <a:rPr lang="en-GB" b="0" i="0" smtClean="0">
                            <a:effectLst/>
                            <a:latin typeface="Cambria Math" panose="02040503050406030204" pitchFamily="18" charset="0"/>
                            <a:ea typeface="Times New Roman" panose="02020603050405020304" pitchFamily="18" charset="0"/>
                            <a:cs typeface="Times New Roman" panose="02020603050405020304" pitchFamily="18" charset="0"/>
                          </a:rPr>
                          <m:t>0</m:t>
                        </m:r>
                        <m:r>
                          <a:rPr lang="en-GB" b="0" i="1" smtClean="0">
                            <a:effectLst/>
                            <a:latin typeface="Cambria Math" panose="02040503050406030204" pitchFamily="18" charset="0"/>
                            <a:ea typeface="Times New Roman" panose="02020603050405020304" pitchFamily="18" charset="0"/>
                            <a:cs typeface="Times New Roman" panose="02020603050405020304" pitchFamily="18" charset="0"/>
                          </a:rPr>
                          <m:t>2</m:t>
                        </m:r>
                      </m:sub>
                    </m:sSub>
                  </m:oMath>
                </a14:m>
                <a:r>
                  <a:rPr lang="el-GR" dirty="0">
                    <a:effectLst/>
                    <a:latin typeface="Cambria" panose="02040503050406030204" pitchFamily="18" charset="0"/>
                    <a:ea typeface="Times New Roman" panose="02020603050405020304" pitchFamily="18" charset="0"/>
                    <a:cs typeface="Times New Roman" panose="02020603050405020304" pitchFamily="18" charset="0"/>
                  </a:rPr>
                  <a:t> </a:t>
                </a:r>
                <a:endParaRPr lang="el-GR" dirty="0"/>
              </a:p>
            </p:txBody>
          </p:sp>
        </mc:Choice>
        <mc:Fallback xmlns="">
          <p:sp>
            <p:nvSpPr>
              <p:cNvPr id="26" name="TextBox 25">
                <a:extLst>
                  <a:ext uri="{FF2B5EF4-FFF2-40B4-BE49-F238E27FC236}">
                    <a16:creationId xmlns:a16="http://schemas.microsoft.com/office/drawing/2014/main" id="{EEA938DA-1BB2-48DC-A385-6D44835E6C45}"/>
                  </a:ext>
                </a:extLst>
              </p:cNvPr>
              <p:cNvSpPr txBox="1">
                <a:spLocks noRot="1" noChangeAspect="1" noMove="1" noResize="1" noEditPoints="1" noAdjustHandles="1" noChangeArrowheads="1" noChangeShapeType="1" noTextEdit="1"/>
              </p:cNvSpPr>
              <p:nvPr/>
            </p:nvSpPr>
            <p:spPr>
              <a:xfrm>
                <a:off x="1090400" y="2694587"/>
                <a:ext cx="413792" cy="369332"/>
              </a:xfrm>
              <a:prstGeom prst="rect">
                <a:avLst/>
              </a:prstGeom>
              <a:blipFill>
                <a:blip r:embed="rId6"/>
                <a:stretch>
                  <a:fillRect r="-19118"/>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DC511DA-BE3C-434C-B2FE-39472A206226}"/>
                  </a:ext>
                </a:extLst>
              </p:cNvPr>
              <p:cNvSpPr txBox="1"/>
              <p:nvPr/>
            </p:nvSpPr>
            <p:spPr>
              <a:xfrm>
                <a:off x="1466528" y="2693804"/>
                <a:ext cx="413792" cy="369332"/>
              </a:xfrm>
              <a:prstGeom prst="rect">
                <a:avLst/>
              </a:prstGeom>
              <a:noFill/>
            </p:spPr>
            <p:txBody>
              <a:bodyPr wrap="square">
                <a:spAutoFit/>
              </a:bodyPr>
              <a:lstStyle/>
              <a:p>
                <a14:m>
                  <m:oMath xmlns:m="http://schemas.openxmlformats.org/officeDocument/2006/math">
                    <m:sSub>
                      <m:sSubPr>
                        <m:ctrlPr>
                          <a:rPr lang="el-GR"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GB" i="0">
                            <a:effectLst/>
                            <a:latin typeface="Cambria Math" panose="02040503050406030204" pitchFamily="18" charset="0"/>
                            <a:ea typeface="Times New Roman" panose="02020603050405020304" pitchFamily="18" charset="0"/>
                            <a:cs typeface="Times New Roman" panose="02020603050405020304" pitchFamily="18" charset="0"/>
                          </a:rPr>
                          <m:t>D</m:t>
                        </m:r>
                      </m:e>
                      <m:sub>
                        <m:r>
                          <a:rPr lang="en-GB" b="0" i="0" smtClean="0">
                            <a:effectLst/>
                            <a:latin typeface="Cambria Math" panose="02040503050406030204" pitchFamily="18" charset="0"/>
                            <a:ea typeface="Times New Roman" panose="02020603050405020304" pitchFamily="18" charset="0"/>
                            <a:cs typeface="Times New Roman" panose="02020603050405020304" pitchFamily="18" charset="0"/>
                          </a:rPr>
                          <m:t>0</m:t>
                        </m:r>
                        <m:r>
                          <a:rPr lang="en-GB" b="0" i="1" smtClean="0">
                            <a:effectLst/>
                            <a:latin typeface="Cambria Math" panose="02040503050406030204" pitchFamily="18" charset="0"/>
                            <a:ea typeface="Times New Roman" panose="02020603050405020304" pitchFamily="18" charset="0"/>
                            <a:cs typeface="Times New Roman" panose="02020603050405020304" pitchFamily="18" charset="0"/>
                          </a:rPr>
                          <m:t>3</m:t>
                        </m:r>
                      </m:sub>
                    </m:sSub>
                  </m:oMath>
                </a14:m>
                <a:r>
                  <a:rPr lang="el-GR" dirty="0">
                    <a:effectLst/>
                    <a:latin typeface="Cambria" panose="02040503050406030204" pitchFamily="18" charset="0"/>
                    <a:ea typeface="Times New Roman" panose="02020603050405020304" pitchFamily="18" charset="0"/>
                    <a:cs typeface="Times New Roman" panose="02020603050405020304" pitchFamily="18" charset="0"/>
                  </a:rPr>
                  <a:t> </a:t>
                </a:r>
                <a:endParaRPr lang="el-GR" dirty="0"/>
              </a:p>
            </p:txBody>
          </p:sp>
        </mc:Choice>
        <mc:Fallback xmlns="">
          <p:sp>
            <p:nvSpPr>
              <p:cNvPr id="27" name="TextBox 26">
                <a:extLst>
                  <a:ext uri="{FF2B5EF4-FFF2-40B4-BE49-F238E27FC236}">
                    <a16:creationId xmlns:a16="http://schemas.microsoft.com/office/drawing/2014/main" id="{9DC511DA-BE3C-434C-B2FE-39472A206226}"/>
                  </a:ext>
                </a:extLst>
              </p:cNvPr>
              <p:cNvSpPr txBox="1">
                <a:spLocks noRot="1" noChangeAspect="1" noMove="1" noResize="1" noEditPoints="1" noAdjustHandles="1" noChangeArrowheads="1" noChangeShapeType="1" noTextEdit="1"/>
              </p:cNvSpPr>
              <p:nvPr/>
            </p:nvSpPr>
            <p:spPr>
              <a:xfrm>
                <a:off x="1466528" y="2693804"/>
                <a:ext cx="413792" cy="369332"/>
              </a:xfrm>
              <a:prstGeom prst="rect">
                <a:avLst/>
              </a:prstGeom>
              <a:blipFill>
                <a:blip r:embed="rId7"/>
                <a:stretch>
                  <a:fillRect r="-20896"/>
                </a:stretch>
              </a:blipFill>
            </p:spPr>
            <p:txBody>
              <a:bodyPr/>
              <a:lstStyle/>
              <a:p>
                <a:r>
                  <a:rPr lang="el-GR">
                    <a:noFill/>
                  </a:rPr>
                  <a:t> </a:t>
                </a:r>
              </a:p>
            </p:txBody>
          </p:sp>
        </mc:Fallback>
      </mc:AlternateContent>
      <p:cxnSp>
        <p:nvCxnSpPr>
          <p:cNvPr id="28" name="Straight Arrow Connector 27">
            <a:extLst>
              <a:ext uri="{FF2B5EF4-FFF2-40B4-BE49-F238E27FC236}">
                <a16:creationId xmlns:a16="http://schemas.microsoft.com/office/drawing/2014/main" id="{6AF0D019-8EF8-4F88-A08A-2C131F91BF36}"/>
              </a:ext>
            </a:extLst>
          </p:cNvPr>
          <p:cNvCxnSpPr>
            <a:cxnSpLocks/>
          </p:cNvCxnSpPr>
          <p:nvPr/>
        </p:nvCxnSpPr>
        <p:spPr>
          <a:xfrm flipV="1">
            <a:off x="3059832" y="3068960"/>
            <a:ext cx="0" cy="543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5FE5914-188B-4647-985F-8968C3A057EA}"/>
                  </a:ext>
                </a:extLst>
              </p:cNvPr>
              <p:cNvSpPr txBox="1"/>
              <p:nvPr/>
            </p:nvSpPr>
            <p:spPr>
              <a:xfrm>
                <a:off x="2834296" y="2705422"/>
                <a:ext cx="413792" cy="395045"/>
              </a:xfrm>
              <a:prstGeom prst="rect">
                <a:avLst/>
              </a:prstGeom>
              <a:noFill/>
            </p:spPr>
            <p:txBody>
              <a:bodyPr wrap="square">
                <a:spAutoFit/>
              </a:bodyPr>
              <a:lstStyle/>
              <a:p>
                <a14:m>
                  <m:oMath xmlns:m="http://schemas.openxmlformats.org/officeDocument/2006/math">
                    <m:sSub>
                      <m:sSubPr>
                        <m:ctrlPr>
                          <a:rPr lang="el-GR"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GB" i="0">
                            <a:effectLst/>
                            <a:latin typeface="Cambria Math" panose="02040503050406030204" pitchFamily="18" charset="0"/>
                            <a:ea typeface="Times New Roman" panose="02020603050405020304" pitchFamily="18" charset="0"/>
                            <a:cs typeface="Times New Roman" panose="02020603050405020304" pitchFamily="18" charset="0"/>
                          </a:rPr>
                          <m:t>D</m:t>
                        </m:r>
                      </m:e>
                      <m:sub>
                        <m:r>
                          <m:rPr>
                            <m:sty m:val="p"/>
                          </m:rPr>
                          <a:rPr lang="en-GB" b="0" i="0" smtClean="0">
                            <a:effectLst/>
                            <a:latin typeface="Cambria Math" panose="02040503050406030204" pitchFamily="18" charset="0"/>
                            <a:ea typeface="Times New Roman" panose="02020603050405020304" pitchFamily="18" charset="0"/>
                            <a:cs typeface="Times New Roman" panose="02020603050405020304" pitchFamily="18" charset="0"/>
                          </a:rPr>
                          <m:t>ij</m:t>
                        </m:r>
                      </m:sub>
                    </m:sSub>
                  </m:oMath>
                </a14:m>
                <a:r>
                  <a:rPr lang="el-GR" dirty="0">
                    <a:effectLst/>
                    <a:latin typeface="Cambria" panose="02040503050406030204" pitchFamily="18" charset="0"/>
                    <a:ea typeface="Times New Roman" panose="02020603050405020304" pitchFamily="18" charset="0"/>
                    <a:cs typeface="Times New Roman" panose="02020603050405020304" pitchFamily="18" charset="0"/>
                  </a:rPr>
                  <a:t> </a:t>
                </a:r>
                <a:endParaRPr lang="el-GR" dirty="0"/>
              </a:p>
            </p:txBody>
          </p:sp>
        </mc:Choice>
        <mc:Fallback xmlns="">
          <p:sp>
            <p:nvSpPr>
              <p:cNvPr id="29" name="TextBox 28">
                <a:extLst>
                  <a:ext uri="{FF2B5EF4-FFF2-40B4-BE49-F238E27FC236}">
                    <a16:creationId xmlns:a16="http://schemas.microsoft.com/office/drawing/2014/main" id="{45FE5914-188B-4647-985F-8968C3A057EA}"/>
                  </a:ext>
                </a:extLst>
              </p:cNvPr>
              <p:cNvSpPr txBox="1">
                <a:spLocks noRot="1" noChangeAspect="1" noMove="1" noResize="1" noEditPoints="1" noAdjustHandles="1" noChangeArrowheads="1" noChangeShapeType="1" noTextEdit="1"/>
              </p:cNvSpPr>
              <p:nvPr/>
            </p:nvSpPr>
            <p:spPr>
              <a:xfrm>
                <a:off x="2834296" y="2705422"/>
                <a:ext cx="413792" cy="395045"/>
              </a:xfrm>
              <a:prstGeom prst="rect">
                <a:avLst/>
              </a:prstGeom>
              <a:blipFill>
                <a:blip r:embed="rId8"/>
                <a:stretch>
                  <a:fillRect r="-4412" b="-9231"/>
                </a:stretch>
              </a:blipFill>
            </p:spPr>
            <p:txBody>
              <a:bodyPr/>
              <a:lstStyle/>
              <a:p>
                <a:r>
                  <a:rPr lang="el-GR">
                    <a:noFill/>
                  </a:rPr>
                  <a:t> </a:t>
                </a:r>
              </a:p>
            </p:txBody>
          </p:sp>
        </mc:Fallback>
      </mc:AlternateContent>
      <p:sp>
        <p:nvSpPr>
          <p:cNvPr id="10" name="TextBox 9">
            <a:extLst>
              <a:ext uri="{FF2B5EF4-FFF2-40B4-BE49-F238E27FC236}">
                <a16:creationId xmlns:a16="http://schemas.microsoft.com/office/drawing/2014/main" id="{0D849CA9-C737-48A0-9EAA-A8D82FDC8414}"/>
              </a:ext>
            </a:extLst>
          </p:cNvPr>
          <p:cNvSpPr txBox="1"/>
          <p:nvPr/>
        </p:nvSpPr>
        <p:spPr>
          <a:xfrm>
            <a:off x="1862233" y="3146634"/>
            <a:ext cx="1107996" cy="369332"/>
          </a:xfrm>
          <a:prstGeom prst="rect">
            <a:avLst/>
          </a:prstGeom>
          <a:noFill/>
        </p:spPr>
        <p:txBody>
          <a:bodyPr wrap="none" rtlCol="0">
            <a:spAutoFit/>
          </a:bodyPr>
          <a:lstStyle/>
          <a:p>
            <a:r>
              <a:rPr lang="en-GB" dirty="0"/>
              <a:t>…………</a:t>
            </a:r>
            <a:endParaRPr lang="el-GR" dirty="0"/>
          </a:p>
        </p:txBody>
      </p:sp>
    </p:spTree>
    <p:extLst>
      <p:ext uri="{BB962C8B-B14F-4D97-AF65-F5344CB8AC3E}">
        <p14:creationId xmlns:p14="http://schemas.microsoft.com/office/powerpoint/2010/main" val="21656901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E1C8D6D2-6F0E-494C-B16B-6371302B03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073" y="3641543"/>
            <a:ext cx="2463204" cy="2560321"/>
          </a:xfrm>
          <a:prstGeom prst="rect">
            <a:avLst/>
          </a:prstGeom>
        </p:spPr>
      </p:pic>
      <p:sp>
        <p:nvSpPr>
          <p:cNvPr id="33" name="Title 1"/>
          <p:cNvSpPr>
            <a:spLocks noGrp="1"/>
          </p:cNvSpPr>
          <p:nvPr>
            <p:ph type="title"/>
          </p:nvPr>
        </p:nvSpPr>
        <p:spPr>
          <a:xfrm>
            <a:off x="304770" y="188640"/>
            <a:ext cx="7507590" cy="800796"/>
          </a:xfrm>
        </p:spPr>
        <p:txBody>
          <a:bodyPr anchor="b">
            <a:noAutofit/>
          </a:bodyPr>
          <a:lstStyle/>
          <a:p>
            <a:pPr marL="596646" indent="-514350"/>
            <a:r>
              <a:rPr lang="el-GR" sz="2800" dirty="0">
                <a:solidFill>
                  <a:schemeClr val="accent5">
                    <a:lumMod val="75000"/>
                  </a:schemeClr>
                </a:solidFill>
                <a:latin typeface="Century Schoolbook" pitchFamily="18" charset="0"/>
              </a:rPr>
              <a:t>3</a:t>
            </a:r>
            <a:r>
              <a:rPr lang="en-US" sz="2800" dirty="0">
                <a:solidFill>
                  <a:schemeClr val="accent5">
                    <a:lumMod val="75000"/>
                  </a:schemeClr>
                </a:solidFill>
                <a:latin typeface="Century Schoolbook" pitchFamily="18" charset="0"/>
              </a:rPr>
              <a:t> </a:t>
            </a:r>
            <a:r>
              <a:rPr lang="el-GR" sz="2800" dirty="0" err="1">
                <a:solidFill>
                  <a:schemeClr val="accent5">
                    <a:lumMod val="75000"/>
                  </a:schemeClr>
                </a:solidFill>
                <a:latin typeface="Century Schoolbook" pitchFamily="18" charset="0"/>
              </a:rPr>
              <a:t>Υδατοσήμανση</a:t>
            </a:r>
            <a:r>
              <a:rPr lang="el-GR" sz="2800" dirty="0">
                <a:solidFill>
                  <a:schemeClr val="accent5">
                    <a:lumMod val="75000"/>
                  </a:schemeClr>
                </a:solidFill>
                <a:latin typeface="Century Schoolbook" pitchFamily="18" charset="0"/>
              </a:rPr>
              <a:t> εικόνας</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3"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732367" cy="369332"/>
          </a:xfrm>
          <a:prstGeom prst="rect">
            <a:avLst/>
          </a:prstGeom>
        </p:spPr>
        <p:txBody>
          <a:bodyPr wrap="square">
            <a:spAutoFit/>
          </a:bodyPr>
          <a:lstStyle/>
          <a:p>
            <a:pPr marL="0" lvl="3" algn="just"/>
            <a:r>
              <a:rPr lang="el-GR" b="1" dirty="0">
                <a:solidFill>
                  <a:srgbClr val="C00000"/>
                </a:solidFill>
                <a:latin typeface="Times New Roman" pitchFamily="18" charset="0"/>
                <a:cs typeface="Times New Roman" pitchFamily="18" charset="0"/>
                <a:sym typeface="Wingdings" pitchFamily="2" charset="2"/>
              </a:rPr>
              <a:t>Αλγόριθμος ενσωμάτωσης </a:t>
            </a:r>
            <a:r>
              <a:rPr lang="el-GR" b="1" dirty="0" err="1">
                <a:solidFill>
                  <a:srgbClr val="C00000"/>
                </a:solidFill>
                <a:latin typeface="Times New Roman" pitchFamily="18" charset="0"/>
                <a:cs typeface="Times New Roman" pitchFamily="18" charset="0"/>
                <a:sym typeface="Wingdings" pitchFamily="2" charset="2"/>
              </a:rPr>
              <a:t>αυτοανστρέφουσας</a:t>
            </a:r>
            <a:r>
              <a:rPr lang="el-GR" b="1" dirty="0">
                <a:solidFill>
                  <a:srgbClr val="C00000"/>
                </a:solidFill>
                <a:latin typeface="Times New Roman" pitchFamily="18" charset="0"/>
                <a:cs typeface="Times New Roman" pitchFamily="18" charset="0"/>
                <a:sym typeface="Wingdings" pitchFamily="2" charset="2"/>
              </a:rPr>
              <a:t> μετάθεσης σε εικόνα</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118</a:t>
            </a:fld>
            <a:endParaRPr lang="el-GR" altLang="el-GR" sz="1200" dirty="0">
              <a:latin typeface="Cambria" pitchFamily="18" charset="0"/>
            </a:endParaRPr>
          </a:p>
        </p:txBody>
      </p:sp>
      <p:graphicFrame>
        <p:nvGraphicFramePr>
          <p:cNvPr id="9" name="Table 5">
            <a:extLst>
              <a:ext uri="{FF2B5EF4-FFF2-40B4-BE49-F238E27FC236}">
                <a16:creationId xmlns:a16="http://schemas.microsoft.com/office/drawing/2014/main" id="{2EB2F541-4060-4844-977B-927DF5D1C261}"/>
              </a:ext>
            </a:extLst>
          </p:cNvPr>
          <p:cNvGraphicFramePr>
            <a:graphicFrameLocks noGrp="1"/>
          </p:cNvGraphicFramePr>
          <p:nvPr/>
        </p:nvGraphicFramePr>
        <p:xfrm>
          <a:off x="800073" y="3641544"/>
          <a:ext cx="2448271" cy="2560320"/>
        </p:xfrm>
        <a:graphic>
          <a:graphicData uri="http://schemas.openxmlformats.org/drawingml/2006/table">
            <a:tbl>
              <a:tblPr firstRow="1" bandRow="1">
                <a:tableStyleId>{5940675A-B579-460E-94D1-54222C63F5DA}</a:tableStyleId>
              </a:tblPr>
              <a:tblGrid>
                <a:gridCol w="349753">
                  <a:extLst>
                    <a:ext uri="{9D8B030D-6E8A-4147-A177-3AD203B41FA5}">
                      <a16:colId xmlns:a16="http://schemas.microsoft.com/office/drawing/2014/main" val="2414197656"/>
                    </a:ext>
                  </a:extLst>
                </a:gridCol>
                <a:gridCol w="349753">
                  <a:extLst>
                    <a:ext uri="{9D8B030D-6E8A-4147-A177-3AD203B41FA5}">
                      <a16:colId xmlns:a16="http://schemas.microsoft.com/office/drawing/2014/main" val="4143534358"/>
                    </a:ext>
                  </a:extLst>
                </a:gridCol>
                <a:gridCol w="349753">
                  <a:extLst>
                    <a:ext uri="{9D8B030D-6E8A-4147-A177-3AD203B41FA5}">
                      <a16:colId xmlns:a16="http://schemas.microsoft.com/office/drawing/2014/main" val="2193729209"/>
                    </a:ext>
                  </a:extLst>
                </a:gridCol>
                <a:gridCol w="349753">
                  <a:extLst>
                    <a:ext uri="{9D8B030D-6E8A-4147-A177-3AD203B41FA5}">
                      <a16:colId xmlns:a16="http://schemas.microsoft.com/office/drawing/2014/main" val="3193923409"/>
                    </a:ext>
                  </a:extLst>
                </a:gridCol>
                <a:gridCol w="349753">
                  <a:extLst>
                    <a:ext uri="{9D8B030D-6E8A-4147-A177-3AD203B41FA5}">
                      <a16:colId xmlns:a16="http://schemas.microsoft.com/office/drawing/2014/main" val="1390458554"/>
                    </a:ext>
                  </a:extLst>
                </a:gridCol>
                <a:gridCol w="349753">
                  <a:extLst>
                    <a:ext uri="{9D8B030D-6E8A-4147-A177-3AD203B41FA5}">
                      <a16:colId xmlns:a16="http://schemas.microsoft.com/office/drawing/2014/main" val="4220465919"/>
                    </a:ext>
                  </a:extLst>
                </a:gridCol>
                <a:gridCol w="349753">
                  <a:extLst>
                    <a:ext uri="{9D8B030D-6E8A-4147-A177-3AD203B41FA5}">
                      <a16:colId xmlns:a16="http://schemas.microsoft.com/office/drawing/2014/main" val="3810637025"/>
                    </a:ext>
                  </a:extLst>
                </a:gridCol>
              </a:tblGrid>
              <a:tr h="324000">
                <a:tc>
                  <a:txBody>
                    <a:bodyPr/>
                    <a:lstStyle/>
                    <a:p>
                      <a:pPr algn="ctr"/>
                      <a:endParaRPr lang="el-GR"/>
                    </a:p>
                  </a:txBody>
                  <a:tcPr/>
                </a:tc>
                <a:tc>
                  <a:txBody>
                    <a:bodyPr/>
                    <a:lstStyle/>
                    <a:p>
                      <a:pPr algn="ctr"/>
                      <a:endParaRPr lang="el-GR" dirty="0"/>
                    </a:p>
                  </a:txBody>
                  <a:tcPr/>
                </a:tc>
                <a:tc>
                  <a:txBody>
                    <a:bodyPr/>
                    <a:lstStyle/>
                    <a:p>
                      <a:pPr algn="ctr"/>
                      <a:endParaRPr lang="el-GR" dirty="0"/>
                    </a:p>
                  </a:txBody>
                  <a:tcPr/>
                </a:tc>
                <a:tc>
                  <a:txBody>
                    <a:bodyPr/>
                    <a:lstStyle/>
                    <a:p>
                      <a:pPr algn="ctr"/>
                      <a:endParaRPr lang="el-GR" dirty="0"/>
                    </a:p>
                  </a:txBody>
                  <a:tcPr/>
                </a:tc>
                <a:tc>
                  <a:txBody>
                    <a:bodyPr/>
                    <a:lstStyle/>
                    <a:p>
                      <a:pPr algn="ctr"/>
                      <a:endParaRPr lang="el-GR"/>
                    </a:p>
                  </a:txBody>
                  <a:tcPr/>
                </a:tc>
                <a:tc>
                  <a:txBody>
                    <a:bodyPr/>
                    <a:lstStyle/>
                    <a:p>
                      <a:pPr algn="ctr"/>
                      <a:endParaRPr lang="el-GR"/>
                    </a:p>
                  </a:txBody>
                  <a:tcPr/>
                </a:tc>
                <a:tc>
                  <a:txBody>
                    <a:bodyPr/>
                    <a:lstStyle/>
                    <a:p>
                      <a:pPr algn="ctr"/>
                      <a:endParaRPr lang="el-GR" dirty="0"/>
                    </a:p>
                  </a:txBody>
                  <a:tcPr/>
                </a:tc>
                <a:extLst>
                  <a:ext uri="{0D108BD9-81ED-4DB2-BD59-A6C34878D82A}">
                    <a16:rowId xmlns:a16="http://schemas.microsoft.com/office/drawing/2014/main" val="1449379985"/>
                  </a:ext>
                </a:extLst>
              </a:tr>
              <a:tr h="324000">
                <a:tc>
                  <a:txBody>
                    <a:bodyPr/>
                    <a:lstStyle/>
                    <a:p>
                      <a:pPr algn="ctr"/>
                      <a:endParaRPr lang="el-GR"/>
                    </a:p>
                  </a:txBody>
                  <a:tcPr/>
                </a:tc>
                <a:tc>
                  <a:txBody>
                    <a:bodyPr/>
                    <a:lstStyle/>
                    <a:p>
                      <a:pPr algn="ctr"/>
                      <a:endParaRPr lang="el-GR" dirty="0"/>
                    </a:p>
                  </a:txBody>
                  <a:tcPr/>
                </a:tc>
                <a:tc>
                  <a:txBody>
                    <a:bodyPr/>
                    <a:lstStyle/>
                    <a:p>
                      <a:pPr algn="ctr"/>
                      <a:endParaRPr lang="el-GR" dirty="0"/>
                    </a:p>
                  </a:txBody>
                  <a:tcPr/>
                </a:tc>
                <a:tc>
                  <a:txBody>
                    <a:bodyPr/>
                    <a:lstStyle/>
                    <a:p>
                      <a:pPr algn="ctr"/>
                      <a:endParaRPr lang="el-GR" dirty="0"/>
                    </a:p>
                  </a:txBody>
                  <a:tcPr/>
                </a:tc>
                <a:tc>
                  <a:txBody>
                    <a:bodyPr/>
                    <a:lstStyle/>
                    <a:p>
                      <a:pPr algn="ctr"/>
                      <a:endParaRPr lang="el-GR" dirty="0"/>
                    </a:p>
                  </a:txBody>
                  <a:tcPr/>
                </a:tc>
                <a:tc>
                  <a:txBody>
                    <a:bodyPr/>
                    <a:lstStyle/>
                    <a:p>
                      <a:pPr algn="ctr"/>
                      <a:endParaRPr lang="el-GR"/>
                    </a:p>
                  </a:txBody>
                  <a:tcPr/>
                </a:tc>
                <a:tc>
                  <a:txBody>
                    <a:bodyPr/>
                    <a:lstStyle/>
                    <a:p>
                      <a:pPr algn="ctr"/>
                      <a:endParaRPr lang="el-GR"/>
                    </a:p>
                  </a:txBody>
                  <a:tcPr/>
                </a:tc>
                <a:extLst>
                  <a:ext uri="{0D108BD9-81ED-4DB2-BD59-A6C34878D82A}">
                    <a16:rowId xmlns:a16="http://schemas.microsoft.com/office/drawing/2014/main" val="3418060347"/>
                  </a:ext>
                </a:extLst>
              </a:tr>
              <a:tr h="324000">
                <a:tc>
                  <a:txBody>
                    <a:bodyPr/>
                    <a:lstStyle/>
                    <a:p>
                      <a:pPr algn="ctr"/>
                      <a:endParaRPr lang="el-GR"/>
                    </a:p>
                  </a:txBody>
                  <a:tcPr/>
                </a:tc>
                <a:tc>
                  <a:txBody>
                    <a:bodyPr/>
                    <a:lstStyle/>
                    <a:p>
                      <a:pPr algn="ctr"/>
                      <a:endParaRPr lang="el-GR"/>
                    </a:p>
                  </a:txBody>
                  <a:tcPr>
                    <a:lnB w="12700" cap="flat" cmpd="sng" algn="ctr">
                      <a:solidFill>
                        <a:schemeClr val="tx1"/>
                      </a:solidFill>
                      <a:prstDash val="solid"/>
                      <a:round/>
                      <a:headEnd type="none" w="med" len="med"/>
                      <a:tailEnd type="none" w="med" len="med"/>
                    </a:lnB>
                  </a:tcPr>
                </a:tc>
                <a:tc>
                  <a:txBody>
                    <a:bodyPr/>
                    <a:lstStyle/>
                    <a:p>
                      <a:pPr algn="ctr"/>
                      <a:endParaRPr lang="el-GR" dirty="0"/>
                    </a:p>
                  </a:txBody>
                  <a:tcPr/>
                </a:tc>
                <a:tc>
                  <a:txBody>
                    <a:bodyPr/>
                    <a:lstStyle/>
                    <a:p>
                      <a:pPr algn="ctr"/>
                      <a:endParaRPr lang="el-GR" dirty="0"/>
                    </a:p>
                  </a:txBody>
                  <a:tcPr/>
                </a:tc>
                <a:tc>
                  <a:txBody>
                    <a:bodyPr/>
                    <a:lstStyle/>
                    <a:p>
                      <a:pPr algn="ctr"/>
                      <a:endParaRPr lang="el-GR" dirty="0"/>
                    </a:p>
                  </a:txBody>
                  <a:tcPr/>
                </a:tc>
                <a:tc>
                  <a:txBody>
                    <a:bodyPr/>
                    <a:lstStyle/>
                    <a:p>
                      <a:pPr algn="ctr"/>
                      <a:endParaRPr lang="el-GR" dirty="0"/>
                    </a:p>
                  </a:txBody>
                  <a:tcPr/>
                </a:tc>
                <a:tc>
                  <a:txBody>
                    <a:bodyPr/>
                    <a:lstStyle/>
                    <a:p>
                      <a:pPr algn="ctr"/>
                      <a:endParaRPr lang="el-GR" dirty="0"/>
                    </a:p>
                  </a:txBody>
                  <a:tcPr/>
                </a:tc>
                <a:extLst>
                  <a:ext uri="{0D108BD9-81ED-4DB2-BD59-A6C34878D82A}">
                    <a16:rowId xmlns:a16="http://schemas.microsoft.com/office/drawing/2014/main" val="2833380702"/>
                  </a:ext>
                </a:extLst>
              </a:tr>
              <a:tr h="324000">
                <a:tc>
                  <a:txBody>
                    <a:bodyPr/>
                    <a:lstStyle/>
                    <a:p>
                      <a:pPr algn="ctr"/>
                      <a:endParaRPr lang="el-GR" dirty="0"/>
                    </a:p>
                  </a:txBody>
                  <a:tcPr>
                    <a:lnR w="12700" cap="flat" cmpd="sng" algn="ctr">
                      <a:solidFill>
                        <a:schemeClr val="tx1"/>
                      </a:solidFill>
                      <a:prstDash val="solid"/>
                      <a:round/>
                      <a:headEnd type="none" w="med" len="med"/>
                      <a:tailEnd type="none" w="med" len="med"/>
                    </a:lnR>
                  </a:tcPr>
                </a:tc>
                <a:tc>
                  <a:txBody>
                    <a:bodyPr/>
                    <a:lstStyle/>
                    <a:p>
                      <a:pPr algn="ctr"/>
                      <a:endParaRPr lang="el-G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l-GR" dirty="0"/>
                    </a:p>
                  </a:txBody>
                  <a:tcPr>
                    <a:lnL w="12700" cap="flat" cmpd="sng" algn="ctr">
                      <a:solidFill>
                        <a:schemeClr val="tx1"/>
                      </a:solidFill>
                      <a:prstDash val="solid"/>
                      <a:round/>
                      <a:headEnd type="none" w="med" len="med"/>
                      <a:tailEnd type="none" w="med" len="med"/>
                    </a:lnL>
                  </a:tcPr>
                </a:tc>
                <a:tc>
                  <a:txBody>
                    <a:bodyPr/>
                    <a:lstStyle/>
                    <a:p>
                      <a:pPr algn="ctr"/>
                      <a:endParaRPr lang="el-GR" dirty="0"/>
                    </a:p>
                  </a:txBody>
                  <a:tcPr/>
                </a:tc>
                <a:tc>
                  <a:txBody>
                    <a:bodyPr/>
                    <a:lstStyle/>
                    <a:p>
                      <a:pPr algn="ctr"/>
                      <a:endParaRPr lang="el-GR" dirty="0"/>
                    </a:p>
                  </a:txBody>
                  <a:tcPr/>
                </a:tc>
                <a:tc>
                  <a:txBody>
                    <a:bodyPr/>
                    <a:lstStyle/>
                    <a:p>
                      <a:pPr algn="ctr"/>
                      <a:endParaRPr lang="el-GR" dirty="0"/>
                    </a:p>
                  </a:txBody>
                  <a:tcPr/>
                </a:tc>
                <a:tc>
                  <a:txBody>
                    <a:bodyPr/>
                    <a:lstStyle/>
                    <a:p>
                      <a:pPr algn="ctr"/>
                      <a:endParaRPr lang="el-GR" dirty="0"/>
                    </a:p>
                  </a:txBody>
                  <a:tcPr/>
                </a:tc>
                <a:extLst>
                  <a:ext uri="{0D108BD9-81ED-4DB2-BD59-A6C34878D82A}">
                    <a16:rowId xmlns:a16="http://schemas.microsoft.com/office/drawing/2014/main" val="763429391"/>
                  </a:ext>
                </a:extLst>
              </a:tr>
              <a:tr h="324000">
                <a:tc>
                  <a:txBody>
                    <a:bodyPr/>
                    <a:lstStyle/>
                    <a:p>
                      <a:pPr algn="ctr"/>
                      <a:endParaRPr lang="el-GR"/>
                    </a:p>
                  </a:txBody>
                  <a:tcPr/>
                </a:tc>
                <a:tc>
                  <a:txBody>
                    <a:bodyPr/>
                    <a:lstStyle/>
                    <a:p>
                      <a:pPr algn="ctr"/>
                      <a:endParaRPr lang="el-GR" dirty="0"/>
                    </a:p>
                  </a:txBody>
                  <a:tcPr>
                    <a:lnT w="12700" cap="flat" cmpd="sng" algn="ctr">
                      <a:solidFill>
                        <a:schemeClr val="tx1"/>
                      </a:solidFill>
                      <a:prstDash val="solid"/>
                      <a:round/>
                      <a:headEnd type="none" w="med" len="med"/>
                      <a:tailEnd type="none" w="med" len="med"/>
                    </a:lnT>
                  </a:tcPr>
                </a:tc>
                <a:tc>
                  <a:txBody>
                    <a:bodyPr/>
                    <a:lstStyle/>
                    <a:p>
                      <a:pPr algn="ctr"/>
                      <a:endParaRPr lang="el-GR" dirty="0"/>
                    </a:p>
                  </a:txBody>
                  <a:tcPr/>
                </a:tc>
                <a:tc>
                  <a:txBody>
                    <a:bodyPr/>
                    <a:lstStyle/>
                    <a:p>
                      <a:pPr algn="ctr"/>
                      <a:endParaRPr lang="el-GR" dirty="0"/>
                    </a:p>
                  </a:txBody>
                  <a:tcPr/>
                </a:tc>
                <a:tc>
                  <a:txBody>
                    <a:bodyPr/>
                    <a:lstStyle/>
                    <a:p>
                      <a:pPr algn="ctr"/>
                      <a:endParaRPr lang="el-GR"/>
                    </a:p>
                  </a:txBody>
                  <a:tcPr/>
                </a:tc>
                <a:tc>
                  <a:txBody>
                    <a:bodyPr/>
                    <a:lstStyle/>
                    <a:p>
                      <a:pPr algn="ctr"/>
                      <a:endParaRPr lang="el-GR" dirty="0"/>
                    </a:p>
                  </a:txBody>
                  <a:tcPr/>
                </a:tc>
                <a:tc>
                  <a:txBody>
                    <a:bodyPr/>
                    <a:lstStyle/>
                    <a:p>
                      <a:pPr algn="ctr"/>
                      <a:endParaRPr lang="el-GR"/>
                    </a:p>
                  </a:txBody>
                  <a:tcPr/>
                </a:tc>
                <a:extLst>
                  <a:ext uri="{0D108BD9-81ED-4DB2-BD59-A6C34878D82A}">
                    <a16:rowId xmlns:a16="http://schemas.microsoft.com/office/drawing/2014/main" val="2330465999"/>
                  </a:ext>
                </a:extLst>
              </a:tr>
              <a:tr h="324000">
                <a:tc>
                  <a:txBody>
                    <a:bodyPr/>
                    <a:lstStyle/>
                    <a:p>
                      <a:pPr algn="ctr"/>
                      <a:endParaRPr lang="el-GR"/>
                    </a:p>
                  </a:txBody>
                  <a:tcPr/>
                </a:tc>
                <a:tc>
                  <a:txBody>
                    <a:bodyPr/>
                    <a:lstStyle/>
                    <a:p>
                      <a:pPr algn="ctr"/>
                      <a:endParaRPr lang="el-GR" dirty="0"/>
                    </a:p>
                  </a:txBody>
                  <a:tcPr/>
                </a:tc>
                <a:tc>
                  <a:txBody>
                    <a:bodyPr/>
                    <a:lstStyle/>
                    <a:p>
                      <a:pPr algn="ctr"/>
                      <a:endParaRPr lang="el-GR"/>
                    </a:p>
                  </a:txBody>
                  <a:tcPr/>
                </a:tc>
                <a:tc>
                  <a:txBody>
                    <a:bodyPr/>
                    <a:lstStyle/>
                    <a:p>
                      <a:pPr algn="ctr"/>
                      <a:endParaRPr lang="el-GR" dirty="0"/>
                    </a:p>
                  </a:txBody>
                  <a:tcPr/>
                </a:tc>
                <a:tc>
                  <a:txBody>
                    <a:bodyPr/>
                    <a:lstStyle/>
                    <a:p>
                      <a:pPr algn="ctr"/>
                      <a:endParaRPr lang="el-GR" dirty="0"/>
                    </a:p>
                  </a:txBody>
                  <a:tcPr/>
                </a:tc>
                <a:tc>
                  <a:txBody>
                    <a:bodyPr/>
                    <a:lstStyle/>
                    <a:p>
                      <a:pPr algn="ctr"/>
                      <a:endParaRPr lang="el-GR" dirty="0"/>
                    </a:p>
                  </a:txBody>
                  <a:tcPr/>
                </a:tc>
                <a:tc>
                  <a:txBody>
                    <a:bodyPr/>
                    <a:lstStyle/>
                    <a:p>
                      <a:pPr algn="ctr"/>
                      <a:endParaRPr lang="el-GR" dirty="0"/>
                    </a:p>
                  </a:txBody>
                  <a:tcPr/>
                </a:tc>
                <a:extLst>
                  <a:ext uri="{0D108BD9-81ED-4DB2-BD59-A6C34878D82A}">
                    <a16:rowId xmlns:a16="http://schemas.microsoft.com/office/drawing/2014/main" val="2940611508"/>
                  </a:ext>
                </a:extLst>
              </a:tr>
              <a:tr h="324000">
                <a:tc>
                  <a:txBody>
                    <a:bodyPr/>
                    <a:lstStyle/>
                    <a:p>
                      <a:pPr algn="ctr"/>
                      <a:endParaRPr lang="el-GR" dirty="0"/>
                    </a:p>
                  </a:txBody>
                  <a:tcPr/>
                </a:tc>
                <a:tc>
                  <a:txBody>
                    <a:bodyPr/>
                    <a:lstStyle/>
                    <a:p>
                      <a:pPr algn="ctr"/>
                      <a:endParaRPr lang="el-GR" dirty="0"/>
                    </a:p>
                  </a:txBody>
                  <a:tcPr/>
                </a:tc>
                <a:tc>
                  <a:txBody>
                    <a:bodyPr/>
                    <a:lstStyle/>
                    <a:p>
                      <a:pPr algn="ctr"/>
                      <a:endParaRPr lang="el-GR"/>
                    </a:p>
                  </a:txBody>
                  <a:tcPr/>
                </a:tc>
                <a:tc>
                  <a:txBody>
                    <a:bodyPr/>
                    <a:lstStyle/>
                    <a:p>
                      <a:pPr algn="ctr"/>
                      <a:endParaRPr lang="el-GR"/>
                    </a:p>
                  </a:txBody>
                  <a:tcPr/>
                </a:tc>
                <a:tc>
                  <a:txBody>
                    <a:bodyPr/>
                    <a:lstStyle/>
                    <a:p>
                      <a:pPr algn="ctr"/>
                      <a:endParaRPr lang="el-GR"/>
                    </a:p>
                  </a:txBody>
                  <a:tcPr/>
                </a:tc>
                <a:tc>
                  <a:txBody>
                    <a:bodyPr/>
                    <a:lstStyle/>
                    <a:p>
                      <a:pPr algn="ctr"/>
                      <a:endParaRPr lang="el-GR" dirty="0"/>
                    </a:p>
                  </a:txBody>
                  <a:tcPr/>
                </a:tc>
                <a:tc>
                  <a:txBody>
                    <a:bodyPr/>
                    <a:lstStyle/>
                    <a:p>
                      <a:pPr algn="ctr"/>
                      <a:endParaRPr lang="el-GR" dirty="0"/>
                    </a:p>
                  </a:txBody>
                  <a:tcPr/>
                </a:tc>
                <a:extLst>
                  <a:ext uri="{0D108BD9-81ED-4DB2-BD59-A6C34878D82A}">
                    <a16:rowId xmlns:a16="http://schemas.microsoft.com/office/drawing/2014/main" val="3458665696"/>
                  </a:ext>
                </a:extLst>
              </a:tr>
            </a:tbl>
          </a:graphicData>
        </a:graphic>
      </p:graphicFrame>
      <p:sp>
        <p:nvSpPr>
          <p:cNvPr id="4" name="TextBox 3">
            <a:extLst>
              <a:ext uri="{FF2B5EF4-FFF2-40B4-BE49-F238E27FC236}">
                <a16:creationId xmlns:a16="http://schemas.microsoft.com/office/drawing/2014/main" id="{1BE91015-1592-407A-9C4E-B5B9B5F08D00}"/>
              </a:ext>
            </a:extLst>
          </p:cNvPr>
          <p:cNvSpPr txBox="1"/>
          <p:nvPr/>
        </p:nvSpPr>
        <p:spPr>
          <a:xfrm>
            <a:off x="509631" y="3612755"/>
            <a:ext cx="247184" cy="369332"/>
          </a:xfrm>
          <a:prstGeom prst="rect">
            <a:avLst/>
          </a:prstGeom>
          <a:noFill/>
        </p:spPr>
        <p:txBody>
          <a:bodyPr wrap="none" rtlCol="0">
            <a:spAutoFit/>
          </a:bodyPr>
          <a:lstStyle/>
          <a:p>
            <a:r>
              <a:rPr lang="en-GB" sz="1800" i="1" dirty="0" err="1">
                <a:effectLst/>
                <a:latin typeface="Cambria" panose="02040503050406030204" pitchFamily="18" charset="0"/>
                <a:ea typeface="Times New Roman" panose="02020603050405020304" pitchFamily="18" charset="0"/>
                <a:cs typeface="Times New Roman" panose="02020603050405020304" pitchFamily="18" charset="0"/>
              </a:rPr>
              <a:t>i</a:t>
            </a:r>
            <a:endParaRPr lang="el-GR" dirty="0"/>
          </a:p>
        </p:txBody>
      </p:sp>
      <p:sp>
        <p:nvSpPr>
          <p:cNvPr id="66" name="TextBox 65">
            <a:extLst>
              <a:ext uri="{FF2B5EF4-FFF2-40B4-BE49-F238E27FC236}">
                <a16:creationId xmlns:a16="http://schemas.microsoft.com/office/drawing/2014/main" id="{1D986914-F57E-44C4-8BBC-9983EA5CCA66}"/>
              </a:ext>
            </a:extLst>
          </p:cNvPr>
          <p:cNvSpPr txBox="1"/>
          <p:nvPr/>
        </p:nvSpPr>
        <p:spPr>
          <a:xfrm>
            <a:off x="378064" y="3989425"/>
            <a:ext cx="490840" cy="369332"/>
          </a:xfrm>
          <a:prstGeom prst="rect">
            <a:avLst/>
          </a:prstGeom>
          <a:noFill/>
        </p:spPr>
        <p:txBody>
          <a:bodyPr wrap="none" rtlCol="0">
            <a:spAutoFit/>
          </a:bodyPr>
          <a:lstStyle/>
          <a:p>
            <a:r>
              <a:rPr lang="en-GB" sz="1800" i="1" dirty="0">
                <a:effectLst/>
                <a:latin typeface="Cambria" panose="02040503050406030204" pitchFamily="18" charset="0"/>
                <a:ea typeface="Times New Roman" panose="02020603050405020304" pitchFamily="18" charset="0"/>
                <a:cs typeface="Times New Roman" panose="02020603050405020304" pitchFamily="18" charset="0"/>
              </a:rPr>
              <a:t>i+1</a:t>
            </a:r>
            <a:endParaRPr lang="el-GR" dirty="0"/>
          </a:p>
        </p:txBody>
      </p:sp>
      <p:sp>
        <p:nvSpPr>
          <p:cNvPr id="67" name="TextBox 66">
            <a:extLst>
              <a:ext uri="{FF2B5EF4-FFF2-40B4-BE49-F238E27FC236}">
                <a16:creationId xmlns:a16="http://schemas.microsoft.com/office/drawing/2014/main" id="{89A9ED5B-63AC-4D4E-B61D-2A6C92CD0F56}"/>
              </a:ext>
            </a:extLst>
          </p:cNvPr>
          <p:cNvSpPr txBox="1"/>
          <p:nvPr/>
        </p:nvSpPr>
        <p:spPr>
          <a:xfrm>
            <a:off x="441199" y="5834874"/>
            <a:ext cx="409086" cy="369332"/>
          </a:xfrm>
          <a:prstGeom prst="rect">
            <a:avLst/>
          </a:prstGeom>
          <a:noFill/>
        </p:spPr>
        <p:txBody>
          <a:bodyPr wrap="none" rtlCol="0">
            <a:spAutoFit/>
          </a:bodyPr>
          <a:lstStyle/>
          <a:p>
            <a:r>
              <a:rPr lang="en-GB" i="1" dirty="0">
                <a:latin typeface="Cambria" panose="02040503050406030204" pitchFamily="18" charset="0"/>
                <a:cs typeface="Times New Roman" panose="02020603050405020304" pitchFamily="18" charset="0"/>
              </a:rPr>
              <a:t>n*</a:t>
            </a:r>
            <a:endParaRPr lang="el-GR" dirty="0"/>
          </a:p>
        </p:txBody>
      </p:sp>
      <p:sp>
        <p:nvSpPr>
          <p:cNvPr id="68" name="TextBox 67">
            <a:extLst>
              <a:ext uri="{FF2B5EF4-FFF2-40B4-BE49-F238E27FC236}">
                <a16:creationId xmlns:a16="http://schemas.microsoft.com/office/drawing/2014/main" id="{B9A69B4C-788A-436A-A0A4-02BE433FD0BC}"/>
              </a:ext>
            </a:extLst>
          </p:cNvPr>
          <p:cNvSpPr txBox="1"/>
          <p:nvPr/>
        </p:nvSpPr>
        <p:spPr>
          <a:xfrm>
            <a:off x="466898" y="4350813"/>
            <a:ext cx="231154" cy="1477328"/>
          </a:xfrm>
          <a:prstGeom prst="rect">
            <a:avLst/>
          </a:prstGeom>
          <a:noFill/>
        </p:spPr>
        <p:txBody>
          <a:bodyPr wrap="none" rtlCol="0">
            <a:spAutoFit/>
          </a:bodyPr>
          <a:lstStyle/>
          <a:p>
            <a:r>
              <a:rPr lang="en-GB" i="1" dirty="0">
                <a:latin typeface="Cambria" panose="02040503050406030204" pitchFamily="18" charset="0"/>
                <a:cs typeface="Times New Roman" panose="02020603050405020304" pitchFamily="18" charset="0"/>
              </a:rPr>
              <a:t>.</a:t>
            </a:r>
          </a:p>
          <a:p>
            <a:r>
              <a:rPr lang="en-GB" i="1" dirty="0">
                <a:latin typeface="Cambria" panose="02040503050406030204" pitchFamily="18" charset="0"/>
                <a:cs typeface="Times New Roman" panose="02020603050405020304" pitchFamily="18" charset="0"/>
              </a:rPr>
              <a:t>.</a:t>
            </a:r>
          </a:p>
          <a:p>
            <a:r>
              <a:rPr lang="en-GB" i="1" dirty="0">
                <a:latin typeface="Cambria" panose="02040503050406030204" pitchFamily="18" charset="0"/>
                <a:cs typeface="Times New Roman" panose="02020603050405020304" pitchFamily="18" charset="0"/>
              </a:rPr>
              <a:t>.</a:t>
            </a:r>
          </a:p>
          <a:p>
            <a:r>
              <a:rPr lang="en-GB" i="1" dirty="0">
                <a:latin typeface="Cambria" panose="02040503050406030204" pitchFamily="18" charset="0"/>
                <a:cs typeface="Times New Roman" panose="02020603050405020304" pitchFamily="18" charset="0"/>
              </a:rPr>
              <a:t>.</a:t>
            </a:r>
          </a:p>
          <a:p>
            <a:r>
              <a:rPr lang="en-GB" i="1" dirty="0">
                <a:latin typeface="Cambria" panose="02040503050406030204" pitchFamily="18" charset="0"/>
                <a:cs typeface="Times New Roman" panose="02020603050405020304" pitchFamily="18" charset="0"/>
              </a:rPr>
              <a:t>.</a:t>
            </a:r>
            <a:endParaRPr lang="el-GR" dirty="0"/>
          </a:p>
        </p:txBody>
      </p:sp>
      <p:sp>
        <p:nvSpPr>
          <p:cNvPr id="15" name="Rectangle 14">
            <a:extLst>
              <a:ext uri="{FF2B5EF4-FFF2-40B4-BE49-F238E27FC236}">
                <a16:creationId xmlns:a16="http://schemas.microsoft.com/office/drawing/2014/main" id="{20718D3B-8F01-449C-932F-0040A056DDE9}"/>
              </a:ext>
            </a:extLst>
          </p:cNvPr>
          <p:cNvSpPr/>
          <p:nvPr/>
        </p:nvSpPr>
        <p:spPr>
          <a:xfrm>
            <a:off x="800073" y="4012760"/>
            <a:ext cx="2458874" cy="38485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6" name="Arrow: Right 15">
            <a:extLst>
              <a:ext uri="{FF2B5EF4-FFF2-40B4-BE49-F238E27FC236}">
                <a16:creationId xmlns:a16="http://schemas.microsoft.com/office/drawing/2014/main" id="{7B5418D7-0E5F-4CA6-914C-29BE461A82B6}"/>
              </a:ext>
            </a:extLst>
          </p:cNvPr>
          <p:cNvSpPr/>
          <p:nvPr/>
        </p:nvSpPr>
        <p:spPr>
          <a:xfrm>
            <a:off x="3582055" y="4060068"/>
            <a:ext cx="632696" cy="2280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A53F772-19D0-471F-B349-AD44C85A8F45}"/>
                  </a:ext>
                </a:extLst>
              </p:cNvPr>
              <p:cNvSpPr txBox="1"/>
              <p:nvPr/>
            </p:nvSpPr>
            <p:spPr>
              <a:xfrm>
                <a:off x="4355976" y="3989425"/>
                <a:ext cx="843821" cy="369332"/>
              </a:xfrm>
              <a:prstGeom prst="rect">
                <a:avLst/>
              </a:prstGeom>
              <a:noFill/>
            </p:spPr>
            <p:txBody>
              <a:bodyPr wrap="none" rtlCol="0">
                <a:spAutoFit/>
              </a:bodyPr>
              <a:lstStyle/>
              <a:p>
                <a:r>
                  <a:rPr lang="en-GB" dirty="0">
                    <a:latin typeface="Calibri" panose="020F0502020204030204" pitchFamily="34" charset="0"/>
                    <a:cs typeface="Calibri" panose="020F0502020204030204" pitchFamily="34" charset="0"/>
                  </a:rPr>
                  <a:t>Max</a:t>
                </a: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𝐷</m:t>
                        </m:r>
                      </m:e>
                      <m:sub>
                        <m:r>
                          <a:rPr lang="en-GB" b="0" i="1" smtClean="0">
                            <a:latin typeface="Cambria Math" panose="02040503050406030204" pitchFamily="18" charset="0"/>
                          </a:rPr>
                          <m:t>2</m:t>
                        </m:r>
                      </m:sub>
                    </m:sSub>
                  </m:oMath>
                </a14:m>
                <a:endParaRPr lang="el-GR" dirty="0"/>
              </a:p>
            </p:txBody>
          </p:sp>
        </mc:Choice>
        <mc:Fallback xmlns="">
          <p:sp>
            <p:nvSpPr>
              <p:cNvPr id="17" name="TextBox 16">
                <a:extLst>
                  <a:ext uri="{FF2B5EF4-FFF2-40B4-BE49-F238E27FC236}">
                    <a16:creationId xmlns:a16="http://schemas.microsoft.com/office/drawing/2014/main" id="{5A53F772-19D0-471F-B349-AD44C85A8F45}"/>
                  </a:ext>
                </a:extLst>
              </p:cNvPr>
              <p:cNvSpPr txBox="1">
                <a:spLocks noRot="1" noChangeAspect="1" noMove="1" noResize="1" noEditPoints="1" noAdjustHandles="1" noChangeArrowheads="1" noChangeShapeType="1" noTextEdit="1"/>
              </p:cNvSpPr>
              <p:nvPr/>
            </p:nvSpPr>
            <p:spPr>
              <a:xfrm>
                <a:off x="4355976" y="3989425"/>
                <a:ext cx="843821" cy="369332"/>
              </a:xfrm>
              <a:prstGeom prst="rect">
                <a:avLst/>
              </a:prstGeom>
              <a:blipFill>
                <a:blip r:embed="rId4"/>
                <a:stretch>
                  <a:fillRect l="-6522" t="-8197" b="-24590"/>
                </a:stretch>
              </a:blipFill>
            </p:spPr>
            <p:txBody>
              <a:bodyPr/>
              <a:lstStyle/>
              <a:p>
                <a:r>
                  <a:rPr lang="el-GR">
                    <a:noFill/>
                  </a:rPr>
                  <a:t> </a:t>
                </a:r>
              </a:p>
            </p:txBody>
          </p:sp>
        </mc:Fallback>
      </mc:AlternateContent>
      <p:cxnSp>
        <p:nvCxnSpPr>
          <p:cNvPr id="5" name="Straight Arrow Connector 4">
            <a:extLst>
              <a:ext uri="{FF2B5EF4-FFF2-40B4-BE49-F238E27FC236}">
                <a16:creationId xmlns:a16="http://schemas.microsoft.com/office/drawing/2014/main" id="{54A66320-4E4C-4048-A18D-1344994E3CA7}"/>
              </a:ext>
            </a:extLst>
          </p:cNvPr>
          <p:cNvCxnSpPr>
            <a:cxnSpLocks/>
          </p:cNvCxnSpPr>
          <p:nvPr/>
        </p:nvCxnSpPr>
        <p:spPr>
          <a:xfrm flipV="1">
            <a:off x="971600" y="3068960"/>
            <a:ext cx="0" cy="543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AE3F2AA-FACD-4E9A-A29D-7D74C54279A3}"/>
              </a:ext>
            </a:extLst>
          </p:cNvPr>
          <p:cNvCxnSpPr>
            <a:cxnSpLocks/>
          </p:cNvCxnSpPr>
          <p:nvPr/>
        </p:nvCxnSpPr>
        <p:spPr>
          <a:xfrm flipV="1">
            <a:off x="1259632" y="3068960"/>
            <a:ext cx="0" cy="543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9C513F2-85A3-4581-9B12-0A80057C022E}"/>
              </a:ext>
            </a:extLst>
          </p:cNvPr>
          <p:cNvCxnSpPr>
            <a:cxnSpLocks/>
          </p:cNvCxnSpPr>
          <p:nvPr/>
        </p:nvCxnSpPr>
        <p:spPr>
          <a:xfrm flipV="1">
            <a:off x="1619672" y="3068960"/>
            <a:ext cx="0" cy="543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D986FEF-4650-4974-A15B-EFA52F9D3B55}"/>
                  </a:ext>
                </a:extLst>
              </p:cNvPr>
              <p:cNvSpPr txBox="1"/>
              <p:nvPr/>
            </p:nvSpPr>
            <p:spPr>
              <a:xfrm>
                <a:off x="729074" y="2692290"/>
                <a:ext cx="413792" cy="369332"/>
              </a:xfrm>
              <a:prstGeom prst="rect">
                <a:avLst/>
              </a:prstGeom>
              <a:noFill/>
            </p:spPr>
            <p:txBody>
              <a:bodyPr wrap="square">
                <a:spAutoFit/>
              </a:bodyPr>
              <a:lstStyle/>
              <a:p>
                <a14:m>
                  <m:oMath xmlns:m="http://schemas.openxmlformats.org/officeDocument/2006/math">
                    <m:sSub>
                      <m:sSubPr>
                        <m:ctrlPr>
                          <a:rPr lang="el-GR"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GB" i="0">
                            <a:effectLst/>
                            <a:latin typeface="Cambria Math" panose="02040503050406030204" pitchFamily="18" charset="0"/>
                            <a:ea typeface="Times New Roman" panose="02020603050405020304" pitchFamily="18" charset="0"/>
                            <a:cs typeface="Times New Roman" panose="02020603050405020304" pitchFamily="18" charset="0"/>
                          </a:rPr>
                          <m:t>D</m:t>
                        </m:r>
                      </m:e>
                      <m:sub>
                        <m:r>
                          <a:rPr lang="en-GB" b="0" i="0" smtClean="0">
                            <a:effectLst/>
                            <a:latin typeface="Cambria Math" panose="02040503050406030204" pitchFamily="18" charset="0"/>
                            <a:ea typeface="Times New Roman" panose="02020603050405020304" pitchFamily="18" charset="0"/>
                            <a:cs typeface="Times New Roman" panose="02020603050405020304" pitchFamily="18" charset="0"/>
                          </a:rPr>
                          <m:t>01</m:t>
                        </m:r>
                      </m:sub>
                    </m:sSub>
                  </m:oMath>
                </a14:m>
                <a:r>
                  <a:rPr lang="el-GR" dirty="0">
                    <a:effectLst/>
                    <a:latin typeface="Cambria" panose="02040503050406030204" pitchFamily="18" charset="0"/>
                    <a:ea typeface="Times New Roman" panose="02020603050405020304" pitchFamily="18" charset="0"/>
                    <a:cs typeface="Times New Roman" panose="02020603050405020304" pitchFamily="18" charset="0"/>
                  </a:rPr>
                  <a:t> </a:t>
                </a:r>
                <a:endParaRPr lang="el-GR" dirty="0"/>
              </a:p>
            </p:txBody>
          </p:sp>
        </mc:Choice>
        <mc:Fallback xmlns="">
          <p:sp>
            <p:nvSpPr>
              <p:cNvPr id="25" name="TextBox 24">
                <a:extLst>
                  <a:ext uri="{FF2B5EF4-FFF2-40B4-BE49-F238E27FC236}">
                    <a16:creationId xmlns:a16="http://schemas.microsoft.com/office/drawing/2014/main" id="{9D986FEF-4650-4974-A15B-EFA52F9D3B55}"/>
                  </a:ext>
                </a:extLst>
              </p:cNvPr>
              <p:cNvSpPr txBox="1">
                <a:spLocks noRot="1" noChangeAspect="1" noMove="1" noResize="1" noEditPoints="1" noAdjustHandles="1" noChangeArrowheads="1" noChangeShapeType="1" noTextEdit="1"/>
              </p:cNvSpPr>
              <p:nvPr/>
            </p:nvSpPr>
            <p:spPr>
              <a:xfrm>
                <a:off x="729074" y="2692290"/>
                <a:ext cx="413792" cy="369332"/>
              </a:xfrm>
              <a:prstGeom prst="rect">
                <a:avLst/>
              </a:prstGeom>
              <a:blipFill>
                <a:blip r:embed="rId5"/>
                <a:stretch>
                  <a:fillRect r="-20896"/>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A938DA-1BB2-48DC-A385-6D44835E6C45}"/>
                  </a:ext>
                </a:extLst>
              </p:cNvPr>
              <p:cNvSpPr txBox="1"/>
              <p:nvPr/>
            </p:nvSpPr>
            <p:spPr>
              <a:xfrm>
                <a:off x="1090400" y="2694587"/>
                <a:ext cx="413792" cy="369332"/>
              </a:xfrm>
              <a:prstGeom prst="rect">
                <a:avLst/>
              </a:prstGeom>
              <a:noFill/>
            </p:spPr>
            <p:txBody>
              <a:bodyPr wrap="square">
                <a:spAutoFit/>
              </a:bodyPr>
              <a:lstStyle/>
              <a:p>
                <a14:m>
                  <m:oMath xmlns:m="http://schemas.openxmlformats.org/officeDocument/2006/math">
                    <m:sSub>
                      <m:sSubPr>
                        <m:ctrlPr>
                          <a:rPr lang="el-GR"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GB" i="0">
                            <a:effectLst/>
                            <a:latin typeface="Cambria Math" panose="02040503050406030204" pitchFamily="18" charset="0"/>
                            <a:ea typeface="Times New Roman" panose="02020603050405020304" pitchFamily="18" charset="0"/>
                            <a:cs typeface="Times New Roman" panose="02020603050405020304" pitchFamily="18" charset="0"/>
                          </a:rPr>
                          <m:t>D</m:t>
                        </m:r>
                      </m:e>
                      <m:sub>
                        <m:r>
                          <a:rPr lang="en-GB" b="0" i="0" smtClean="0">
                            <a:effectLst/>
                            <a:latin typeface="Cambria Math" panose="02040503050406030204" pitchFamily="18" charset="0"/>
                            <a:ea typeface="Times New Roman" panose="02020603050405020304" pitchFamily="18" charset="0"/>
                            <a:cs typeface="Times New Roman" panose="02020603050405020304" pitchFamily="18" charset="0"/>
                          </a:rPr>
                          <m:t>0</m:t>
                        </m:r>
                        <m:r>
                          <a:rPr lang="en-GB" b="0" i="1" smtClean="0">
                            <a:effectLst/>
                            <a:latin typeface="Cambria Math" panose="02040503050406030204" pitchFamily="18" charset="0"/>
                            <a:ea typeface="Times New Roman" panose="02020603050405020304" pitchFamily="18" charset="0"/>
                            <a:cs typeface="Times New Roman" panose="02020603050405020304" pitchFamily="18" charset="0"/>
                          </a:rPr>
                          <m:t>2</m:t>
                        </m:r>
                      </m:sub>
                    </m:sSub>
                  </m:oMath>
                </a14:m>
                <a:r>
                  <a:rPr lang="el-GR" dirty="0">
                    <a:effectLst/>
                    <a:latin typeface="Cambria" panose="02040503050406030204" pitchFamily="18" charset="0"/>
                    <a:ea typeface="Times New Roman" panose="02020603050405020304" pitchFamily="18" charset="0"/>
                    <a:cs typeface="Times New Roman" panose="02020603050405020304" pitchFamily="18" charset="0"/>
                  </a:rPr>
                  <a:t> </a:t>
                </a:r>
                <a:endParaRPr lang="el-GR" dirty="0"/>
              </a:p>
            </p:txBody>
          </p:sp>
        </mc:Choice>
        <mc:Fallback xmlns="">
          <p:sp>
            <p:nvSpPr>
              <p:cNvPr id="26" name="TextBox 25">
                <a:extLst>
                  <a:ext uri="{FF2B5EF4-FFF2-40B4-BE49-F238E27FC236}">
                    <a16:creationId xmlns:a16="http://schemas.microsoft.com/office/drawing/2014/main" id="{EEA938DA-1BB2-48DC-A385-6D44835E6C45}"/>
                  </a:ext>
                </a:extLst>
              </p:cNvPr>
              <p:cNvSpPr txBox="1">
                <a:spLocks noRot="1" noChangeAspect="1" noMove="1" noResize="1" noEditPoints="1" noAdjustHandles="1" noChangeArrowheads="1" noChangeShapeType="1" noTextEdit="1"/>
              </p:cNvSpPr>
              <p:nvPr/>
            </p:nvSpPr>
            <p:spPr>
              <a:xfrm>
                <a:off x="1090400" y="2694587"/>
                <a:ext cx="413792" cy="369332"/>
              </a:xfrm>
              <a:prstGeom prst="rect">
                <a:avLst/>
              </a:prstGeom>
              <a:blipFill>
                <a:blip r:embed="rId6"/>
                <a:stretch>
                  <a:fillRect r="-19118"/>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DC511DA-BE3C-434C-B2FE-39472A206226}"/>
                  </a:ext>
                </a:extLst>
              </p:cNvPr>
              <p:cNvSpPr txBox="1"/>
              <p:nvPr/>
            </p:nvSpPr>
            <p:spPr>
              <a:xfrm>
                <a:off x="1466528" y="2693804"/>
                <a:ext cx="413792" cy="369332"/>
              </a:xfrm>
              <a:prstGeom prst="rect">
                <a:avLst/>
              </a:prstGeom>
              <a:noFill/>
            </p:spPr>
            <p:txBody>
              <a:bodyPr wrap="square">
                <a:spAutoFit/>
              </a:bodyPr>
              <a:lstStyle/>
              <a:p>
                <a14:m>
                  <m:oMath xmlns:m="http://schemas.openxmlformats.org/officeDocument/2006/math">
                    <m:sSub>
                      <m:sSubPr>
                        <m:ctrlPr>
                          <a:rPr lang="el-GR"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GB" i="0">
                            <a:effectLst/>
                            <a:latin typeface="Cambria Math" panose="02040503050406030204" pitchFamily="18" charset="0"/>
                            <a:ea typeface="Times New Roman" panose="02020603050405020304" pitchFamily="18" charset="0"/>
                            <a:cs typeface="Times New Roman" panose="02020603050405020304" pitchFamily="18" charset="0"/>
                          </a:rPr>
                          <m:t>D</m:t>
                        </m:r>
                      </m:e>
                      <m:sub>
                        <m:r>
                          <a:rPr lang="en-GB" b="0" i="0" smtClean="0">
                            <a:effectLst/>
                            <a:latin typeface="Cambria Math" panose="02040503050406030204" pitchFamily="18" charset="0"/>
                            <a:ea typeface="Times New Roman" panose="02020603050405020304" pitchFamily="18" charset="0"/>
                            <a:cs typeface="Times New Roman" panose="02020603050405020304" pitchFamily="18" charset="0"/>
                          </a:rPr>
                          <m:t>0</m:t>
                        </m:r>
                        <m:r>
                          <a:rPr lang="en-GB" b="0" i="1" smtClean="0">
                            <a:effectLst/>
                            <a:latin typeface="Cambria Math" panose="02040503050406030204" pitchFamily="18" charset="0"/>
                            <a:ea typeface="Times New Roman" panose="02020603050405020304" pitchFamily="18" charset="0"/>
                            <a:cs typeface="Times New Roman" panose="02020603050405020304" pitchFamily="18" charset="0"/>
                          </a:rPr>
                          <m:t>3</m:t>
                        </m:r>
                      </m:sub>
                    </m:sSub>
                  </m:oMath>
                </a14:m>
                <a:r>
                  <a:rPr lang="el-GR" dirty="0">
                    <a:effectLst/>
                    <a:latin typeface="Cambria" panose="02040503050406030204" pitchFamily="18" charset="0"/>
                    <a:ea typeface="Times New Roman" panose="02020603050405020304" pitchFamily="18" charset="0"/>
                    <a:cs typeface="Times New Roman" panose="02020603050405020304" pitchFamily="18" charset="0"/>
                  </a:rPr>
                  <a:t> </a:t>
                </a:r>
                <a:endParaRPr lang="el-GR" dirty="0"/>
              </a:p>
            </p:txBody>
          </p:sp>
        </mc:Choice>
        <mc:Fallback xmlns="">
          <p:sp>
            <p:nvSpPr>
              <p:cNvPr id="27" name="TextBox 26">
                <a:extLst>
                  <a:ext uri="{FF2B5EF4-FFF2-40B4-BE49-F238E27FC236}">
                    <a16:creationId xmlns:a16="http://schemas.microsoft.com/office/drawing/2014/main" id="{9DC511DA-BE3C-434C-B2FE-39472A206226}"/>
                  </a:ext>
                </a:extLst>
              </p:cNvPr>
              <p:cNvSpPr txBox="1">
                <a:spLocks noRot="1" noChangeAspect="1" noMove="1" noResize="1" noEditPoints="1" noAdjustHandles="1" noChangeArrowheads="1" noChangeShapeType="1" noTextEdit="1"/>
              </p:cNvSpPr>
              <p:nvPr/>
            </p:nvSpPr>
            <p:spPr>
              <a:xfrm>
                <a:off x="1466528" y="2693804"/>
                <a:ext cx="413792" cy="369332"/>
              </a:xfrm>
              <a:prstGeom prst="rect">
                <a:avLst/>
              </a:prstGeom>
              <a:blipFill>
                <a:blip r:embed="rId7"/>
                <a:stretch>
                  <a:fillRect r="-20896"/>
                </a:stretch>
              </a:blipFill>
            </p:spPr>
            <p:txBody>
              <a:bodyPr/>
              <a:lstStyle/>
              <a:p>
                <a:r>
                  <a:rPr lang="el-GR">
                    <a:noFill/>
                  </a:rPr>
                  <a:t> </a:t>
                </a:r>
              </a:p>
            </p:txBody>
          </p:sp>
        </mc:Fallback>
      </mc:AlternateContent>
      <p:cxnSp>
        <p:nvCxnSpPr>
          <p:cNvPr id="28" name="Straight Arrow Connector 27">
            <a:extLst>
              <a:ext uri="{FF2B5EF4-FFF2-40B4-BE49-F238E27FC236}">
                <a16:creationId xmlns:a16="http://schemas.microsoft.com/office/drawing/2014/main" id="{6AF0D019-8EF8-4F88-A08A-2C131F91BF36}"/>
              </a:ext>
            </a:extLst>
          </p:cNvPr>
          <p:cNvCxnSpPr>
            <a:cxnSpLocks/>
          </p:cNvCxnSpPr>
          <p:nvPr/>
        </p:nvCxnSpPr>
        <p:spPr>
          <a:xfrm flipV="1">
            <a:off x="3059832" y="3068960"/>
            <a:ext cx="0" cy="543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5FE5914-188B-4647-985F-8968C3A057EA}"/>
                  </a:ext>
                </a:extLst>
              </p:cNvPr>
              <p:cNvSpPr txBox="1"/>
              <p:nvPr/>
            </p:nvSpPr>
            <p:spPr>
              <a:xfrm>
                <a:off x="2834296" y="2705422"/>
                <a:ext cx="413792" cy="395045"/>
              </a:xfrm>
              <a:prstGeom prst="rect">
                <a:avLst/>
              </a:prstGeom>
              <a:noFill/>
            </p:spPr>
            <p:txBody>
              <a:bodyPr wrap="square">
                <a:spAutoFit/>
              </a:bodyPr>
              <a:lstStyle/>
              <a:p>
                <a14:m>
                  <m:oMath xmlns:m="http://schemas.openxmlformats.org/officeDocument/2006/math">
                    <m:sSub>
                      <m:sSubPr>
                        <m:ctrlPr>
                          <a:rPr lang="el-GR"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GB" i="0">
                            <a:effectLst/>
                            <a:latin typeface="Cambria Math" panose="02040503050406030204" pitchFamily="18" charset="0"/>
                            <a:ea typeface="Times New Roman" panose="02020603050405020304" pitchFamily="18" charset="0"/>
                            <a:cs typeface="Times New Roman" panose="02020603050405020304" pitchFamily="18" charset="0"/>
                          </a:rPr>
                          <m:t>D</m:t>
                        </m:r>
                      </m:e>
                      <m:sub>
                        <m:r>
                          <m:rPr>
                            <m:sty m:val="p"/>
                          </m:rPr>
                          <a:rPr lang="en-GB" b="0" i="0" smtClean="0">
                            <a:effectLst/>
                            <a:latin typeface="Cambria Math" panose="02040503050406030204" pitchFamily="18" charset="0"/>
                            <a:ea typeface="Times New Roman" panose="02020603050405020304" pitchFamily="18" charset="0"/>
                            <a:cs typeface="Times New Roman" panose="02020603050405020304" pitchFamily="18" charset="0"/>
                          </a:rPr>
                          <m:t>ij</m:t>
                        </m:r>
                      </m:sub>
                    </m:sSub>
                  </m:oMath>
                </a14:m>
                <a:r>
                  <a:rPr lang="el-GR" dirty="0">
                    <a:effectLst/>
                    <a:latin typeface="Cambria" panose="02040503050406030204" pitchFamily="18" charset="0"/>
                    <a:ea typeface="Times New Roman" panose="02020603050405020304" pitchFamily="18" charset="0"/>
                    <a:cs typeface="Times New Roman" panose="02020603050405020304" pitchFamily="18" charset="0"/>
                  </a:rPr>
                  <a:t> </a:t>
                </a:r>
                <a:endParaRPr lang="el-GR" dirty="0"/>
              </a:p>
            </p:txBody>
          </p:sp>
        </mc:Choice>
        <mc:Fallback xmlns="">
          <p:sp>
            <p:nvSpPr>
              <p:cNvPr id="29" name="TextBox 28">
                <a:extLst>
                  <a:ext uri="{FF2B5EF4-FFF2-40B4-BE49-F238E27FC236}">
                    <a16:creationId xmlns:a16="http://schemas.microsoft.com/office/drawing/2014/main" id="{45FE5914-188B-4647-985F-8968C3A057EA}"/>
                  </a:ext>
                </a:extLst>
              </p:cNvPr>
              <p:cNvSpPr txBox="1">
                <a:spLocks noRot="1" noChangeAspect="1" noMove="1" noResize="1" noEditPoints="1" noAdjustHandles="1" noChangeArrowheads="1" noChangeShapeType="1" noTextEdit="1"/>
              </p:cNvSpPr>
              <p:nvPr/>
            </p:nvSpPr>
            <p:spPr>
              <a:xfrm>
                <a:off x="2834296" y="2705422"/>
                <a:ext cx="413792" cy="395045"/>
              </a:xfrm>
              <a:prstGeom prst="rect">
                <a:avLst/>
              </a:prstGeom>
              <a:blipFill>
                <a:blip r:embed="rId8"/>
                <a:stretch>
                  <a:fillRect r="-4412" b="-9231"/>
                </a:stretch>
              </a:blipFill>
            </p:spPr>
            <p:txBody>
              <a:bodyPr/>
              <a:lstStyle/>
              <a:p>
                <a:r>
                  <a:rPr lang="el-GR">
                    <a:noFill/>
                  </a:rPr>
                  <a:t> </a:t>
                </a:r>
              </a:p>
            </p:txBody>
          </p:sp>
        </mc:Fallback>
      </mc:AlternateContent>
      <p:sp>
        <p:nvSpPr>
          <p:cNvPr id="10" name="TextBox 9">
            <a:extLst>
              <a:ext uri="{FF2B5EF4-FFF2-40B4-BE49-F238E27FC236}">
                <a16:creationId xmlns:a16="http://schemas.microsoft.com/office/drawing/2014/main" id="{0D849CA9-C737-48A0-9EAA-A8D82FDC8414}"/>
              </a:ext>
            </a:extLst>
          </p:cNvPr>
          <p:cNvSpPr txBox="1"/>
          <p:nvPr/>
        </p:nvSpPr>
        <p:spPr>
          <a:xfrm>
            <a:off x="1862233" y="3146634"/>
            <a:ext cx="1107996" cy="369332"/>
          </a:xfrm>
          <a:prstGeom prst="rect">
            <a:avLst/>
          </a:prstGeom>
          <a:noFill/>
        </p:spPr>
        <p:txBody>
          <a:bodyPr wrap="none" rtlCol="0">
            <a:spAutoFit/>
          </a:bodyPr>
          <a:lstStyle/>
          <a:p>
            <a:r>
              <a:rPr lang="en-GB" dirty="0"/>
              <a:t>…………</a:t>
            </a:r>
            <a:endParaRPr lang="el-GR" dirty="0"/>
          </a:p>
        </p:txBody>
      </p:sp>
    </p:spTree>
    <p:extLst>
      <p:ext uri="{BB962C8B-B14F-4D97-AF65-F5344CB8AC3E}">
        <p14:creationId xmlns:p14="http://schemas.microsoft.com/office/powerpoint/2010/main" val="44290439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E1C8D6D2-6F0E-494C-B16B-6371302B03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073" y="3641543"/>
            <a:ext cx="2463204" cy="2560321"/>
          </a:xfrm>
          <a:prstGeom prst="rect">
            <a:avLst/>
          </a:prstGeom>
        </p:spPr>
      </p:pic>
      <p:sp>
        <p:nvSpPr>
          <p:cNvPr id="33" name="Title 1"/>
          <p:cNvSpPr>
            <a:spLocks noGrp="1"/>
          </p:cNvSpPr>
          <p:nvPr>
            <p:ph type="title"/>
          </p:nvPr>
        </p:nvSpPr>
        <p:spPr>
          <a:xfrm>
            <a:off x="304770" y="188640"/>
            <a:ext cx="7507590" cy="800796"/>
          </a:xfrm>
        </p:spPr>
        <p:txBody>
          <a:bodyPr anchor="b">
            <a:noAutofit/>
          </a:bodyPr>
          <a:lstStyle/>
          <a:p>
            <a:pPr marL="596646" indent="-514350"/>
            <a:r>
              <a:rPr lang="el-GR" sz="2800" dirty="0">
                <a:solidFill>
                  <a:schemeClr val="accent5">
                    <a:lumMod val="75000"/>
                  </a:schemeClr>
                </a:solidFill>
                <a:latin typeface="Century Schoolbook" pitchFamily="18" charset="0"/>
              </a:rPr>
              <a:t>3</a:t>
            </a:r>
            <a:r>
              <a:rPr lang="en-US" sz="2800" dirty="0">
                <a:solidFill>
                  <a:schemeClr val="accent5">
                    <a:lumMod val="75000"/>
                  </a:schemeClr>
                </a:solidFill>
                <a:latin typeface="Century Schoolbook" pitchFamily="18" charset="0"/>
              </a:rPr>
              <a:t> </a:t>
            </a:r>
            <a:r>
              <a:rPr lang="el-GR" sz="2800" dirty="0" err="1">
                <a:solidFill>
                  <a:schemeClr val="accent5">
                    <a:lumMod val="75000"/>
                  </a:schemeClr>
                </a:solidFill>
                <a:latin typeface="Century Schoolbook" pitchFamily="18" charset="0"/>
              </a:rPr>
              <a:t>Υδατοσήμανση</a:t>
            </a:r>
            <a:r>
              <a:rPr lang="el-GR" sz="2800" dirty="0">
                <a:solidFill>
                  <a:schemeClr val="accent5">
                    <a:lumMod val="75000"/>
                  </a:schemeClr>
                </a:solidFill>
                <a:latin typeface="Century Schoolbook" pitchFamily="18" charset="0"/>
              </a:rPr>
              <a:t> εικόνας</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3"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732367" cy="369332"/>
          </a:xfrm>
          <a:prstGeom prst="rect">
            <a:avLst/>
          </a:prstGeom>
        </p:spPr>
        <p:txBody>
          <a:bodyPr wrap="square">
            <a:spAutoFit/>
          </a:bodyPr>
          <a:lstStyle/>
          <a:p>
            <a:pPr marL="0" lvl="3" algn="just"/>
            <a:r>
              <a:rPr lang="el-GR" b="1" dirty="0">
                <a:solidFill>
                  <a:srgbClr val="C00000"/>
                </a:solidFill>
                <a:latin typeface="Times New Roman" pitchFamily="18" charset="0"/>
                <a:cs typeface="Times New Roman" pitchFamily="18" charset="0"/>
                <a:sym typeface="Wingdings" pitchFamily="2" charset="2"/>
              </a:rPr>
              <a:t>Αλγόριθμος ενσωμάτωσης </a:t>
            </a:r>
            <a:r>
              <a:rPr lang="el-GR" b="1" dirty="0" err="1">
                <a:solidFill>
                  <a:srgbClr val="C00000"/>
                </a:solidFill>
                <a:latin typeface="Times New Roman" pitchFamily="18" charset="0"/>
                <a:cs typeface="Times New Roman" pitchFamily="18" charset="0"/>
                <a:sym typeface="Wingdings" pitchFamily="2" charset="2"/>
              </a:rPr>
              <a:t>αυτοανστρέφουσας</a:t>
            </a:r>
            <a:r>
              <a:rPr lang="el-GR" b="1" dirty="0">
                <a:solidFill>
                  <a:srgbClr val="C00000"/>
                </a:solidFill>
                <a:latin typeface="Times New Roman" pitchFamily="18" charset="0"/>
                <a:cs typeface="Times New Roman" pitchFamily="18" charset="0"/>
                <a:sym typeface="Wingdings" pitchFamily="2" charset="2"/>
              </a:rPr>
              <a:t> μετάθεσης σε εικόνα</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119</a:t>
            </a:fld>
            <a:endParaRPr lang="el-GR" altLang="el-GR" sz="1200" dirty="0">
              <a:latin typeface="Cambria" pitchFamily="18" charset="0"/>
            </a:endParaRPr>
          </a:p>
        </p:txBody>
      </p:sp>
      <p:graphicFrame>
        <p:nvGraphicFramePr>
          <p:cNvPr id="9" name="Table 5">
            <a:extLst>
              <a:ext uri="{FF2B5EF4-FFF2-40B4-BE49-F238E27FC236}">
                <a16:creationId xmlns:a16="http://schemas.microsoft.com/office/drawing/2014/main" id="{2EB2F541-4060-4844-977B-927DF5D1C261}"/>
              </a:ext>
            </a:extLst>
          </p:cNvPr>
          <p:cNvGraphicFramePr>
            <a:graphicFrameLocks noGrp="1"/>
          </p:cNvGraphicFramePr>
          <p:nvPr/>
        </p:nvGraphicFramePr>
        <p:xfrm>
          <a:off x="800073" y="3641544"/>
          <a:ext cx="2448271" cy="2560320"/>
        </p:xfrm>
        <a:graphic>
          <a:graphicData uri="http://schemas.openxmlformats.org/drawingml/2006/table">
            <a:tbl>
              <a:tblPr firstRow="1" bandRow="1">
                <a:tableStyleId>{5940675A-B579-460E-94D1-54222C63F5DA}</a:tableStyleId>
              </a:tblPr>
              <a:tblGrid>
                <a:gridCol w="349753">
                  <a:extLst>
                    <a:ext uri="{9D8B030D-6E8A-4147-A177-3AD203B41FA5}">
                      <a16:colId xmlns:a16="http://schemas.microsoft.com/office/drawing/2014/main" val="2414197656"/>
                    </a:ext>
                  </a:extLst>
                </a:gridCol>
                <a:gridCol w="349753">
                  <a:extLst>
                    <a:ext uri="{9D8B030D-6E8A-4147-A177-3AD203B41FA5}">
                      <a16:colId xmlns:a16="http://schemas.microsoft.com/office/drawing/2014/main" val="4143534358"/>
                    </a:ext>
                  </a:extLst>
                </a:gridCol>
                <a:gridCol w="349753">
                  <a:extLst>
                    <a:ext uri="{9D8B030D-6E8A-4147-A177-3AD203B41FA5}">
                      <a16:colId xmlns:a16="http://schemas.microsoft.com/office/drawing/2014/main" val="2193729209"/>
                    </a:ext>
                  </a:extLst>
                </a:gridCol>
                <a:gridCol w="349753">
                  <a:extLst>
                    <a:ext uri="{9D8B030D-6E8A-4147-A177-3AD203B41FA5}">
                      <a16:colId xmlns:a16="http://schemas.microsoft.com/office/drawing/2014/main" val="3193923409"/>
                    </a:ext>
                  </a:extLst>
                </a:gridCol>
                <a:gridCol w="349753">
                  <a:extLst>
                    <a:ext uri="{9D8B030D-6E8A-4147-A177-3AD203B41FA5}">
                      <a16:colId xmlns:a16="http://schemas.microsoft.com/office/drawing/2014/main" val="1390458554"/>
                    </a:ext>
                  </a:extLst>
                </a:gridCol>
                <a:gridCol w="349753">
                  <a:extLst>
                    <a:ext uri="{9D8B030D-6E8A-4147-A177-3AD203B41FA5}">
                      <a16:colId xmlns:a16="http://schemas.microsoft.com/office/drawing/2014/main" val="4220465919"/>
                    </a:ext>
                  </a:extLst>
                </a:gridCol>
                <a:gridCol w="349753">
                  <a:extLst>
                    <a:ext uri="{9D8B030D-6E8A-4147-A177-3AD203B41FA5}">
                      <a16:colId xmlns:a16="http://schemas.microsoft.com/office/drawing/2014/main" val="3810637025"/>
                    </a:ext>
                  </a:extLst>
                </a:gridCol>
              </a:tblGrid>
              <a:tr h="324000">
                <a:tc>
                  <a:txBody>
                    <a:bodyPr/>
                    <a:lstStyle/>
                    <a:p>
                      <a:pPr algn="ctr"/>
                      <a:endParaRPr lang="el-GR"/>
                    </a:p>
                  </a:txBody>
                  <a:tcPr/>
                </a:tc>
                <a:tc>
                  <a:txBody>
                    <a:bodyPr/>
                    <a:lstStyle/>
                    <a:p>
                      <a:pPr algn="ctr"/>
                      <a:endParaRPr lang="el-GR" dirty="0"/>
                    </a:p>
                  </a:txBody>
                  <a:tcPr/>
                </a:tc>
                <a:tc>
                  <a:txBody>
                    <a:bodyPr/>
                    <a:lstStyle/>
                    <a:p>
                      <a:pPr algn="ctr"/>
                      <a:endParaRPr lang="el-GR" dirty="0"/>
                    </a:p>
                  </a:txBody>
                  <a:tcPr/>
                </a:tc>
                <a:tc>
                  <a:txBody>
                    <a:bodyPr/>
                    <a:lstStyle/>
                    <a:p>
                      <a:pPr algn="ctr"/>
                      <a:endParaRPr lang="el-GR" dirty="0"/>
                    </a:p>
                  </a:txBody>
                  <a:tcPr/>
                </a:tc>
                <a:tc>
                  <a:txBody>
                    <a:bodyPr/>
                    <a:lstStyle/>
                    <a:p>
                      <a:pPr algn="ctr"/>
                      <a:endParaRPr lang="el-GR"/>
                    </a:p>
                  </a:txBody>
                  <a:tcPr/>
                </a:tc>
                <a:tc>
                  <a:txBody>
                    <a:bodyPr/>
                    <a:lstStyle/>
                    <a:p>
                      <a:pPr algn="ctr"/>
                      <a:endParaRPr lang="el-GR"/>
                    </a:p>
                  </a:txBody>
                  <a:tcPr/>
                </a:tc>
                <a:tc>
                  <a:txBody>
                    <a:bodyPr/>
                    <a:lstStyle/>
                    <a:p>
                      <a:pPr algn="ctr"/>
                      <a:endParaRPr lang="el-GR" dirty="0"/>
                    </a:p>
                  </a:txBody>
                  <a:tcPr/>
                </a:tc>
                <a:extLst>
                  <a:ext uri="{0D108BD9-81ED-4DB2-BD59-A6C34878D82A}">
                    <a16:rowId xmlns:a16="http://schemas.microsoft.com/office/drawing/2014/main" val="1449379985"/>
                  </a:ext>
                </a:extLst>
              </a:tr>
              <a:tr h="324000">
                <a:tc>
                  <a:txBody>
                    <a:bodyPr/>
                    <a:lstStyle/>
                    <a:p>
                      <a:pPr algn="ctr"/>
                      <a:endParaRPr lang="el-GR"/>
                    </a:p>
                  </a:txBody>
                  <a:tcPr/>
                </a:tc>
                <a:tc>
                  <a:txBody>
                    <a:bodyPr/>
                    <a:lstStyle/>
                    <a:p>
                      <a:pPr algn="ctr"/>
                      <a:endParaRPr lang="el-GR" dirty="0"/>
                    </a:p>
                  </a:txBody>
                  <a:tcPr/>
                </a:tc>
                <a:tc>
                  <a:txBody>
                    <a:bodyPr/>
                    <a:lstStyle/>
                    <a:p>
                      <a:pPr algn="ctr"/>
                      <a:endParaRPr lang="el-GR" dirty="0"/>
                    </a:p>
                  </a:txBody>
                  <a:tcPr/>
                </a:tc>
                <a:tc>
                  <a:txBody>
                    <a:bodyPr/>
                    <a:lstStyle/>
                    <a:p>
                      <a:pPr algn="ctr"/>
                      <a:endParaRPr lang="el-GR" dirty="0"/>
                    </a:p>
                  </a:txBody>
                  <a:tcPr/>
                </a:tc>
                <a:tc>
                  <a:txBody>
                    <a:bodyPr/>
                    <a:lstStyle/>
                    <a:p>
                      <a:pPr algn="ctr"/>
                      <a:endParaRPr lang="el-GR" dirty="0"/>
                    </a:p>
                  </a:txBody>
                  <a:tcPr/>
                </a:tc>
                <a:tc>
                  <a:txBody>
                    <a:bodyPr/>
                    <a:lstStyle/>
                    <a:p>
                      <a:pPr algn="ctr"/>
                      <a:endParaRPr lang="el-GR"/>
                    </a:p>
                  </a:txBody>
                  <a:tcPr/>
                </a:tc>
                <a:tc>
                  <a:txBody>
                    <a:bodyPr/>
                    <a:lstStyle/>
                    <a:p>
                      <a:pPr algn="ctr"/>
                      <a:endParaRPr lang="el-GR"/>
                    </a:p>
                  </a:txBody>
                  <a:tcPr/>
                </a:tc>
                <a:extLst>
                  <a:ext uri="{0D108BD9-81ED-4DB2-BD59-A6C34878D82A}">
                    <a16:rowId xmlns:a16="http://schemas.microsoft.com/office/drawing/2014/main" val="3418060347"/>
                  </a:ext>
                </a:extLst>
              </a:tr>
              <a:tr h="324000">
                <a:tc>
                  <a:txBody>
                    <a:bodyPr/>
                    <a:lstStyle/>
                    <a:p>
                      <a:pPr algn="ctr"/>
                      <a:endParaRPr lang="el-GR"/>
                    </a:p>
                  </a:txBody>
                  <a:tcPr/>
                </a:tc>
                <a:tc>
                  <a:txBody>
                    <a:bodyPr/>
                    <a:lstStyle/>
                    <a:p>
                      <a:pPr algn="ctr"/>
                      <a:endParaRPr lang="el-GR"/>
                    </a:p>
                  </a:txBody>
                  <a:tcPr>
                    <a:lnB w="12700" cap="flat" cmpd="sng" algn="ctr">
                      <a:solidFill>
                        <a:schemeClr val="tx1"/>
                      </a:solidFill>
                      <a:prstDash val="solid"/>
                      <a:round/>
                      <a:headEnd type="none" w="med" len="med"/>
                      <a:tailEnd type="none" w="med" len="med"/>
                    </a:lnB>
                  </a:tcPr>
                </a:tc>
                <a:tc>
                  <a:txBody>
                    <a:bodyPr/>
                    <a:lstStyle/>
                    <a:p>
                      <a:pPr algn="ctr"/>
                      <a:endParaRPr lang="el-GR" dirty="0"/>
                    </a:p>
                  </a:txBody>
                  <a:tcPr/>
                </a:tc>
                <a:tc>
                  <a:txBody>
                    <a:bodyPr/>
                    <a:lstStyle/>
                    <a:p>
                      <a:pPr algn="ctr"/>
                      <a:endParaRPr lang="el-GR" dirty="0"/>
                    </a:p>
                  </a:txBody>
                  <a:tcPr/>
                </a:tc>
                <a:tc>
                  <a:txBody>
                    <a:bodyPr/>
                    <a:lstStyle/>
                    <a:p>
                      <a:pPr algn="ctr"/>
                      <a:endParaRPr lang="el-GR" dirty="0"/>
                    </a:p>
                  </a:txBody>
                  <a:tcPr/>
                </a:tc>
                <a:tc>
                  <a:txBody>
                    <a:bodyPr/>
                    <a:lstStyle/>
                    <a:p>
                      <a:pPr algn="ctr"/>
                      <a:endParaRPr lang="el-GR" dirty="0"/>
                    </a:p>
                  </a:txBody>
                  <a:tcPr/>
                </a:tc>
                <a:tc>
                  <a:txBody>
                    <a:bodyPr/>
                    <a:lstStyle/>
                    <a:p>
                      <a:pPr algn="ctr"/>
                      <a:endParaRPr lang="el-GR" dirty="0"/>
                    </a:p>
                  </a:txBody>
                  <a:tcPr/>
                </a:tc>
                <a:extLst>
                  <a:ext uri="{0D108BD9-81ED-4DB2-BD59-A6C34878D82A}">
                    <a16:rowId xmlns:a16="http://schemas.microsoft.com/office/drawing/2014/main" val="2833380702"/>
                  </a:ext>
                </a:extLst>
              </a:tr>
              <a:tr h="324000">
                <a:tc>
                  <a:txBody>
                    <a:bodyPr/>
                    <a:lstStyle/>
                    <a:p>
                      <a:pPr algn="ctr"/>
                      <a:endParaRPr lang="el-GR" dirty="0"/>
                    </a:p>
                  </a:txBody>
                  <a:tcPr>
                    <a:lnR w="12700" cap="flat" cmpd="sng" algn="ctr">
                      <a:solidFill>
                        <a:schemeClr val="tx1"/>
                      </a:solidFill>
                      <a:prstDash val="solid"/>
                      <a:round/>
                      <a:headEnd type="none" w="med" len="med"/>
                      <a:tailEnd type="none" w="med" len="med"/>
                    </a:lnR>
                  </a:tcPr>
                </a:tc>
                <a:tc>
                  <a:txBody>
                    <a:bodyPr/>
                    <a:lstStyle/>
                    <a:p>
                      <a:pPr algn="ctr"/>
                      <a:endParaRPr lang="el-G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l-GR" dirty="0"/>
                    </a:p>
                  </a:txBody>
                  <a:tcPr>
                    <a:lnL w="12700" cap="flat" cmpd="sng" algn="ctr">
                      <a:solidFill>
                        <a:schemeClr val="tx1"/>
                      </a:solidFill>
                      <a:prstDash val="solid"/>
                      <a:round/>
                      <a:headEnd type="none" w="med" len="med"/>
                      <a:tailEnd type="none" w="med" len="med"/>
                    </a:lnL>
                  </a:tcPr>
                </a:tc>
                <a:tc>
                  <a:txBody>
                    <a:bodyPr/>
                    <a:lstStyle/>
                    <a:p>
                      <a:pPr algn="ctr"/>
                      <a:endParaRPr lang="el-GR" dirty="0"/>
                    </a:p>
                  </a:txBody>
                  <a:tcPr/>
                </a:tc>
                <a:tc>
                  <a:txBody>
                    <a:bodyPr/>
                    <a:lstStyle/>
                    <a:p>
                      <a:pPr algn="ctr"/>
                      <a:endParaRPr lang="el-GR" dirty="0"/>
                    </a:p>
                  </a:txBody>
                  <a:tcPr/>
                </a:tc>
                <a:tc>
                  <a:txBody>
                    <a:bodyPr/>
                    <a:lstStyle/>
                    <a:p>
                      <a:pPr algn="ctr"/>
                      <a:endParaRPr lang="el-GR" dirty="0"/>
                    </a:p>
                  </a:txBody>
                  <a:tcPr/>
                </a:tc>
                <a:tc>
                  <a:txBody>
                    <a:bodyPr/>
                    <a:lstStyle/>
                    <a:p>
                      <a:pPr algn="ctr"/>
                      <a:endParaRPr lang="el-GR" dirty="0"/>
                    </a:p>
                  </a:txBody>
                  <a:tcPr/>
                </a:tc>
                <a:extLst>
                  <a:ext uri="{0D108BD9-81ED-4DB2-BD59-A6C34878D82A}">
                    <a16:rowId xmlns:a16="http://schemas.microsoft.com/office/drawing/2014/main" val="763429391"/>
                  </a:ext>
                </a:extLst>
              </a:tr>
              <a:tr h="324000">
                <a:tc>
                  <a:txBody>
                    <a:bodyPr/>
                    <a:lstStyle/>
                    <a:p>
                      <a:pPr algn="ctr"/>
                      <a:endParaRPr lang="el-GR"/>
                    </a:p>
                  </a:txBody>
                  <a:tcPr/>
                </a:tc>
                <a:tc>
                  <a:txBody>
                    <a:bodyPr/>
                    <a:lstStyle/>
                    <a:p>
                      <a:pPr algn="ctr"/>
                      <a:endParaRPr lang="el-GR" dirty="0"/>
                    </a:p>
                  </a:txBody>
                  <a:tcPr>
                    <a:lnT w="12700" cap="flat" cmpd="sng" algn="ctr">
                      <a:solidFill>
                        <a:schemeClr val="tx1"/>
                      </a:solidFill>
                      <a:prstDash val="solid"/>
                      <a:round/>
                      <a:headEnd type="none" w="med" len="med"/>
                      <a:tailEnd type="none" w="med" len="med"/>
                    </a:lnT>
                  </a:tcPr>
                </a:tc>
                <a:tc>
                  <a:txBody>
                    <a:bodyPr/>
                    <a:lstStyle/>
                    <a:p>
                      <a:pPr algn="ctr"/>
                      <a:endParaRPr lang="el-GR" dirty="0"/>
                    </a:p>
                  </a:txBody>
                  <a:tcPr/>
                </a:tc>
                <a:tc>
                  <a:txBody>
                    <a:bodyPr/>
                    <a:lstStyle/>
                    <a:p>
                      <a:pPr algn="ctr"/>
                      <a:endParaRPr lang="el-GR" dirty="0"/>
                    </a:p>
                  </a:txBody>
                  <a:tcPr/>
                </a:tc>
                <a:tc>
                  <a:txBody>
                    <a:bodyPr/>
                    <a:lstStyle/>
                    <a:p>
                      <a:pPr algn="ctr"/>
                      <a:endParaRPr lang="el-GR"/>
                    </a:p>
                  </a:txBody>
                  <a:tcPr/>
                </a:tc>
                <a:tc>
                  <a:txBody>
                    <a:bodyPr/>
                    <a:lstStyle/>
                    <a:p>
                      <a:pPr algn="ctr"/>
                      <a:endParaRPr lang="el-GR" dirty="0"/>
                    </a:p>
                  </a:txBody>
                  <a:tcPr/>
                </a:tc>
                <a:tc>
                  <a:txBody>
                    <a:bodyPr/>
                    <a:lstStyle/>
                    <a:p>
                      <a:pPr algn="ctr"/>
                      <a:endParaRPr lang="el-GR"/>
                    </a:p>
                  </a:txBody>
                  <a:tcPr/>
                </a:tc>
                <a:extLst>
                  <a:ext uri="{0D108BD9-81ED-4DB2-BD59-A6C34878D82A}">
                    <a16:rowId xmlns:a16="http://schemas.microsoft.com/office/drawing/2014/main" val="2330465999"/>
                  </a:ext>
                </a:extLst>
              </a:tr>
              <a:tr h="324000">
                <a:tc>
                  <a:txBody>
                    <a:bodyPr/>
                    <a:lstStyle/>
                    <a:p>
                      <a:pPr algn="ctr"/>
                      <a:endParaRPr lang="el-GR"/>
                    </a:p>
                  </a:txBody>
                  <a:tcPr/>
                </a:tc>
                <a:tc>
                  <a:txBody>
                    <a:bodyPr/>
                    <a:lstStyle/>
                    <a:p>
                      <a:pPr algn="ctr"/>
                      <a:endParaRPr lang="el-GR" dirty="0"/>
                    </a:p>
                  </a:txBody>
                  <a:tcPr/>
                </a:tc>
                <a:tc>
                  <a:txBody>
                    <a:bodyPr/>
                    <a:lstStyle/>
                    <a:p>
                      <a:pPr algn="ctr"/>
                      <a:endParaRPr lang="el-GR"/>
                    </a:p>
                  </a:txBody>
                  <a:tcPr/>
                </a:tc>
                <a:tc>
                  <a:txBody>
                    <a:bodyPr/>
                    <a:lstStyle/>
                    <a:p>
                      <a:pPr algn="ctr"/>
                      <a:endParaRPr lang="el-GR" dirty="0"/>
                    </a:p>
                  </a:txBody>
                  <a:tcPr/>
                </a:tc>
                <a:tc>
                  <a:txBody>
                    <a:bodyPr/>
                    <a:lstStyle/>
                    <a:p>
                      <a:pPr algn="ctr"/>
                      <a:endParaRPr lang="el-GR" dirty="0"/>
                    </a:p>
                  </a:txBody>
                  <a:tcPr/>
                </a:tc>
                <a:tc>
                  <a:txBody>
                    <a:bodyPr/>
                    <a:lstStyle/>
                    <a:p>
                      <a:pPr algn="ctr"/>
                      <a:endParaRPr lang="el-GR" dirty="0"/>
                    </a:p>
                  </a:txBody>
                  <a:tcPr/>
                </a:tc>
                <a:tc>
                  <a:txBody>
                    <a:bodyPr/>
                    <a:lstStyle/>
                    <a:p>
                      <a:pPr algn="ctr"/>
                      <a:endParaRPr lang="el-GR" dirty="0"/>
                    </a:p>
                  </a:txBody>
                  <a:tcPr/>
                </a:tc>
                <a:extLst>
                  <a:ext uri="{0D108BD9-81ED-4DB2-BD59-A6C34878D82A}">
                    <a16:rowId xmlns:a16="http://schemas.microsoft.com/office/drawing/2014/main" val="2940611508"/>
                  </a:ext>
                </a:extLst>
              </a:tr>
              <a:tr h="324000">
                <a:tc>
                  <a:txBody>
                    <a:bodyPr/>
                    <a:lstStyle/>
                    <a:p>
                      <a:pPr algn="ctr"/>
                      <a:endParaRPr lang="el-GR" dirty="0"/>
                    </a:p>
                  </a:txBody>
                  <a:tcPr/>
                </a:tc>
                <a:tc>
                  <a:txBody>
                    <a:bodyPr/>
                    <a:lstStyle/>
                    <a:p>
                      <a:pPr algn="ctr"/>
                      <a:endParaRPr lang="el-GR" dirty="0"/>
                    </a:p>
                  </a:txBody>
                  <a:tcPr/>
                </a:tc>
                <a:tc>
                  <a:txBody>
                    <a:bodyPr/>
                    <a:lstStyle/>
                    <a:p>
                      <a:pPr algn="ctr"/>
                      <a:endParaRPr lang="el-GR"/>
                    </a:p>
                  </a:txBody>
                  <a:tcPr/>
                </a:tc>
                <a:tc>
                  <a:txBody>
                    <a:bodyPr/>
                    <a:lstStyle/>
                    <a:p>
                      <a:pPr algn="ctr"/>
                      <a:endParaRPr lang="el-GR"/>
                    </a:p>
                  </a:txBody>
                  <a:tcPr/>
                </a:tc>
                <a:tc>
                  <a:txBody>
                    <a:bodyPr/>
                    <a:lstStyle/>
                    <a:p>
                      <a:pPr algn="ctr"/>
                      <a:endParaRPr lang="el-GR"/>
                    </a:p>
                  </a:txBody>
                  <a:tcPr/>
                </a:tc>
                <a:tc>
                  <a:txBody>
                    <a:bodyPr/>
                    <a:lstStyle/>
                    <a:p>
                      <a:pPr algn="ctr"/>
                      <a:endParaRPr lang="el-GR" dirty="0"/>
                    </a:p>
                  </a:txBody>
                  <a:tcPr/>
                </a:tc>
                <a:tc>
                  <a:txBody>
                    <a:bodyPr/>
                    <a:lstStyle/>
                    <a:p>
                      <a:pPr algn="ctr"/>
                      <a:endParaRPr lang="el-GR" dirty="0"/>
                    </a:p>
                  </a:txBody>
                  <a:tcPr/>
                </a:tc>
                <a:extLst>
                  <a:ext uri="{0D108BD9-81ED-4DB2-BD59-A6C34878D82A}">
                    <a16:rowId xmlns:a16="http://schemas.microsoft.com/office/drawing/2014/main" val="3458665696"/>
                  </a:ext>
                </a:extLst>
              </a:tr>
            </a:tbl>
          </a:graphicData>
        </a:graphic>
      </p:graphicFrame>
      <p:sp>
        <p:nvSpPr>
          <p:cNvPr id="4" name="TextBox 3">
            <a:extLst>
              <a:ext uri="{FF2B5EF4-FFF2-40B4-BE49-F238E27FC236}">
                <a16:creationId xmlns:a16="http://schemas.microsoft.com/office/drawing/2014/main" id="{1BE91015-1592-407A-9C4E-B5B9B5F08D00}"/>
              </a:ext>
            </a:extLst>
          </p:cNvPr>
          <p:cNvSpPr txBox="1"/>
          <p:nvPr/>
        </p:nvSpPr>
        <p:spPr>
          <a:xfrm>
            <a:off x="509631" y="3612755"/>
            <a:ext cx="247184" cy="369332"/>
          </a:xfrm>
          <a:prstGeom prst="rect">
            <a:avLst/>
          </a:prstGeom>
          <a:noFill/>
        </p:spPr>
        <p:txBody>
          <a:bodyPr wrap="none" rtlCol="0">
            <a:spAutoFit/>
          </a:bodyPr>
          <a:lstStyle/>
          <a:p>
            <a:r>
              <a:rPr lang="en-GB" sz="1800" i="1" dirty="0" err="1">
                <a:effectLst/>
                <a:latin typeface="Cambria" panose="02040503050406030204" pitchFamily="18" charset="0"/>
                <a:ea typeface="Times New Roman" panose="02020603050405020304" pitchFamily="18" charset="0"/>
                <a:cs typeface="Times New Roman" panose="02020603050405020304" pitchFamily="18" charset="0"/>
              </a:rPr>
              <a:t>i</a:t>
            </a:r>
            <a:endParaRPr lang="el-GR" dirty="0"/>
          </a:p>
        </p:txBody>
      </p:sp>
      <p:sp>
        <p:nvSpPr>
          <p:cNvPr id="66" name="TextBox 65">
            <a:extLst>
              <a:ext uri="{FF2B5EF4-FFF2-40B4-BE49-F238E27FC236}">
                <a16:creationId xmlns:a16="http://schemas.microsoft.com/office/drawing/2014/main" id="{1D986914-F57E-44C4-8BBC-9983EA5CCA66}"/>
              </a:ext>
            </a:extLst>
          </p:cNvPr>
          <p:cNvSpPr txBox="1"/>
          <p:nvPr/>
        </p:nvSpPr>
        <p:spPr>
          <a:xfrm>
            <a:off x="378064" y="3989425"/>
            <a:ext cx="490840" cy="369332"/>
          </a:xfrm>
          <a:prstGeom prst="rect">
            <a:avLst/>
          </a:prstGeom>
          <a:noFill/>
        </p:spPr>
        <p:txBody>
          <a:bodyPr wrap="none" rtlCol="0">
            <a:spAutoFit/>
          </a:bodyPr>
          <a:lstStyle/>
          <a:p>
            <a:r>
              <a:rPr lang="en-GB" sz="1800" i="1" dirty="0">
                <a:effectLst/>
                <a:latin typeface="Cambria" panose="02040503050406030204" pitchFamily="18" charset="0"/>
                <a:ea typeface="Times New Roman" panose="02020603050405020304" pitchFamily="18" charset="0"/>
                <a:cs typeface="Times New Roman" panose="02020603050405020304" pitchFamily="18" charset="0"/>
              </a:rPr>
              <a:t>i+1</a:t>
            </a:r>
            <a:endParaRPr lang="el-GR" dirty="0"/>
          </a:p>
        </p:txBody>
      </p:sp>
      <p:sp>
        <p:nvSpPr>
          <p:cNvPr id="67" name="TextBox 66">
            <a:extLst>
              <a:ext uri="{FF2B5EF4-FFF2-40B4-BE49-F238E27FC236}">
                <a16:creationId xmlns:a16="http://schemas.microsoft.com/office/drawing/2014/main" id="{89A9ED5B-63AC-4D4E-B61D-2A6C92CD0F56}"/>
              </a:ext>
            </a:extLst>
          </p:cNvPr>
          <p:cNvSpPr txBox="1"/>
          <p:nvPr/>
        </p:nvSpPr>
        <p:spPr>
          <a:xfrm>
            <a:off x="441199" y="5834874"/>
            <a:ext cx="409086" cy="369332"/>
          </a:xfrm>
          <a:prstGeom prst="rect">
            <a:avLst/>
          </a:prstGeom>
          <a:noFill/>
        </p:spPr>
        <p:txBody>
          <a:bodyPr wrap="none" rtlCol="0">
            <a:spAutoFit/>
          </a:bodyPr>
          <a:lstStyle/>
          <a:p>
            <a:r>
              <a:rPr lang="en-GB" i="1" dirty="0">
                <a:latin typeface="Cambria" panose="02040503050406030204" pitchFamily="18" charset="0"/>
                <a:cs typeface="Times New Roman" panose="02020603050405020304" pitchFamily="18" charset="0"/>
              </a:rPr>
              <a:t>n*</a:t>
            </a:r>
            <a:endParaRPr lang="el-GR" dirty="0"/>
          </a:p>
        </p:txBody>
      </p:sp>
      <p:sp>
        <p:nvSpPr>
          <p:cNvPr id="68" name="TextBox 67">
            <a:extLst>
              <a:ext uri="{FF2B5EF4-FFF2-40B4-BE49-F238E27FC236}">
                <a16:creationId xmlns:a16="http://schemas.microsoft.com/office/drawing/2014/main" id="{B9A69B4C-788A-436A-A0A4-02BE433FD0BC}"/>
              </a:ext>
            </a:extLst>
          </p:cNvPr>
          <p:cNvSpPr txBox="1"/>
          <p:nvPr/>
        </p:nvSpPr>
        <p:spPr>
          <a:xfrm>
            <a:off x="466898" y="4350813"/>
            <a:ext cx="231154" cy="1477328"/>
          </a:xfrm>
          <a:prstGeom prst="rect">
            <a:avLst/>
          </a:prstGeom>
          <a:noFill/>
        </p:spPr>
        <p:txBody>
          <a:bodyPr wrap="none" rtlCol="0">
            <a:spAutoFit/>
          </a:bodyPr>
          <a:lstStyle/>
          <a:p>
            <a:r>
              <a:rPr lang="en-GB" i="1" dirty="0">
                <a:latin typeface="Cambria" panose="02040503050406030204" pitchFamily="18" charset="0"/>
                <a:cs typeface="Times New Roman" panose="02020603050405020304" pitchFamily="18" charset="0"/>
              </a:rPr>
              <a:t>.</a:t>
            </a:r>
          </a:p>
          <a:p>
            <a:r>
              <a:rPr lang="en-GB" i="1" dirty="0">
                <a:latin typeface="Cambria" panose="02040503050406030204" pitchFamily="18" charset="0"/>
                <a:cs typeface="Times New Roman" panose="02020603050405020304" pitchFamily="18" charset="0"/>
              </a:rPr>
              <a:t>.</a:t>
            </a:r>
          </a:p>
          <a:p>
            <a:r>
              <a:rPr lang="en-GB" i="1" dirty="0">
                <a:latin typeface="Cambria" panose="02040503050406030204" pitchFamily="18" charset="0"/>
                <a:cs typeface="Times New Roman" panose="02020603050405020304" pitchFamily="18" charset="0"/>
              </a:rPr>
              <a:t>.</a:t>
            </a:r>
          </a:p>
          <a:p>
            <a:r>
              <a:rPr lang="en-GB" i="1" dirty="0">
                <a:latin typeface="Cambria" panose="02040503050406030204" pitchFamily="18" charset="0"/>
                <a:cs typeface="Times New Roman" panose="02020603050405020304" pitchFamily="18" charset="0"/>
              </a:rPr>
              <a:t>.</a:t>
            </a:r>
          </a:p>
          <a:p>
            <a:r>
              <a:rPr lang="en-GB" i="1" dirty="0">
                <a:latin typeface="Cambria" panose="02040503050406030204" pitchFamily="18" charset="0"/>
                <a:cs typeface="Times New Roman" panose="02020603050405020304" pitchFamily="18" charset="0"/>
              </a:rPr>
              <a:t>.</a:t>
            </a:r>
            <a:endParaRPr lang="el-GR" dirty="0"/>
          </a:p>
        </p:txBody>
      </p:sp>
      <p:sp>
        <p:nvSpPr>
          <p:cNvPr id="15" name="Rectangle 14">
            <a:extLst>
              <a:ext uri="{FF2B5EF4-FFF2-40B4-BE49-F238E27FC236}">
                <a16:creationId xmlns:a16="http://schemas.microsoft.com/office/drawing/2014/main" id="{20718D3B-8F01-449C-932F-0040A056DDE9}"/>
              </a:ext>
            </a:extLst>
          </p:cNvPr>
          <p:cNvSpPr/>
          <p:nvPr/>
        </p:nvSpPr>
        <p:spPr>
          <a:xfrm>
            <a:off x="789214" y="5832531"/>
            <a:ext cx="2458874" cy="38485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6" name="Arrow: Right 15">
            <a:extLst>
              <a:ext uri="{FF2B5EF4-FFF2-40B4-BE49-F238E27FC236}">
                <a16:creationId xmlns:a16="http://schemas.microsoft.com/office/drawing/2014/main" id="{7B5418D7-0E5F-4CA6-914C-29BE461A82B6}"/>
              </a:ext>
            </a:extLst>
          </p:cNvPr>
          <p:cNvSpPr/>
          <p:nvPr/>
        </p:nvSpPr>
        <p:spPr>
          <a:xfrm>
            <a:off x="3592315" y="5885377"/>
            <a:ext cx="632696" cy="2280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A53F772-19D0-471F-B349-AD44C85A8F45}"/>
                  </a:ext>
                </a:extLst>
              </p:cNvPr>
              <p:cNvSpPr txBox="1"/>
              <p:nvPr/>
            </p:nvSpPr>
            <p:spPr>
              <a:xfrm>
                <a:off x="4634692" y="5806973"/>
                <a:ext cx="939681" cy="369332"/>
              </a:xfrm>
              <a:prstGeom prst="rect">
                <a:avLst/>
              </a:prstGeom>
              <a:noFill/>
            </p:spPr>
            <p:txBody>
              <a:bodyPr wrap="none" rtlCol="0">
                <a:spAutoFit/>
              </a:bodyPr>
              <a:lstStyle/>
              <a:p>
                <a:r>
                  <a:rPr lang="en-GB" dirty="0">
                    <a:latin typeface="Calibri" panose="020F0502020204030204" pitchFamily="34" charset="0"/>
                    <a:cs typeface="Calibri" panose="020F0502020204030204" pitchFamily="34" charset="0"/>
                  </a:rPr>
                  <a:t>Max</a:t>
                </a: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𝐷</m:t>
                        </m:r>
                      </m:e>
                      <m:sub>
                        <m:r>
                          <a:rPr lang="en-GB" b="0" i="1" smtClean="0">
                            <a:latin typeface="Cambria Math" panose="02040503050406030204" pitchFamily="18" charset="0"/>
                          </a:rPr>
                          <m:t>𝑛</m:t>
                        </m:r>
                        <m:r>
                          <a:rPr lang="en-GB" b="0" i="1" smtClean="0">
                            <a:latin typeface="Cambria Math" panose="02040503050406030204" pitchFamily="18" charset="0"/>
                          </a:rPr>
                          <m:t>∗</m:t>
                        </m:r>
                      </m:sub>
                    </m:sSub>
                  </m:oMath>
                </a14:m>
                <a:endParaRPr lang="el-GR" dirty="0"/>
              </a:p>
            </p:txBody>
          </p:sp>
        </mc:Choice>
        <mc:Fallback xmlns="">
          <p:sp>
            <p:nvSpPr>
              <p:cNvPr id="17" name="TextBox 16">
                <a:extLst>
                  <a:ext uri="{FF2B5EF4-FFF2-40B4-BE49-F238E27FC236}">
                    <a16:creationId xmlns:a16="http://schemas.microsoft.com/office/drawing/2014/main" id="{5A53F772-19D0-471F-B349-AD44C85A8F45}"/>
                  </a:ext>
                </a:extLst>
              </p:cNvPr>
              <p:cNvSpPr txBox="1">
                <a:spLocks noRot="1" noChangeAspect="1" noMove="1" noResize="1" noEditPoints="1" noAdjustHandles="1" noChangeArrowheads="1" noChangeShapeType="1" noTextEdit="1"/>
              </p:cNvSpPr>
              <p:nvPr/>
            </p:nvSpPr>
            <p:spPr>
              <a:xfrm>
                <a:off x="4634692" y="5806973"/>
                <a:ext cx="939681" cy="369332"/>
              </a:xfrm>
              <a:prstGeom prst="rect">
                <a:avLst/>
              </a:prstGeom>
              <a:blipFill>
                <a:blip r:embed="rId6"/>
                <a:stretch>
                  <a:fillRect l="-5195" t="-10000" b="-26667"/>
                </a:stretch>
              </a:blipFill>
            </p:spPr>
            <p:txBody>
              <a:bodyPr/>
              <a:lstStyle/>
              <a:p>
                <a:r>
                  <a:rPr lang="el-GR">
                    <a:noFill/>
                  </a:rPr>
                  <a:t> </a:t>
                </a:r>
              </a:p>
            </p:txBody>
          </p:sp>
        </mc:Fallback>
      </mc:AlternateContent>
      <p:cxnSp>
        <p:nvCxnSpPr>
          <p:cNvPr id="5" name="Straight Arrow Connector 4">
            <a:extLst>
              <a:ext uri="{FF2B5EF4-FFF2-40B4-BE49-F238E27FC236}">
                <a16:creationId xmlns:a16="http://schemas.microsoft.com/office/drawing/2014/main" id="{54A66320-4E4C-4048-A18D-1344994E3CA7}"/>
              </a:ext>
            </a:extLst>
          </p:cNvPr>
          <p:cNvCxnSpPr>
            <a:cxnSpLocks/>
          </p:cNvCxnSpPr>
          <p:nvPr/>
        </p:nvCxnSpPr>
        <p:spPr>
          <a:xfrm flipV="1">
            <a:off x="971600" y="3068960"/>
            <a:ext cx="0" cy="543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AE3F2AA-FACD-4E9A-A29D-7D74C54279A3}"/>
              </a:ext>
            </a:extLst>
          </p:cNvPr>
          <p:cNvCxnSpPr>
            <a:cxnSpLocks/>
          </p:cNvCxnSpPr>
          <p:nvPr/>
        </p:nvCxnSpPr>
        <p:spPr>
          <a:xfrm flipV="1">
            <a:off x="1259632" y="3068960"/>
            <a:ext cx="0" cy="543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9C513F2-85A3-4581-9B12-0A80057C022E}"/>
              </a:ext>
            </a:extLst>
          </p:cNvPr>
          <p:cNvCxnSpPr>
            <a:cxnSpLocks/>
          </p:cNvCxnSpPr>
          <p:nvPr/>
        </p:nvCxnSpPr>
        <p:spPr>
          <a:xfrm flipV="1">
            <a:off x="1619672" y="3068960"/>
            <a:ext cx="0" cy="543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D986FEF-4650-4974-A15B-EFA52F9D3B55}"/>
                  </a:ext>
                </a:extLst>
              </p:cNvPr>
              <p:cNvSpPr txBox="1"/>
              <p:nvPr/>
            </p:nvSpPr>
            <p:spPr>
              <a:xfrm>
                <a:off x="729074" y="2692290"/>
                <a:ext cx="413792" cy="369332"/>
              </a:xfrm>
              <a:prstGeom prst="rect">
                <a:avLst/>
              </a:prstGeom>
              <a:noFill/>
            </p:spPr>
            <p:txBody>
              <a:bodyPr wrap="square">
                <a:spAutoFit/>
              </a:bodyPr>
              <a:lstStyle/>
              <a:p>
                <a14:m>
                  <m:oMath xmlns:m="http://schemas.openxmlformats.org/officeDocument/2006/math">
                    <m:sSub>
                      <m:sSubPr>
                        <m:ctrlPr>
                          <a:rPr lang="el-GR"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GB" i="0">
                            <a:effectLst/>
                            <a:latin typeface="Cambria Math" panose="02040503050406030204" pitchFamily="18" charset="0"/>
                            <a:ea typeface="Times New Roman" panose="02020603050405020304" pitchFamily="18" charset="0"/>
                            <a:cs typeface="Times New Roman" panose="02020603050405020304" pitchFamily="18" charset="0"/>
                          </a:rPr>
                          <m:t>D</m:t>
                        </m:r>
                      </m:e>
                      <m:sub>
                        <m:r>
                          <a:rPr lang="en-GB" b="0" i="0" smtClean="0">
                            <a:effectLst/>
                            <a:latin typeface="Cambria Math" panose="02040503050406030204" pitchFamily="18" charset="0"/>
                            <a:ea typeface="Times New Roman" panose="02020603050405020304" pitchFamily="18" charset="0"/>
                            <a:cs typeface="Times New Roman" panose="02020603050405020304" pitchFamily="18" charset="0"/>
                          </a:rPr>
                          <m:t>01</m:t>
                        </m:r>
                      </m:sub>
                    </m:sSub>
                  </m:oMath>
                </a14:m>
                <a:r>
                  <a:rPr lang="el-GR" dirty="0">
                    <a:effectLst/>
                    <a:latin typeface="Cambria" panose="02040503050406030204" pitchFamily="18" charset="0"/>
                    <a:ea typeface="Times New Roman" panose="02020603050405020304" pitchFamily="18" charset="0"/>
                    <a:cs typeface="Times New Roman" panose="02020603050405020304" pitchFamily="18" charset="0"/>
                  </a:rPr>
                  <a:t> </a:t>
                </a:r>
                <a:endParaRPr lang="el-GR" dirty="0"/>
              </a:p>
            </p:txBody>
          </p:sp>
        </mc:Choice>
        <mc:Fallback xmlns="">
          <p:sp>
            <p:nvSpPr>
              <p:cNvPr id="25" name="TextBox 24">
                <a:extLst>
                  <a:ext uri="{FF2B5EF4-FFF2-40B4-BE49-F238E27FC236}">
                    <a16:creationId xmlns:a16="http://schemas.microsoft.com/office/drawing/2014/main" id="{9D986FEF-4650-4974-A15B-EFA52F9D3B55}"/>
                  </a:ext>
                </a:extLst>
              </p:cNvPr>
              <p:cNvSpPr txBox="1">
                <a:spLocks noRot="1" noChangeAspect="1" noMove="1" noResize="1" noEditPoints="1" noAdjustHandles="1" noChangeArrowheads="1" noChangeShapeType="1" noTextEdit="1"/>
              </p:cNvSpPr>
              <p:nvPr/>
            </p:nvSpPr>
            <p:spPr>
              <a:xfrm>
                <a:off x="729074" y="2692290"/>
                <a:ext cx="413792" cy="369332"/>
              </a:xfrm>
              <a:prstGeom prst="rect">
                <a:avLst/>
              </a:prstGeom>
              <a:blipFill>
                <a:blip r:embed="rId7"/>
                <a:stretch>
                  <a:fillRect r="-20896"/>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A938DA-1BB2-48DC-A385-6D44835E6C45}"/>
                  </a:ext>
                </a:extLst>
              </p:cNvPr>
              <p:cNvSpPr txBox="1"/>
              <p:nvPr/>
            </p:nvSpPr>
            <p:spPr>
              <a:xfrm>
                <a:off x="1090400" y="2694587"/>
                <a:ext cx="413792" cy="369332"/>
              </a:xfrm>
              <a:prstGeom prst="rect">
                <a:avLst/>
              </a:prstGeom>
              <a:noFill/>
            </p:spPr>
            <p:txBody>
              <a:bodyPr wrap="square">
                <a:spAutoFit/>
              </a:bodyPr>
              <a:lstStyle/>
              <a:p>
                <a14:m>
                  <m:oMath xmlns:m="http://schemas.openxmlformats.org/officeDocument/2006/math">
                    <m:sSub>
                      <m:sSubPr>
                        <m:ctrlPr>
                          <a:rPr lang="el-GR"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GB" i="0">
                            <a:effectLst/>
                            <a:latin typeface="Cambria Math" panose="02040503050406030204" pitchFamily="18" charset="0"/>
                            <a:ea typeface="Times New Roman" panose="02020603050405020304" pitchFamily="18" charset="0"/>
                            <a:cs typeface="Times New Roman" panose="02020603050405020304" pitchFamily="18" charset="0"/>
                          </a:rPr>
                          <m:t>D</m:t>
                        </m:r>
                      </m:e>
                      <m:sub>
                        <m:r>
                          <a:rPr lang="en-GB" b="0" i="0" smtClean="0">
                            <a:effectLst/>
                            <a:latin typeface="Cambria Math" panose="02040503050406030204" pitchFamily="18" charset="0"/>
                            <a:ea typeface="Times New Roman" panose="02020603050405020304" pitchFamily="18" charset="0"/>
                            <a:cs typeface="Times New Roman" panose="02020603050405020304" pitchFamily="18" charset="0"/>
                          </a:rPr>
                          <m:t>0</m:t>
                        </m:r>
                        <m:r>
                          <a:rPr lang="en-GB" b="0" i="1" smtClean="0">
                            <a:effectLst/>
                            <a:latin typeface="Cambria Math" panose="02040503050406030204" pitchFamily="18" charset="0"/>
                            <a:ea typeface="Times New Roman" panose="02020603050405020304" pitchFamily="18" charset="0"/>
                            <a:cs typeface="Times New Roman" panose="02020603050405020304" pitchFamily="18" charset="0"/>
                          </a:rPr>
                          <m:t>2</m:t>
                        </m:r>
                      </m:sub>
                    </m:sSub>
                  </m:oMath>
                </a14:m>
                <a:r>
                  <a:rPr lang="el-GR" dirty="0">
                    <a:effectLst/>
                    <a:latin typeface="Cambria" panose="02040503050406030204" pitchFamily="18" charset="0"/>
                    <a:ea typeface="Times New Roman" panose="02020603050405020304" pitchFamily="18" charset="0"/>
                    <a:cs typeface="Times New Roman" panose="02020603050405020304" pitchFamily="18" charset="0"/>
                  </a:rPr>
                  <a:t> </a:t>
                </a:r>
                <a:endParaRPr lang="el-GR" dirty="0"/>
              </a:p>
            </p:txBody>
          </p:sp>
        </mc:Choice>
        <mc:Fallback xmlns="">
          <p:sp>
            <p:nvSpPr>
              <p:cNvPr id="26" name="TextBox 25">
                <a:extLst>
                  <a:ext uri="{FF2B5EF4-FFF2-40B4-BE49-F238E27FC236}">
                    <a16:creationId xmlns:a16="http://schemas.microsoft.com/office/drawing/2014/main" id="{EEA938DA-1BB2-48DC-A385-6D44835E6C45}"/>
                  </a:ext>
                </a:extLst>
              </p:cNvPr>
              <p:cNvSpPr txBox="1">
                <a:spLocks noRot="1" noChangeAspect="1" noMove="1" noResize="1" noEditPoints="1" noAdjustHandles="1" noChangeArrowheads="1" noChangeShapeType="1" noTextEdit="1"/>
              </p:cNvSpPr>
              <p:nvPr/>
            </p:nvSpPr>
            <p:spPr>
              <a:xfrm>
                <a:off x="1090400" y="2694587"/>
                <a:ext cx="413792" cy="369332"/>
              </a:xfrm>
              <a:prstGeom prst="rect">
                <a:avLst/>
              </a:prstGeom>
              <a:blipFill>
                <a:blip r:embed="rId8"/>
                <a:stretch>
                  <a:fillRect r="-19118"/>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DC511DA-BE3C-434C-B2FE-39472A206226}"/>
                  </a:ext>
                </a:extLst>
              </p:cNvPr>
              <p:cNvSpPr txBox="1"/>
              <p:nvPr/>
            </p:nvSpPr>
            <p:spPr>
              <a:xfrm>
                <a:off x="1466528" y="2693804"/>
                <a:ext cx="413792" cy="369332"/>
              </a:xfrm>
              <a:prstGeom prst="rect">
                <a:avLst/>
              </a:prstGeom>
              <a:noFill/>
            </p:spPr>
            <p:txBody>
              <a:bodyPr wrap="square">
                <a:spAutoFit/>
              </a:bodyPr>
              <a:lstStyle/>
              <a:p>
                <a14:m>
                  <m:oMath xmlns:m="http://schemas.openxmlformats.org/officeDocument/2006/math">
                    <m:sSub>
                      <m:sSubPr>
                        <m:ctrlPr>
                          <a:rPr lang="el-GR"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GB" i="0">
                            <a:effectLst/>
                            <a:latin typeface="Cambria Math" panose="02040503050406030204" pitchFamily="18" charset="0"/>
                            <a:ea typeface="Times New Roman" panose="02020603050405020304" pitchFamily="18" charset="0"/>
                            <a:cs typeface="Times New Roman" panose="02020603050405020304" pitchFamily="18" charset="0"/>
                          </a:rPr>
                          <m:t>D</m:t>
                        </m:r>
                      </m:e>
                      <m:sub>
                        <m:r>
                          <a:rPr lang="en-GB" b="0" i="0" smtClean="0">
                            <a:effectLst/>
                            <a:latin typeface="Cambria Math" panose="02040503050406030204" pitchFamily="18" charset="0"/>
                            <a:ea typeface="Times New Roman" panose="02020603050405020304" pitchFamily="18" charset="0"/>
                            <a:cs typeface="Times New Roman" panose="02020603050405020304" pitchFamily="18" charset="0"/>
                          </a:rPr>
                          <m:t>0</m:t>
                        </m:r>
                        <m:r>
                          <a:rPr lang="en-GB" b="0" i="1" smtClean="0">
                            <a:effectLst/>
                            <a:latin typeface="Cambria Math" panose="02040503050406030204" pitchFamily="18" charset="0"/>
                            <a:ea typeface="Times New Roman" panose="02020603050405020304" pitchFamily="18" charset="0"/>
                            <a:cs typeface="Times New Roman" panose="02020603050405020304" pitchFamily="18" charset="0"/>
                          </a:rPr>
                          <m:t>3</m:t>
                        </m:r>
                      </m:sub>
                    </m:sSub>
                  </m:oMath>
                </a14:m>
                <a:r>
                  <a:rPr lang="el-GR" dirty="0">
                    <a:effectLst/>
                    <a:latin typeface="Cambria" panose="02040503050406030204" pitchFamily="18" charset="0"/>
                    <a:ea typeface="Times New Roman" panose="02020603050405020304" pitchFamily="18" charset="0"/>
                    <a:cs typeface="Times New Roman" panose="02020603050405020304" pitchFamily="18" charset="0"/>
                  </a:rPr>
                  <a:t> </a:t>
                </a:r>
                <a:endParaRPr lang="el-GR" dirty="0"/>
              </a:p>
            </p:txBody>
          </p:sp>
        </mc:Choice>
        <mc:Fallback xmlns="">
          <p:sp>
            <p:nvSpPr>
              <p:cNvPr id="27" name="TextBox 26">
                <a:extLst>
                  <a:ext uri="{FF2B5EF4-FFF2-40B4-BE49-F238E27FC236}">
                    <a16:creationId xmlns:a16="http://schemas.microsoft.com/office/drawing/2014/main" id="{9DC511DA-BE3C-434C-B2FE-39472A206226}"/>
                  </a:ext>
                </a:extLst>
              </p:cNvPr>
              <p:cNvSpPr txBox="1">
                <a:spLocks noRot="1" noChangeAspect="1" noMove="1" noResize="1" noEditPoints="1" noAdjustHandles="1" noChangeArrowheads="1" noChangeShapeType="1" noTextEdit="1"/>
              </p:cNvSpPr>
              <p:nvPr/>
            </p:nvSpPr>
            <p:spPr>
              <a:xfrm>
                <a:off x="1466528" y="2693804"/>
                <a:ext cx="413792" cy="369332"/>
              </a:xfrm>
              <a:prstGeom prst="rect">
                <a:avLst/>
              </a:prstGeom>
              <a:blipFill>
                <a:blip r:embed="rId9"/>
                <a:stretch>
                  <a:fillRect r="-20896"/>
                </a:stretch>
              </a:blipFill>
            </p:spPr>
            <p:txBody>
              <a:bodyPr/>
              <a:lstStyle/>
              <a:p>
                <a:r>
                  <a:rPr lang="el-GR">
                    <a:noFill/>
                  </a:rPr>
                  <a:t> </a:t>
                </a:r>
              </a:p>
            </p:txBody>
          </p:sp>
        </mc:Fallback>
      </mc:AlternateContent>
      <p:cxnSp>
        <p:nvCxnSpPr>
          <p:cNvPr id="28" name="Straight Arrow Connector 27">
            <a:extLst>
              <a:ext uri="{FF2B5EF4-FFF2-40B4-BE49-F238E27FC236}">
                <a16:creationId xmlns:a16="http://schemas.microsoft.com/office/drawing/2014/main" id="{6AF0D019-8EF8-4F88-A08A-2C131F91BF36}"/>
              </a:ext>
            </a:extLst>
          </p:cNvPr>
          <p:cNvCxnSpPr>
            <a:cxnSpLocks/>
          </p:cNvCxnSpPr>
          <p:nvPr/>
        </p:nvCxnSpPr>
        <p:spPr>
          <a:xfrm flipV="1">
            <a:off x="3059832" y="3068960"/>
            <a:ext cx="0" cy="543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5FE5914-188B-4647-985F-8968C3A057EA}"/>
                  </a:ext>
                </a:extLst>
              </p:cNvPr>
              <p:cNvSpPr txBox="1"/>
              <p:nvPr/>
            </p:nvSpPr>
            <p:spPr>
              <a:xfrm>
                <a:off x="2834296" y="2705422"/>
                <a:ext cx="413792" cy="395045"/>
              </a:xfrm>
              <a:prstGeom prst="rect">
                <a:avLst/>
              </a:prstGeom>
              <a:noFill/>
            </p:spPr>
            <p:txBody>
              <a:bodyPr wrap="square">
                <a:spAutoFit/>
              </a:bodyPr>
              <a:lstStyle/>
              <a:p>
                <a14:m>
                  <m:oMath xmlns:m="http://schemas.openxmlformats.org/officeDocument/2006/math">
                    <m:sSub>
                      <m:sSubPr>
                        <m:ctrlPr>
                          <a:rPr lang="el-GR"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GB" i="0">
                            <a:effectLst/>
                            <a:latin typeface="Cambria Math" panose="02040503050406030204" pitchFamily="18" charset="0"/>
                            <a:ea typeface="Times New Roman" panose="02020603050405020304" pitchFamily="18" charset="0"/>
                            <a:cs typeface="Times New Roman" panose="02020603050405020304" pitchFamily="18" charset="0"/>
                          </a:rPr>
                          <m:t>D</m:t>
                        </m:r>
                      </m:e>
                      <m:sub>
                        <m:r>
                          <m:rPr>
                            <m:sty m:val="p"/>
                          </m:rPr>
                          <a:rPr lang="en-GB" b="0" i="0" smtClean="0">
                            <a:effectLst/>
                            <a:latin typeface="Cambria Math" panose="02040503050406030204" pitchFamily="18" charset="0"/>
                            <a:ea typeface="Times New Roman" panose="02020603050405020304" pitchFamily="18" charset="0"/>
                            <a:cs typeface="Times New Roman" panose="02020603050405020304" pitchFamily="18" charset="0"/>
                          </a:rPr>
                          <m:t>ij</m:t>
                        </m:r>
                      </m:sub>
                    </m:sSub>
                  </m:oMath>
                </a14:m>
                <a:r>
                  <a:rPr lang="el-GR" dirty="0">
                    <a:effectLst/>
                    <a:latin typeface="Cambria" panose="02040503050406030204" pitchFamily="18" charset="0"/>
                    <a:ea typeface="Times New Roman" panose="02020603050405020304" pitchFamily="18" charset="0"/>
                    <a:cs typeface="Times New Roman" panose="02020603050405020304" pitchFamily="18" charset="0"/>
                  </a:rPr>
                  <a:t> </a:t>
                </a:r>
                <a:endParaRPr lang="el-GR" dirty="0"/>
              </a:p>
            </p:txBody>
          </p:sp>
        </mc:Choice>
        <mc:Fallback xmlns="">
          <p:sp>
            <p:nvSpPr>
              <p:cNvPr id="29" name="TextBox 28">
                <a:extLst>
                  <a:ext uri="{FF2B5EF4-FFF2-40B4-BE49-F238E27FC236}">
                    <a16:creationId xmlns:a16="http://schemas.microsoft.com/office/drawing/2014/main" id="{45FE5914-188B-4647-985F-8968C3A057EA}"/>
                  </a:ext>
                </a:extLst>
              </p:cNvPr>
              <p:cNvSpPr txBox="1">
                <a:spLocks noRot="1" noChangeAspect="1" noMove="1" noResize="1" noEditPoints="1" noAdjustHandles="1" noChangeArrowheads="1" noChangeShapeType="1" noTextEdit="1"/>
              </p:cNvSpPr>
              <p:nvPr/>
            </p:nvSpPr>
            <p:spPr>
              <a:xfrm>
                <a:off x="2834296" y="2705422"/>
                <a:ext cx="413792" cy="395045"/>
              </a:xfrm>
              <a:prstGeom prst="rect">
                <a:avLst/>
              </a:prstGeom>
              <a:blipFill>
                <a:blip r:embed="rId10"/>
                <a:stretch>
                  <a:fillRect r="-4412" b="-9231"/>
                </a:stretch>
              </a:blipFill>
            </p:spPr>
            <p:txBody>
              <a:bodyPr/>
              <a:lstStyle/>
              <a:p>
                <a:r>
                  <a:rPr lang="el-GR">
                    <a:noFill/>
                  </a:rPr>
                  <a:t> </a:t>
                </a:r>
              </a:p>
            </p:txBody>
          </p:sp>
        </mc:Fallback>
      </mc:AlternateContent>
      <p:sp>
        <p:nvSpPr>
          <p:cNvPr id="10" name="TextBox 9">
            <a:extLst>
              <a:ext uri="{FF2B5EF4-FFF2-40B4-BE49-F238E27FC236}">
                <a16:creationId xmlns:a16="http://schemas.microsoft.com/office/drawing/2014/main" id="{0D849CA9-C737-48A0-9EAA-A8D82FDC8414}"/>
              </a:ext>
            </a:extLst>
          </p:cNvPr>
          <p:cNvSpPr txBox="1"/>
          <p:nvPr/>
        </p:nvSpPr>
        <p:spPr>
          <a:xfrm>
            <a:off x="1862233" y="3146634"/>
            <a:ext cx="1107996" cy="369332"/>
          </a:xfrm>
          <a:prstGeom prst="rect">
            <a:avLst/>
          </a:prstGeom>
          <a:noFill/>
        </p:spPr>
        <p:txBody>
          <a:bodyPr wrap="none" rtlCol="0">
            <a:spAutoFit/>
          </a:bodyPr>
          <a:lstStyle/>
          <a:p>
            <a:r>
              <a:rPr lang="en-GB" dirty="0"/>
              <a:t>…………</a:t>
            </a:r>
            <a:endParaRPr lang="el-GR" dirty="0"/>
          </a:p>
        </p:txBody>
      </p:sp>
    </p:spTree>
    <p:extLst>
      <p:ext uri="{BB962C8B-B14F-4D97-AF65-F5344CB8AC3E}">
        <p14:creationId xmlns:p14="http://schemas.microsoft.com/office/powerpoint/2010/main" val="2360956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l-GR" sz="2800" dirty="0">
                <a:solidFill>
                  <a:schemeClr val="accent5">
                    <a:lumMod val="75000"/>
                  </a:schemeClr>
                </a:solidFill>
                <a:latin typeface="Century Schoolbook" pitchFamily="18" charset="0"/>
              </a:rPr>
              <a:t>Περίληψη</a:t>
            </a:r>
            <a:endParaRPr lang="en-US" sz="2800" dirty="0">
              <a:solidFill>
                <a:schemeClr val="accent5">
                  <a:lumMod val="75000"/>
                </a:schemeClr>
              </a:solidFill>
              <a:latin typeface="Century Schoolbook" pitchFamily="18" charset="0"/>
            </a:endParaRPr>
          </a:p>
        </p:txBody>
      </p:sp>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16" name="Rectangle 7"/>
          <p:cNvSpPr/>
          <p:nvPr/>
        </p:nvSpPr>
        <p:spPr>
          <a:xfrm>
            <a:off x="452350" y="1412776"/>
            <a:ext cx="8440129" cy="2031325"/>
          </a:xfrm>
          <a:prstGeom prst="rect">
            <a:avLst/>
          </a:prstGeom>
        </p:spPr>
        <p:txBody>
          <a:bodyPr wrap="square">
            <a:spAutoFit/>
          </a:bodyPr>
          <a:lstStyle/>
          <a:p>
            <a:pPr marL="285750" lvl="3" indent="-285750" algn="just">
              <a:buFont typeface="Wingdings" panose="05000000000000000000" pitchFamily="2" charset="2"/>
              <a:buChar char="Ø"/>
            </a:pP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Ραγδαία αύξηση της υποκλοπής των ψηφιακών δεδομένων.</a:t>
            </a:r>
          </a:p>
          <a:p>
            <a:pPr marL="285750" lvl="3" indent="-285750" algn="just">
              <a:buFont typeface="Wingdings" panose="05000000000000000000" pitchFamily="2" charset="2"/>
              <a:buChar char="Ø"/>
            </a:pPr>
            <a:endParaRPr lang="el-GR" sz="1800" dirty="0">
              <a:effectLst/>
              <a:latin typeface="Cambria" panose="02040503050406030204" pitchFamily="18" charset="0"/>
              <a:ea typeface="Times New Roman" panose="02020603050405020304" pitchFamily="18" charset="0"/>
              <a:cs typeface="Times New Roman" panose="02020603050405020304" pitchFamily="18" charset="0"/>
            </a:endParaRPr>
          </a:p>
          <a:p>
            <a:pPr marL="285750" lvl="3" indent="-285750" algn="just">
              <a:buFont typeface="Wingdings" panose="05000000000000000000" pitchFamily="2" charset="2"/>
              <a:buChar char="Ø"/>
            </a:pPr>
            <a:r>
              <a:rPr lang="el-GR" dirty="0">
                <a:latin typeface="Cambria" panose="02040503050406030204" pitchFamily="18" charset="0"/>
                <a:cs typeface="Times New Roman" panose="02020603050405020304" pitchFamily="18" charset="0"/>
              </a:rPr>
              <a:t>Καταπάτηση των πνευματικών δικαιωμάτων των δημιουργών.</a:t>
            </a:r>
          </a:p>
          <a:p>
            <a:pPr marL="285750" lvl="3" indent="-285750" algn="just">
              <a:buFont typeface="Wingdings" panose="05000000000000000000" pitchFamily="2" charset="2"/>
              <a:buChar char="Ø"/>
            </a:pPr>
            <a:endParaRPr lang="el-GR" dirty="0">
              <a:latin typeface="Cambria" panose="02040503050406030204" pitchFamily="18" charset="0"/>
              <a:cs typeface="Times New Roman" panose="02020603050405020304" pitchFamily="18" charset="0"/>
            </a:endParaRPr>
          </a:p>
          <a:p>
            <a:pPr marL="285750" lvl="3" indent="-285750" algn="just">
              <a:buFont typeface="Wingdings" panose="05000000000000000000" pitchFamily="2" charset="2"/>
              <a:buChar char="Ø"/>
            </a:pPr>
            <a:r>
              <a:rPr lang="el-GR" dirty="0">
                <a:latin typeface="+mj-lt"/>
                <a:cs typeface="Times New Roman" panose="02020603050405020304" pitchFamily="18" charset="0"/>
              </a:rPr>
              <a:t>Ηθική και οικονομική βλάβη της κοινωνίας.</a:t>
            </a:r>
          </a:p>
          <a:p>
            <a:pPr marL="285750" lvl="3" indent="-285750" algn="just">
              <a:buFont typeface="Wingdings" panose="05000000000000000000" pitchFamily="2" charset="2"/>
              <a:buChar char="Ø"/>
            </a:pPr>
            <a:endParaRPr lang="el-GR" dirty="0">
              <a:latin typeface="+mj-lt"/>
              <a:cs typeface="Times New Roman" panose="02020603050405020304" pitchFamily="18" charset="0"/>
            </a:endParaRPr>
          </a:p>
          <a:p>
            <a:pPr marL="285750" lvl="3" indent="-285750" algn="just">
              <a:buFont typeface="Wingdings" panose="05000000000000000000" pitchFamily="2" charset="2"/>
              <a:buChar char="Ø"/>
            </a:pPr>
            <a:r>
              <a:rPr lang="el-GR" dirty="0">
                <a:latin typeface="+mj-lt"/>
                <a:cs typeface="Times New Roman" panose="02020603050405020304" pitchFamily="18" charset="0"/>
              </a:rPr>
              <a:t>Σημαντική η ανάπτυξη εύρωστων συστημάτων </a:t>
            </a:r>
            <a:r>
              <a:rPr lang="el-GR" dirty="0" err="1">
                <a:latin typeface="+mj-lt"/>
                <a:cs typeface="Times New Roman" panose="02020603050405020304" pitchFamily="18" charset="0"/>
              </a:rPr>
              <a:t>υδατοσήμανσης</a:t>
            </a:r>
            <a:r>
              <a:rPr lang="el-GR" dirty="0">
                <a:latin typeface="+mj-lt"/>
                <a:cs typeface="Times New Roman" panose="02020603050405020304" pitchFamily="18" charset="0"/>
              </a:rPr>
              <a:t>.</a:t>
            </a:r>
          </a:p>
        </p:txBody>
      </p:sp>
      <p:sp>
        <p:nvSpPr>
          <p:cNvPr id="8"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12</a:t>
            </a:fld>
            <a:endParaRPr lang="el-GR" altLang="el-GR" sz="1200" dirty="0">
              <a:latin typeface="Cambria" pitchFamily="18" charset="0"/>
            </a:endParaRPr>
          </a:p>
        </p:txBody>
      </p:sp>
      <p:sp>
        <p:nvSpPr>
          <p:cNvPr id="9" name="TextBox 8">
            <a:extLst>
              <a:ext uri="{FF2B5EF4-FFF2-40B4-BE49-F238E27FC236}">
                <a16:creationId xmlns:a16="http://schemas.microsoft.com/office/drawing/2014/main" id="{62B40010-105A-4B37-937E-9202219C036D}"/>
              </a:ext>
            </a:extLst>
          </p:cNvPr>
          <p:cNvSpPr txBox="1"/>
          <p:nvPr/>
        </p:nvSpPr>
        <p:spPr>
          <a:xfrm>
            <a:off x="427684" y="3675919"/>
            <a:ext cx="4572000" cy="369332"/>
          </a:xfrm>
          <a:prstGeom prst="rect">
            <a:avLst/>
          </a:prstGeom>
          <a:noFill/>
        </p:spPr>
        <p:txBody>
          <a:bodyPr wrap="square">
            <a:spAutoFit/>
          </a:bodyPr>
          <a:lstStyle/>
          <a:p>
            <a:pPr marL="0" lvl="3" algn="just"/>
            <a:r>
              <a:rPr lang="el-GR" sz="1800"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rPr>
              <a:t>Μερικά στατιστικά στοιχεία</a:t>
            </a:r>
          </a:p>
        </p:txBody>
      </p:sp>
      <p:sp>
        <p:nvSpPr>
          <p:cNvPr id="2" name="TextBox 1">
            <a:extLst>
              <a:ext uri="{FF2B5EF4-FFF2-40B4-BE49-F238E27FC236}">
                <a16:creationId xmlns:a16="http://schemas.microsoft.com/office/drawing/2014/main" id="{60AEC879-47E8-4424-A7EA-7BFE0D910A98}"/>
              </a:ext>
            </a:extLst>
          </p:cNvPr>
          <p:cNvSpPr txBox="1"/>
          <p:nvPr/>
        </p:nvSpPr>
        <p:spPr>
          <a:xfrm>
            <a:off x="971600" y="6454735"/>
            <a:ext cx="7523021" cy="276999"/>
          </a:xfrm>
          <a:prstGeom prst="rect">
            <a:avLst/>
          </a:prstGeom>
          <a:noFill/>
        </p:spPr>
        <p:txBody>
          <a:bodyPr wrap="none" rtlCol="0">
            <a:spAutoFit/>
          </a:bodyPr>
          <a:lstStyle/>
          <a:p>
            <a:r>
              <a:rPr lang="el-GR" sz="1200" dirty="0"/>
              <a:t>Αναφορά</a:t>
            </a:r>
            <a:r>
              <a:rPr lang="en-US" sz="1200" dirty="0"/>
              <a:t>: </a:t>
            </a:r>
            <a:r>
              <a:rPr lang="en-GB" sz="1200" u="sng" dirty="0">
                <a:solidFill>
                  <a:srgbClr val="0000FF"/>
                </a:solidFill>
                <a:effectLst/>
                <a:latin typeface="Calibri" panose="020F0502020204030204" pitchFamily="34" charset="0"/>
                <a:ea typeface="Times New Roman" panose="02020603050405020304" pitchFamily="18" charset="0"/>
                <a:cs typeface="Calibri" panose="020F0502020204030204" pitchFamily="34" charset="0"/>
                <a:hlinkClick r:id="rId2"/>
              </a:rPr>
              <a:t>https://www.diyphotography.net/over-2-5-billion-online-images-are-</a:t>
            </a:r>
            <a:r>
              <a:rPr lang="en-GB" sz="1200" dirty="0">
                <a:effectLst/>
                <a:latin typeface="Calibri" panose="020F0502020204030204" pitchFamily="34" charset="0"/>
                <a:ea typeface="Times New Roman" panose="02020603050405020304" pitchFamily="18" charset="0"/>
                <a:cs typeface="Calibri" panose="020F0502020204030204" pitchFamily="34" charset="0"/>
                <a:hlinkClick r:id="rId2"/>
              </a:rPr>
              <a:t>stolen-every-day-copytrack-reports/</a:t>
            </a:r>
            <a:endParaRPr lang="en-US" sz="1200" dirty="0">
              <a:latin typeface="Calibri" panose="020F0502020204030204" pitchFamily="34" charset="0"/>
              <a:cs typeface="Calibri" panose="020F0502020204030204" pitchFamily="34" charset="0"/>
            </a:endParaRPr>
          </a:p>
        </p:txBody>
      </p:sp>
      <p:graphicFrame>
        <p:nvGraphicFramePr>
          <p:cNvPr id="11" name="Chart 10">
            <a:extLst>
              <a:ext uri="{FF2B5EF4-FFF2-40B4-BE49-F238E27FC236}">
                <a16:creationId xmlns:a16="http://schemas.microsoft.com/office/drawing/2014/main" id="{0F101C87-4C17-4D2D-9089-7F99C60249ED}"/>
              </a:ext>
            </a:extLst>
          </p:cNvPr>
          <p:cNvGraphicFramePr/>
          <p:nvPr>
            <p:extLst>
              <p:ext uri="{D42A27DB-BD31-4B8C-83A1-F6EECF244321}">
                <p14:modId xmlns:p14="http://schemas.microsoft.com/office/powerpoint/2010/main" val="3163106170"/>
              </p:ext>
            </p:extLst>
          </p:nvPr>
        </p:nvGraphicFramePr>
        <p:xfrm>
          <a:off x="3698424" y="3596677"/>
          <a:ext cx="5194055" cy="2723957"/>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61DD9AEB-C8A5-46C1-91F9-A2EFA7DBE30D}"/>
              </a:ext>
            </a:extLst>
          </p:cNvPr>
          <p:cNvSpPr txBox="1"/>
          <p:nvPr/>
        </p:nvSpPr>
        <p:spPr>
          <a:xfrm>
            <a:off x="425318" y="4059040"/>
            <a:ext cx="4146682" cy="830997"/>
          </a:xfrm>
          <a:prstGeom prst="rect">
            <a:avLst/>
          </a:prstGeom>
          <a:noFill/>
        </p:spPr>
        <p:txBody>
          <a:bodyPr wrap="square" rtlCol="0">
            <a:spAutoFit/>
          </a:bodyPr>
          <a:lstStyle/>
          <a:p>
            <a:r>
              <a:rPr lang="el-GR" sz="1600" dirty="0">
                <a:solidFill>
                  <a:schemeClr val="tx2"/>
                </a:solidFill>
              </a:rPr>
              <a:t>Ποσοστό υποκλοπής εικόνων ανάμεσα στις 5 πρώτες χώρες στην παραβίαση πνευματικών δικαιωμάτων.</a:t>
            </a:r>
            <a:endParaRPr lang="en-US" sz="1600" dirty="0">
              <a:solidFill>
                <a:schemeClr val="tx2"/>
              </a:solidFill>
            </a:endParaRPr>
          </a:p>
        </p:txBody>
      </p:sp>
    </p:spTree>
    <p:extLst>
      <p:ext uri="{BB962C8B-B14F-4D97-AF65-F5344CB8AC3E}">
        <p14:creationId xmlns:p14="http://schemas.microsoft.com/office/powerpoint/2010/main" val="378197645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l-GR" sz="2800" dirty="0">
                <a:solidFill>
                  <a:schemeClr val="accent5">
                    <a:lumMod val="75000"/>
                  </a:schemeClr>
                </a:solidFill>
                <a:latin typeface="Century Schoolbook" pitchFamily="18" charset="0"/>
              </a:rPr>
              <a:t>3</a:t>
            </a:r>
            <a:r>
              <a:rPr lang="en-US" sz="2800" dirty="0">
                <a:solidFill>
                  <a:schemeClr val="accent5">
                    <a:lumMod val="75000"/>
                  </a:schemeClr>
                </a:solidFill>
                <a:latin typeface="Century Schoolbook" pitchFamily="18" charset="0"/>
              </a:rPr>
              <a:t> </a:t>
            </a:r>
            <a:r>
              <a:rPr lang="el-GR" sz="2800" dirty="0" err="1">
                <a:solidFill>
                  <a:schemeClr val="accent5">
                    <a:lumMod val="75000"/>
                  </a:schemeClr>
                </a:solidFill>
                <a:latin typeface="Century Schoolbook" pitchFamily="18" charset="0"/>
              </a:rPr>
              <a:t>Υδατοσήμανση</a:t>
            </a:r>
            <a:r>
              <a:rPr lang="el-GR" sz="2800" dirty="0">
                <a:solidFill>
                  <a:schemeClr val="accent5">
                    <a:lumMod val="75000"/>
                  </a:schemeClr>
                </a:solidFill>
                <a:latin typeface="Century Schoolbook" pitchFamily="18" charset="0"/>
              </a:rPr>
              <a:t> εικόνας</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732367" cy="923330"/>
          </a:xfrm>
          <a:prstGeom prst="rect">
            <a:avLst/>
          </a:prstGeom>
        </p:spPr>
        <p:txBody>
          <a:bodyPr wrap="square">
            <a:spAutoFit/>
          </a:bodyPr>
          <a:lstStyle/>
          <a:p>
            <a:pPr marL="0" lvl="3" algn="just"/>
            <a:r>
              <a:rPr lang="el-GR" b="1" dirty="0">
                <a:solidFill>
                  <a:srgbClr val="C00000"/>
                </a:solidFill>
                <a:latin typeface="Times New Roman" pitchFamily="18" charset="0"/>
                <a:cs typeface="Times New Roman" pitchFamily="18" charset="0"/>
                <a:sym typeface="Wingdings" pitchFamily="2" charset="2"/>
              </a:rPr>
              <a:t>Αλγόριθμος εξαγωγής </a:t>
            </a:r>
            <a:r>
              <a:rPr lang="el-GR" b="1" dirty="0" err="1">
                <a:solidFill>
                  <a:srgbClr val="C00000"/>
                </a:solidFill>
                <a:latin typeface="Times New Roman" pitchFamily="18" charset="0"/>
                <a:cs typeface="Times New Roman" pitchFamily="18" charset="0"/>
                <a:sym typeface="Wingdings" pitchFamily="2" charset="2"/>
              </a:rPr>
              <a:t>αυτοανστρέφουσας</a:t>
            </a:r>
            <a:r>
              <a:rPr lang="el-GR" b="1" dirty="0">
                <a:solidFill>
                  <a:srgbClr val="C00000"/>
                </a:solidFill>
                <a:latin typeface="Times New Roman" pitchFamily="18" charset="0"/>
                <a:cs typeface="Times New Roman" pitchFamily="18" charset="0"/>
                <a:sym typeface="Wingdings" pitchFamily="2" charset="2"/>
              </a:rPr>
              <a:t> μετάθεσης </a:t>
            </a:r>
            <a:r>
              <a:rPr lang="el-GR" b="1" dirty="0" err="1">
                <a:solidFill>
                  <a:srgbClr val="C00000"/>
                </a:solidFill>
                <a:latin typeface="Times New Roman" pitchFamily="18" charset="0"/>
                <a:cs typeface="Times New Roman" pitchFamily="18" charset="0"/>
                <a:sym typeface="Wingdings" pitchFamily="2" charset="2"/>
              </a:rPr>
              <a:t>απο</a:t>
            </a:r>
            <a:r>
              <a:rPr lang="el-GR" b="1" dirty="0">
                <a:solidFill>
                  <a:srgbClr val="C00000"/>
                </a:solidFill>
                <a:latin typeface="Times New Roman" pitchFamily="18" charset="0"/>
                <a:cs typeface="Times New Roman" pitchFamily="18" charset="0"/>
                <a:sym typeface="Wingdings" pitchFamily="2" charset="2"/>
              </a:rPr>
              <a:t> εικόνα</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r>
              <a:rPr lang="el-GR" dirty="0">
                <a:solidFill>
                  <a:schemeClr val="tx1">
                    <a:lumMod val="95000"/>
                    <a:lumOff val="5000"/>
                  </a:schemeClr>
                </a:solidFill>
                <a:latin typeface="+mj-lt"/>
                <a:cs typeface="Times New Roman" pitchFamily="18" charset="0"/>
                <a:sym typeface="Wingdings" pitchFamily="2" charset="2"/>
              </a:rPr>
              <a:t>Παρακάτω θα δώσουμε βήματα του αλγόριθμου εξαγωγής </a:t>
            </a:r>
            <a:r>
              <a:rPr lang="el-GR" dirty="0" err="1">
                <a:solidFill>
                  <a:schemeClr val="tx1">
                    <a:lumMod val="95000"/>
                    <a:lumOff val="5000"/>
                  </a:schemeClr>
                </a:solidFill>
                <a:latin typeface="+mj-lt"/>
                <a:cs typeface="Times New Roman" pitchFamily="18" charset="0"/>
                <a:sym typeface="Wingdings" pitchFamily="2" charset="2"/>
              </a:rPr>
              <a:t>αυτοαναστρέφουσας</a:t>
            </a:r>
            <a:r>
              <a:rPr lang="el-GR" dirty="0">
                <a:solidFill>
                  <a:schemeClr val="tx1">
                    <a:lumMod val="95000"/>
                    <a:lumOff val="5000"/>
                  </a:schemeClr>
                </a:solidFill>
                <a:latin typeface="+mj-lt"/>
                <a:cs typeface="Times New Roman" pitchFamily="18" charset="0"/>
                <a:sym typeface="Wingdings" pitchFamily="2" charset="2"/>
              </a:rPr>
              <a:t> μετάθεσης από εικόνα.</a:t>
            </a: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120</a:t>
            </a:fld>
            <a:endParaRPr lang="el-GR" altLang="el-GR" sz="1200" dirty="0">
              <a:latin typeface="Cambria" pitchFamily="18" charset="0"/>
            </a:endParaRPr>
          </a:p>
        </p:txBody>
      </p:sp>
    </p:spTree>
    <p:extLst>
      <p:ext uri="{BB962C8B-B14F-4D97-AF65-F5344CB8AC3E}">
        <p14:creationId xmlns:p14="http://schemas.microsoft.com/office/powerpoint/2010/main" val="33709148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4"/>
          <p:cNvSpPr>
            <a:spLocks noGrp="1"/>
          </p:cNvSpPr>
          <p:nvPr>
            <p:ph type="sldNum" sz="quarter" idx="12"/>
          </p:nvPr>
        </p:nvSpPr>
        <p:spPr>
          <a:noFill/>
        </p:spPr>
        <p:txBody>
          <a:bodyPr/>
          <a:lstStyle/>
          <a:p>
            <a:fld id="{0DB2D08D-215C-4936-A661-3CD9FE57680A}" type="slidenum">
              <a:rPr lang="el-GR" altLang="el-GR" sz="1200" smtClean="0">
                <a:latin typeface="Cambria" pitchFamily="18" charset="0"/>
              </a:rPr>
              <a:pPr/>
              <a:t>121</a:t>
            </a:fld>
            <a:endParaRPr lang="el-GR" altLang="el-GR" sz="1200" dirty="0">
              <a:latin typeface="Cambria" pitchFamily="18" charset="0"/>
            </a:endParaRPr>
          </a:p>
        </p:txBody>
      </p:sp>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EDC40C0E-6703-4FCB-8000-9AEAB8F004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7689" y="332656"/>
            <a:ext cx="8674791" cy="6303831"/>
          </a:xfrm>
          <a:prstGeom prst="rect">
            <a:avLst/>
          </a:prstGeom>
        </p:spPr>
      </p:pic>
    </p:spTree>
    <p:extLst>
      <p:ext uri="{BB962C8B-B14F-4D97-AF65-F5344CB8AC3E}">
        <p14:creationId xmlns:p14="http://schemas.microsoft.com/office/powerpoint/2010/main" val="95365041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picture containing building, arch, altar&#10;&#10;Description automatically generated">
            <a:extLst>
              <a:ext uri="{FF2B5EF4-FFF2-40B4-BE49-F238E27FC236}">
                <a16:creationId xmlns:a16="http://schemas.microsoft.com/office/drawing/2014/main" id="{A56F4B57-5A58-42F6-9353-4765EBB33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807" y="3771637"/>
            <a:ext cx="1477275" cy="1572651"/>
          </a:xfrm>
          <a:prstGeom prst="rect">
            <a:avLst/>
          </a:prstGeom>
        </p:spPr>
      </p:pic>
      <p:pic>
        <p:nvPicPr>
          <p:cNvPr id="17" name="Picture 16" descr="A picture containing building, arch, altar&#10;&#10;Description automatically generated">
            <a:extLst>
              <a:ext uri="{FF2B5EF4-FFF2-40B4-BE49-F238E27FC236}">
                <a16:creationId xmlns:a16="http://schemas.microsoft.com/office/drawing/2014/main" id="{2288D448-886F-4A36-AC78-6A6B7475EE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0372" y="3751923"/>
            <a:ext cx="1477275" cy="1572651"/>
          </a:xfrm>
          <a:prstGeom prst="rect">
            <a:avLst/>
          </a:prstGeom>
        </p:spPr>
      </p:pic>
      <p:sp>
        <p:nvSpPr>
          <p:cNvPr id="33" name="Title 1"/>
          <p:cNvSpPr>
            <a:spLocks noGrp="1"/>
          </p:cNvSpPr>
          <p:nvPr>
            <p:ph type="title"/>
          </p:nvPr>
        </p:nvSpPr>
        <p:spPr>
          <a:xfrm>
            <a:off x="304770" y="188640"/>
            <a:ext cx="7507590" cy="800796"/>
          </a:xfrm>
        </p:spPr>
        <p:txBody>
          <a:bodyPr anchor="b">
            <a:noAutofit/>
          </a:bodyPr>
          <a:lstStyle/>
          <a:p>
            <a:pPr marL="596646" indent="-514350"/>
            <a:r>
              <a:rPr lang="el-GR" sz="2800" dirty="0">
                <a:solidFill>
                  <a:schemeClr val="accent5">
                    <a:lumMod val="75000"/>
                  </a:schemeClr>
                </a:solidFill>
                <a:latin typeface="Century Schoolbook" pitchFamily="18" charset="0"/>
              </a:rPr>
              <a:t>3</a:t>
            </a:r>
            <a:r>
              <a:rPr lang="en-US" sz="2800" dirty="0">
                <a:solidFill>
                  <a:schemeClr val="accent5">
                    <a:lumMod val="75000"/>
                  </a:schemeClr>
                </a:solidFill>
                <a:latin typeface="Century Schoolbook" pitchFamily="18" charset="0"/>
              </a:rPr>
              <a:t> </a:t>
            </a:r>
            <a:r>
              <a:rPr lang="el-GR" sz="2800" dirty="0" err="1">
                <a:solidFill>
                  <a:schemeClr val="accent5">
                    <a:lumMod val="75000"/>
                  </a:schemeClr>
                </a:solidFill>
                <a:latin typeface="Century Schoolbook" pitchFamily="18" charset="0"/>
              </a:rPr>
              <a:t>Υδατοσήμανση</a:t>
            </a:r>
            <a:r>
              <a:rPr lang="el-GR" sz="2800" dirty="0">
                <a:solidFill>
                  <a:schemeClr val="accent5">
                    <a:lumMod val="75000"/>
                  </a:schemeClr>
                </a:solidFill>
                <a:latin typeface="Century Schoolbook" pitchFamily="18" charset="0"/>
              </a:rPr>
              <a:t> εικόνας</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3"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8092407" cy="1200329"/>
          </a:xfrm>
          <a:prstGeom prst="rect">
            <a:avLst/>
          </a:prstGeom>
        </p:spPr>
        <p:txBody>
          <a:bodyPr wrap="square">
            <a:spAutoFit/>
          </a:bodyPr>
          <a:lstStyle/>
          <a:p>
            <a:pPr marL="0" lvl="3" algn="just"/>
            <a:r>
              <a:rPr lang="el-GR" b="1" dirty="0">
                <a:solidFill>
                  <a:srgbClr val="C00000"/>
                </a:solidFill>
                <a:latin typeface="Times New Roman" pitchFamily="18" charset="0"/>
                <a:cs typeface="Times New Roman" pitchFamily="18" charset="0"/>
                <a:sym typeface="Wingdings" pitchFamily="2" charset="2"/>
              </a:rPr>
              <a:t>Αλγόριθμος ενσωμάτωσης λογότυπων σε εικόνα</a:t>
            </a:r>
            <a:r>
              <a:rPr lang="en-US" dirty="0">
                <a:solidFill>
                  <a:schemeClr val="tx1">
                    <a:lumMod val="95000"/>
                    <a:lumOff val="5000"/>
                  </a:schemeClr>
                </a:solidFill>
                <a:latin typeface="Times New Roman" pitchFamily="18" charset="0"/>
                <a:cs typeface="Times New Roman" pitchFamily="18" charset="0"/>
                <a:sym typeface="Wingdings" pitchFamily="2" charset="2"/>
              </a:rPr>
              <a:t>:</a:t>
            </a:r>
          </a:p>
          <a:p>
            <a:pPr marL="0" lvl="3" algn="just"/>
            <a:r>
              <a:rPr lang="el-GR" dirty="0">
                <a:solidFill>
                  <a:schemeClr val="tx1">
                    <a:lumMod val="95000"/>
                    <a:lumOff val="5000"/>
                  </a:schemeClr>
                </a:solidFill>
                <a:latin typeface="Times New Roman" pitchFamily="18" charset="0"/>
                <a:cs typeface="Times New Roman" pitchFamily="18" charset="0"/>
                <a:sym typeface="Wingdings" pitchFamily="2" charset="2"/>
              </a:rPr>
              <a:t>Σε αυτό τον αλγόριθμο, δύο δυαδικά λογότυπα ενσωματώνονται στο πράσινο (</a:t>
            </a:r>
            <a:r>
              <a:rPr lang="en-GB" i="1" dirty="0">
                <a:solidFill>
                  <a:schemeClr val="tx1">
                    <a:lumMod val="95000"/>
                    <a:lumOff val="5000"/>
                  </a:schemeClr>
                </a:solidFill>
                <a:latin typeface="Times New Roman" pitchFamily="18" charset="0"/>
                <a:cs typeface="Times New Roman" pitchFamily="18" charset="0"/>
                <a:sym typeface="Wingdings" pitchFamily="2" charset="2"/>
              </a:rPr>
              <a:t>G</a:t>
            </a:r>
            <a:r>
              <a:rPr lang="en-GB" dirty="0">
                <a:solidFill>
                  <a:schemeClr val="tx1">
                    <a:lumMod val="95000"/>
                    <a:lumOff val="5000"/>
                  </a:schemeClr>
                </a:solidFill>
                <a:latin typeface="Times New Roman" pitchFamily="18" charset="0"/>
                <a:cs typeface="Times New Roman" pitchFamily="18" charset="0"/>
                <a:sym typeface="Wingdings" pitchFamily="2" charset="2"/>
              </a:rPr>
              <a:t>) </a:t>
            </a:r>
            <a:r>
              <a:rPr lang="el-GR" dirty="0">
                <a:solidFill>
                  <a:schemeClr val="tx1">
                    <a:lumMod val="95000"/>
                    <a:lumOff val="5000"/>
                  </a:schemeClr>
                </a:solidFill>
                <a:latin typeface="Times New Roman" pitchFamily="18" charset="0"/>
                <a:cs typeface="Times New Roman" pitchFamily="18" charset="0"/>
                <a:sym typeface="Wingdings" pitchFamily="2" charset="2"/>
              </a:rPr>
              <a:t>και μπλε (</a:t>
            </a:r>
            <a:r>
              <a:rPr lang="en-GB" i="1" dirty="0">
                <a:solidFill>
                  <a:schemeClr val="tx1">
                    <a:lumMod val="95000"/>
                    <a:lumOff val="5000"/>
                  </a:schemeClr>
                </a:solidFill>
                <a:latin typeface="Times New Roman" pitchFamily="18" charset="0"/>
                <a:cs typeface="Times New Roman" pitchFamily="18" charset="0"/>
                <a:sym typeface="Wingdings" pitchFamily="2" charset="2"/>
              </a:rPr>
              <a:t>B</a:t>
            </a:r>
            <a:r>
              <a:rPr lang="en-GB"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κανάλι, της εικόνας εισόδου.</a:t>
            </a:r>
            <a:r>
              <a:rPr lang="en-GB" dirty="0">
                <a:solidFill>
                  <a:schemeClr val="tx1">
                    <a:lumMod val="95000"/>
                    <a:lumOff val="5000"/>
                  </a:schemeClr>
                </a:solidFill>
                <a:latin typeface="Times New Roman" pitchFamily="18" charset="0"/>
                <a:cs typeface="Times New Roman" pitchFamily="18" charset="0"/>
                <a:sym typeface="Wingdings" pitchFamily="2" charset="2"/>
              </a:rPr>
              <a:t> </a:t>
            </a:r>
            <a:r>
              <a:rPr lang="el-GR" dirty="0">
                <a:solidFill>
                  <a:schemeClr val="tx1">
                    <a:lumMod val="95000"/>
                    <a:lumOff val="5000"/>
                  </a:schemeClr>
                </a:solidFill>
                <a:latin typeface="Times New Roman" pitchFamily="18" charset="0"/>
                <a:cs typeface="Times New Roman" pitchFamily="18" charset="0"/>
                <a:sym typeface="Wingdings" pitchFamily="2" charset="2"/>
              </a:rPr>
              <a:t>Τα λογότυπα είναι μεγέθους </a:t>
            </a:r>
            <a:r>
              <a:rPr lang="en-GB" dirty="0">
                <a:solidFill>
                  <a:schemeClr val="tx1">
                    <a:lumMod val="95000"/>
                    <a:lumOff val="5000"/>
                  </a:schemeClr>
                </a:solidFill>
                <a:latin typeface="Times New Roman" pitchFamily="18" charset="0"/>
                <a:cs typeface="Times New Roman" pitchFamily="18" charset="0"/>
                <a:sym typeface="Wingdings" pitchFamily="2" charset="2"/>
              </a:rPr>
              <a:t>64x64.</a:t>
            </a:r>
            <a:r>
              <a:rPr lang="el-GR" dirty="0">
                <a:solidFill>
                  <a:schemeClr val="tx1">
                    <a:lumMod val="95000"/>
                    <a:lumOff val="5000"/>
                  </a:schemeClr>
                </a:solidFill>
                <a:latin typeface="Times New Roman" pitchFamily="18" charset="0"/>
                <a:cs typeface="Times New Roman" pitchFamily="18" charset="0"/>
                <a:sym typeface="Wingdings" pitchFamily="2" charset="2"/>
              </a:rPr>
              <a:t> Παρακάτω θα δώσουμε τα βήματα του αλγορίθμου ενσωμάτωσης λογοτύπων σε εικόνα. </a:t>
            </a: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122</a:t>
            </a:fld>
            <a:endParaRPr lang="el-GR" altLang="el-GR" sz="1200" dirty="0">
              <a:latin typeface="Cambria" pitchFamily="18" charset="0"/>
            </a:endParaRPr>
          </a:p>
        </p:txBody>
      </p:sp>
      <p:pic>
        <p:nvPicPr>
          <p:cNvPr id="9" name="Picture 8">
            <a:extLst>
              <a:ext uri="{FF2B5EF4-FFF2-40B4-BE49-F238E27FC236}">
                <a16:creationId xmlns:a16="http://schemas.microsoft.com/office/drawing/2014/main" id="{38049693-0B22-480E-96FD-3CA9C0FE99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0891" y="4285724"/>
            <a:ext cx="439420" cy="439420"/>
          </a:xfrm>
          <a:prstGeom prst="rect">
            <a:avLst/>
          </a:prstGeom>
        </p:spPr>
      </p:pic>
      <p:pic>
        <p:nvPicPr>
          <p:cNvPr id="10" name="Picture 9">
            <a:extLst>
              <a:ext uri="{FF2B5EF4-FFF2-40B4-BE49-F238E27FC236}">
                <a16:creationId xmlns:a16="http://schemas.microsoft.com/office/drawing/2014/main" id="{8D214738-4EEA-401A-9AE3-8772D0C88B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67214" y="4287700"/>
            <a:ext cx="440690" cy="440690"/>
          </a:xfrm>
          <a:prstGeom prst="rect">
            <a:avLst/>
          </a:prstGeom>
        </p:spPr>
      </p:pic>
      <p:sp>
        <p:nvSpPr>
          <p:cNvPr id="2" name="Arrow: Right 1">
            <a:extLst>
              <a:ext uri="{FF2B5EF4-FFF2-40B4-BE49-F238E27FC236}">
                <a16:creationId xmlns:a16="http://schemas.microsoft.com/office/drawing/2014/main" id="{45863584-9E74-487F-ACD7-784D85BD28F4}"/>
              </a:ext>
            </a:extLst>
          </p:cNvPr>
          <p:cNvSpPr/>
          <p:nvPr/>
        </p:nvSpPr>
        <p:spPr>
          <a:xfrm>
            <a:off x="4785506" y="4389301"/>
            <a:ext cx="720080" cy="2508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lus Sign 2">
            <a:extLst>
              <a:ext uri="{FF2B5EF4-FFF2-40B4-BE49-F238E27FC236}">
                <a16:creationId xmlns:a16="http://schemas.microsoft.com/office/drawing/2014/main" id="{FC7F850E-1D4A-4C53-9FBE-1FF7E01BF70B}"/>
              </a:ext>
            </a:extLst>
          </p:cNvPr>
          <p:cNvSpPr/>
          <p:nvPr/>
        </p:nvSpPr>
        <p:spPr>
          <a:xfrm>
            <a:off x="2503512" y="4327909"/>
            <a:ext cx="474895" cy="43941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66EB6E7-AA80-4E50-995E-7A5D639196EF}"/>
              </a:ext>
            </a:extLst>
          </p:cNvPr>
          <p:cNvSpPr txBox="1"/>
          <p:nvPr/>
        </p:nvSpPr>
        <p:spPr>
          <a:xfrm>
            <a:off x="1340087" y="5301208"/>
            <a:ext cx="260008" cy="369332"/>
          </a:xfrm>
          <a:prstGeom prst="rect">
            <a:avLst/>
          </a:prstGeom>
          <a:noFill/>
        </p:spPr>
        <p:txBody>
          <a:bodyPr wrap="none" rtlCol="0">
            <a:spAutoFit/>
          </a:bodyPr>
          <a:lstStyle/>
          <a:p>
            <a:r>
              <a:rPr lang="el-CY" i="1" dirty="0">
                <a:latin typeface="Cambria Math" panose="02040503050406030204" pitchFamily="18" charset="0"/>
              </a:rPr>
              <a:t>Ι</a:t>
            </a:r>
            <a:endParaRPr lang="en-GB" i="1" dirty="0">
              <a:latin typeface="Cambria Math" panose="02040503050406030204" pitchFamily="18"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DF63BD7-C22D-460C-B6BA-4E0A934654E3}"/>
                  </a:ext>
                </a:extLst>
              </p:cNvPr>
              <p:cNvSpPr txBox="1"/>
              <p:nvPr/>
            </p:nvSpPr>
            <p:spPr>
              <a:xfrm>
                <a:off x="6343614" y="5293459"/>
                <a:ext cx="47583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l-CY"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𝑤</m:t>
                          </m:r>
                        </m:sub>
                      </m:sSub>
                    </m:oMath>
                  </m:oMathPara>
                </a14:m>
                <a:endParaRPr lang="en-GB" i="1" dirty="0"/>
              </a:p>
            </p:txBody>
          </p:sp>
        </mc:Choice>
        <mc:Fallback xmlns="">
          <p:sp>
            <p:nvSpPr>
              <p:cNvPr id="16" name="TextBox 15">
                <a:extLst>
                  <a:ext uri="{FF2B5EF4-FFF2-40B4-BE49-F238E27FC236}">
                    <a16:creationId xmlns:a16="http://schemas.microsoft.com/office/drawing/2014/main" id="{2DF63BD7-C22D-460C-B6BA-4E0A934654E3}"/>
                  </a:ext>
                </a:extLst>
              </p:cNvPr>
              <p:cNvSpPr txBox="1">
                <a:spLocks noRot="1" noChangeAspect="1" noMove="1" noResize="1" noEditPoints="1" noAdjustHandles="1" noChangeArrowheads="1" noChangeShapeType="1" noTextEdit="1"/>
              </p:cNvSpPr>
              <p:nvPr/>
            </p:nvSpPr>
            <p:spPr>
              <a:xfrm>
                <a:off x="6343614" y="5293459"/>
                <a:ext cx="475835" cy="369332"/>
              </a:xfrm>
              <a:prstGeom prst="rect">
                <a:avLst/>
              </a:prstGeom>
              <a:blipFill>
                <a:blip r:embed="rId6"/>
                <a:stretch>
                  <a:fillRect/>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0E2B9951-FD1C-498D-950B-4F0D78B81C6C}"/>
              </a:ext>
            </a:extLst>
          </p:cNvPr>
          <p:cNvSpPr txBox="1"/>
          <p:nvPr/>
        </p:nvSpPr>
        <p:spPr>
          <a:xfrm>
            <a:off x="3059832" y="3717032"/>
            <a:ext cx="728084" cy="338554"/>
          </a:xfrm>
          <a:prstGeom prst="rect">
            <a:avLst/>
          </a:prstGeom>
          <a:noFill/>
        </p:spPr>
        <p:txBody>
          <a:bodyPr wrap="none" rtlCol="0">
            <a:spAutoFit/>
          </a:bodyPr>
          <a:lstStyle/>
          <a:p>
            <a:r>
              <a:rPr lang="en-US" sz="1600" dirty="0">
                <a:latin typeface="Cambria" panose="02040503050406030204" pitchFamily="18" charset="0"/>
                <a:ea typeface="Cambria" panose="02040503050406030204" pitchFamily="18" charset="0"/>
              </a:rPr>
              <a:t>Logo1</a:t>
            </a:r>
            <a:endParaRPr lang="el-GR" dirty="0">
              <a:latin typeface="Cambria" panose="02040503050406030204" pitchFamily="18" charset="0"/>
              <a:ea typeface="Cambria" panose="02040503050406030204" pitchFamily="18" charset="0"/>
            </a:endParaRPr>
          </a:p>
        </p:txBody>
      </p:sp>
      <p:sp>
        <p:nvSpPr>
          <p:cNvPr id="19" name="TextBox 18">
            <a:extLst>
              <a:ext uri="{FF2B5EF4-FFF2-40B4-BE49-F238E27FC236}">
                <a16:creationId xmlns:a16="http://schemas.microsoft.com/office/drawing/2014/main" id="{9D0FF74F-A61B-4CEC-8877-4259A8C06CD0}"/>
              </a:ext>
            </a:extLst>
          </p:cNvPr>
          <p:cNvSpPr txBox="1"/>
          <p:nvPr/>
        </p:nvSpPr>
        <p:spPr>
          <a:xfrm>
            <a:off x="3851920" y="3738518"/>
            <a:ext cx="728084" cy="338554"/>
          </a:xfrm>
          <a:prstGeom prst="rect">
            <a:avLst/>
          </a:prstGeom>
          <a:noFill/>
        </p:spPr>
        <p:txBody>
          <a:bodyPr wrap="none" rtlCol="0">
            <a:spAutoFit/>
          </a:bodyPr>
          <a:lstStyle/>
          <a:p>
            <a:r>
              <a:rPr lang="en-US" sz="1600" dirty="0">
                <a:latin typeface="Cambria" panose="02040503050406030204" pitchFamily="18" charset="0"/>
                <a:ea typeface="Cambria" panose="02040503050406030204" pitchFamily="18" charset="0"/>
              </a:rPr>
              <a:t>Logo2</a:t>
            </a:r>
            <a:endParaRPr lang="el-GR"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75780950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4"/>
          <p:cNvSpPr>
            <a:spLocks noGrp="1"/>
          </p:cNvSpPr>
          <p:nvPr>
            <p:ph type="sldNum" sz="quarter" idx="12"/>
          </p:nvPr>
        </p:nvSpPr>
        <p:spPr>
          <a:noFill/>
        </p:spPr>
        <p:txBody>
          <a:bodyPr/>
          <a:lstStyle/>
          <a:p>
            <a:fld id="{0DB2D08D-215C-4936-A661-3CD9FE57680A}" type="slidenum">
              <a:rPr lang="el-GR" altLang="el-GR" sz="1200" smtClean="0">
                <a:latin typeface="Cambria" pitchFamily="18" charset="0"/>
              </a:rPr>
              <a:pPr/>
              <a:t>123</a:t>
            </a:fld>
            <a:endParaRPr lang="el-GR" altLang="el-GR" sz="1200" dirty="0">
              <a:latin typeface="Cambria" pitchFamily="18" charset="0"/>
            </a:endParaRPr>
          </a:p>
        </p:txBody>
      </p:sp>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EDC40C0E-6703-4FCB-8000-9AEAB8F0047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7442" y="908720"/>
            <a:ext cx="8863896" cy="4968552"/>
          </a:xfrm>
          <a:prstGeom prst="rect">
            <a:avLst/>
          </a:prstGeom>
        </p:spPr>
      </p:pic>
    </p:spTree>
    <p:extLst>
      <p:ext uri="{BB962C8B-B14F-4D97-AF65-F5344CB8AC3E}">
        <p14:creationId xmlns:p14="http://schemas.microsoft.com/office/powerpoint/2010/main" val="101038676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l-GR" sz="2800" dirty="0">
                <a:solidFill>
                  <a:schemeClr val="accent5">
                    <a:lumMod val="75000"/>
                  </a:schemeClr>
                </a:solidFill>
                <a:latin typeface="Century Schoolbook" pitchFamily="18" charset="0"/>
              </a:rPr>
              <a:t>3</a:t>
            </a:r>
            <a:r>
              <a:rPr lang="en-US" sz="2800" dirty="0">
                <a:solidFill>
                  <a:schemeClr val="accent5">
                    <a:lumMod val="75000"/>
                  </a:schemeClr>
                </a:solidFill>
                <a:latin typeface="Century Schoolbook" pitchFamily="18" charset="0"/>
              </a:rPr>
              <a:t> </a:t>
            </a:r>
            <a:r>
              <a:rPr lang="el-GR" sz="2800" dirty="0" err="1">
                <a:solidFill>
                  <a:schemeClr val="accent5">
                    <a:lumMod val="75000"/>
                  </a:schemeClr>
                </a:solidFill>
                <a:latin typeface="Century Schoolbook" pitchFamily="18" charset="0"/>
              </a:rPr>
              <a:t>Υδατοσήμανση</a:t>
            </a:r>
            <a:r>
              <a:rPr lang="el-GR" sz="2800" dirty="0">
                <a:solidFill>
                  <a:schemeClr val="accent5">
                    <a:lumMod val="75000"/>
                  </a:schemeClr>
                </a:solidFill>
                <a:latin typeface="Century Schoolbook" pitchFamily="18" charset="0"/>
              </a:rPr>
              <a:t> εικόνας</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8092407" cy="369332"/>
          </a:xfrm>
          <a:prstGeom prst="rect">
            <a:avLst/>
          </a:prstGeom>
        </p:spPr>
        <p:txBody>
          <a:bodyPr wrap="square">
            <a:spAutoFit/>
          </a:bodyPr>
          <a:lstStyle/>
          <a:p>
            <a:pPr marL="0" lvl="3" algn="just"/>
            <a:r>
              <a:rPr lang="el-GR" b="1" dirty="0">
                <a:solidFill>
                  <a:srgbClr val="C00000"/>
                </a:solidFill>
                <a:latin typeface="Times New Roman" pitchFamily="18" charset="0"/>
                <a:cs typeface="Times New Roman" pitchFamily="18" charset="0"/>
                <a:sym typeface="Wingdings" pitchFamily="2" charset="2"/>
              </a:rPr>
              <a:t>Αλγόριθμος ενσωμάτωσης λογότυπων σε εικόνα</a:t>
            </a:r>
            <a:r>
              <a:rPr lang="en-US" dirty="0">
                <a:solidFill>
                  <a:schemeClr val="tx1">
                    <a:lumMod val="95000"/>
                    <a:lumOff val="5000"/>
                  </a:schemeClr>
                </a:solidFill>
                <a:latin typeface="Times New Roman" pitchFamily="18" charset="0"/>
                <a:cs typeface="Times New Roman" pitchFamily="18" charset="0"/>
                <a:sym typeface="Wingdings" pitchFamily="2" charset="2"/>
              </a:rPr>
              <a:t>:</a:t>
            </a: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124</a:t>
            </a:fld>
            <a:endParaRPr lang="el-GR" altLang="el-GR" sz="1200" dirty="0">
              <a:latin typeface="Cambria" pitchFamily="18" charset="0"/>
            </a:endParaRPr>
          </a:p>
        </p:txBody>
      </p:sp>
      <p:sp>
        <p:nvSpPr>
          <p:cNvPr id="9" name="TextBox 8">
            <a:extLst>
              <a:ext uri="{FF2B5EF4-FFF2-40B4-BE49-F238E27FC236}">
                <a16:creationId xmlns:a16="http://schemas.microsoft.com/office/drawing/2014/main" id="{6607A13A-5C0F-4620-AAD4-15743D23567B}"/>
              </a:ext>
            </a:extLst>
          </p:cNvPr>
          <p:cNvSpPr txBox="1"/>
          <p:nvPr/>
        </p:nvSpPr>
        <p:spPr>
          <a:xfrm>
            <a:off x="768388" y="2666063"/>
            <a:ext cx="8124092" cy="369332"/>
          </a:xfrm>
          <a:prstGeom prst="rect">
            <a:avLst/>
          </a:prstGeom>
          <a:noFill/>
        </p:spPr>
        <p:txBody>
          <a:bodyPr wrap="square">
            <a:spAutoFit/>
          </a:bodyPr>
          <a:lstStyle/>
          <a:p>
            <a:pPr marL="285750" lvl="0" indent="-285750" algn="just">
              <a:spcAft>
                <a:spcPts val="300"/>
              </a:spcAft>
              <a:buFont typeface="Arial" panose="020B0604020202020204" pitchFamily="34" charset="0"/>
              <a:buChar char="•"/>
            </a:pPr>
            <a:r>
              <a:rPr lang="el-GR" dirty="0">
                <a:solidFill>
                  <a:srgbClr val="C00000"/>
                </a:solidFill>
                <a:latin typeface="Calibri" panose="020F0502020204030204" pitchFamily="34" charset="0"/>
                <a:cs typeface="Calibri" panose="020F0502020204030204" pitchFamily="34" charset="0"/>
              </a:rPr>
              <a:t>Πόσα ζευγάρια θα επιλέξουμε από τις μεσαίες συχνότητες?</a:t>
            </a:r>
            <a:endParaRPr lang="en-GB" dirty="0">
              <a:solidFill>
                <a:srgbClr val="C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554198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l-GR" sz="2800" dirty="0">
                <a:solidFill>
                  <a:schemeClr val="accent5">
                    <a:lumMod val="75000"/>
                  </a:schemeClr>
                </a:solidFill>
                <a:latin typeface="Century Schoolbook" pitchFamily="18" charset="0"/>
              </a:rPr>
              <a:t>3</a:t>
            </a:r>
            <a:r>
              <a:rPr lang="en-US" sz="2800" dirty="0">
                <a:solidFill>
                  <a:schemeClr val="accent5">
                    <a:lumMod val="75000"/>
                  </a:schemeClr>
                </a:solidFill>
                <a:latin typeface="Century Schoolbook" pitchFamily="18" charset="0"/>
              </a:rPr>
              <a:t> </a:t>
            </a:r>
            <a:r>
              <a:rPr lang="el-GR" sz="2800" dirty="0" err="1">
                <a:solidFill>
                  <a:schemeClr val="accent5">
                    <a:lumMod val="75000"/>
                  </a:schemeClr>
                </a:solidFill>
                <a:latin typeface="Century Schoolbook" pitchFamily="18" charset="0"/>
              </a:rPr>
              <a:t>Υδατοσήμανση</a:t>
            </a:r>
            <a:r>
              <a:rPr lang="el-GR" sz="2800" dirty="0">
                <a:solidFill>
                  <a:schemeClr val="accent5">
                    <a:lumMod val="75000"/>
                  </a:schemeClr>
                </a:solidFill>
                <a:latin typeface="Century Schoolbook" pitchFamily="18" charset="0"/>
              </a:rPr>
              <a:t> εικόνας</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8092407" cy="369332"/>
          </a:xfrm>
          <a:prstGeom prst="rect">
            <a:avLst/>
          </a:prstGeom>
        </p:spPr>
        <p:txBody>
          <a:bodyPr wrap="square">
            <a:spAutoFit/>
          </a:bodyPr>
          <a:lstStyle/>
          <a:p>
            <a:pPr marL="0" lvl="3" algn="just"/>
            <a:r>
              <a:rPr lang="el-GR" b="1" dirty="0">
                <a:solidFill>
                  <a:srgbClr val="C00000"/>
                </a:solidFill>
                <a:latin typeface="Times New Roman" pitchFamily="18" charset="0"/>
                <a:cs typeface="Times New Roman" pitchFamily="18" charset="0"/>
                <a:sym typeface="Wingdings" pitchFamily="2" charset="2"/>
              </a:rPr>
              <a:t>Αλγόριθμος ενσωμάτωσης λογότυπων σε εικόνα</a:t>
            </a:r>
            <a:r>
              <a:rPr lang="en-US" dirty="0">
                <a:solidFill>
                  <a:schemeClr val="tx1">
                    <a:lumMod val="95000"/>
                    <a:lumOff val="5000"/>
                  </a:schemeClr>
                </a:solidFill>
                <a:latin typeface="Times New Roman" pitchFamily="18" charset="0"/>
                <a:cs typeface="Times New Roman" pitchFamily="18" charset="0"/>
                <a:sym typeface="Wingdings" pitchFamily="2" charset="2"/>
              </a:rPr>
              <a:t>:</a:t>
            </a: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125</a:t>
            </a:fld>
            <a:endParaRPr lang="el-GR" altLang="el-GR" sz="1200" dirty="0">
              <a:latin typeface="Cambria" pitchFamily="18" charset="0"/>
            </a:endParaRPr>
          </a:p>
        </p:txBody>
      </p:sp>
      <p:sp>
        <p:nvSpPr>
          <p:cNvPr id="9" name="TextBox 8">
            <a:extLst>
              <a:ext uri="{FF2B5EF4-FFF2-40B4-BE49-F238E27FC236}">
                <a16:creationId xmlns:a16="http://schemas.microsoft.com/office/drawing/2014/main" id="{6607A13A-5C0F-4620-AAD4-15743D23567B}"/>
              </a:ext>
            </a:extLst>
          </p:cNvPr>
          <p:cNvSpPr txBox="1"/>
          <p:nvPr/>
        </p:nvSpPr>
        <p:spPr>
          <a:xfrm>
            <a:off x="768388" y="2666063"/>
            <a:ext cx="8124092" cy="1238801"/>
          </a:xfrm>
          <a:prstGeom prst="rect">
            <a:avLst/>
          </a:prstGeom>
          <a:noFill/>
        </p:spPr>
        <p:txBody>
          <a:bodyPr wrap="square">
            <a:spAutoFit/>
          </a:bodyPr>
          <a:lstStyle/>
          <a:p>
            <a:pPr marL="285750" lvl="0" indent="-285750" algn="just">
              <a:spcAft>
                <a:spcPts val="300"/>
              </a:spcAft>
              <a:buFont typeface="Arial" panose="020B0604020202020204" pitchFamily="34" charset="0"/>
              <a:buChar char="•"/>
            </a:pPr>
            <a:r>
              <a:rPr lang="el-GR" dirty="0">
                <a:solidFill>
                  <a:srgbClr val="C00000"/>
                </a:solidFill>
                <a:latin typeface="Calibri" panose="020F0502020204030204" pitchFamily="34" charset="0"/>
                <a:cs typeface="Calibri" panose="020F0502020204030204" pitchFamily="34" charset="0"/>
              </a:rPr>
              <a:t>Πόσα ζευγάρια θα επιλέξουμε από τις μεσαίες συχνότητες?</a:t>
            </a:r>
            <a:r>
              <a:rPr lang="el-GR" dirty="0">
                <a:latin typeface="Calibri" panose="020F0502020204030204" pitchFamily="34" charset="0"/>
                <a:cs typeface="Calibri" panose="020F0502020204030204" pitchFamily="34" charset="0"/>
              </a:rPr>
              <a:t> </a:t>
            </a:r>
          </a:p>
          <a:p>
            <a:pPr marL="742950" lvl="1" indent="-285750" algn="just">
              <a:spcAft>
                <a:spcPts val="300"/>
              </a:spcAft>
              <a:buFont typeface="Wingdings" panose="05000000000000000000" pitchFamily="2" charset="2"/>
              <a:buChar char="Ø"/>
            </a:pPr>
            <a:r>
              <a:rPr lang="el-GR" dirty="0">
                <a:latin typeface="Calibri" panose="020F0502020204030204" pitchFamily="34" charset="0"/>
                <a:cs typeface="Calibri" panose="020F0502020204030204" pitchFamily="34" charset="0"/>
              </a:rPr>
              <a:t>Θα διαλέξουμε κώδικα επανάληψης με </a:t>
            </a:r>
            <a:r>
              <a:rPr lang="en-GB" i="1" dirty="0">
                <a:latin typeface="Calibri" panose="020F0502020204030204" pitchFamily="34" charset="0"/>
                <a:cs typeface="Calibri" panose="020F0502020204030204" pitchFamily="34" charset="0"/>
              </a:rPr>
              <a:t>t</a:t>
            </a:r>
            <a:r>
              <a:rPr lang="en-GB" dirty="0">
                <a:latin typeface="Calibri" panose="020F0502020204030204" pitchFamily="34" charset="0"/>
                <a:cs typeface="Calibri" panose="020F0502020204030204" pitchFamily="34" charset="0"/>
              </a:rPr>
              <a:t> = 11. E</a:t>
            </a:r>
            <a:r>
              <a:rPr lang="el-GR" dirty="0" err="1">
                <a:latin typeface="Calibri" panose="020F0502020204030204" pitchFamily="34" charset="0"/>
                <a:cs typeface="Calibri" panose="020F0502020204030204" pitchFamily="34" charset="0"/>
              </a:rPr>
              <a:t>φόσον</a:t>
            </a:r>
            <a:r>
              <a:rPr lang="el-GR" dirty="0">
                <a:latin typeface="Calibri" panose="020F0502020204030204" pitchFamily="34" charset="0"/>
                <a:cs typeface="Calibri" panose="020F0502020204030204" pitchFamily="34" charset="0"/>
              </a:rPr>
              <a:t> </a:t>
            </a:r>
            <a:r>
              <a:rPr lang="en-GB" i="1" dirty="0">
                <a:latin typeface="Calibri" panose="020F0502020204030204" pitchFamily="34" charset="0"/>
                <a:cs typeface="Calibri" panose="020F0502020204030204" pitchFamily="34" charset="0"/>
              </a:rPr>
              <a:t>t</a:t>
            </a:r>
            <a:r>
              <a:rPr lang="en-GB" dirty="0">
                <a:latin typeface="Calibri" panose="020F0502020204030204" pitchFamily="34" charset="0"/>
                <a:cs typeface="Calibri" panose="020F0502020204030204" pitchFamily="34" charset="0"/>
              </a:rPr>
              <a:t> = 11, </a:t>
            </a:r>
            <a:r>
              <a:rPr lang="el-GR" dirty="0">
                <a:latin typeface="Calibri" panose="020F0502020204030204" pitchFamily="34" charset="0"/>
                <a:cs typeface="Calibri" panose="020F0502020204030204" pitchFamily="34" charset="0"/>
              </a:rPr>
              <a:t>θα επιλέξουμε 22 συντελεστές από τις μεσαίες συχνότητες, και συνολικά θα έχουμε 11 ζευγάρια συντελεστών.</a:t>
            </a:r>
            <a:endParaRPr lang="en-GB" dirty="0">
              <a:solidFill>
                <a:srgbClr val="C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1639430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l-GR" sz="2800" dirty="0">
                <a:solidFill>
                  <a:schemeClr val="accent5">
                    <a:lumMod val="75000"/>
                  </a:schemeClr>
                </a:solidFill>
                <a:latin typeface="Century Schoolbook" pitchFamily="18" charset="0"/>
              </a:rPr>
              <a:t>3</a:t>
            </a:r>
            <a:r>
              <a:rPr lang="en-US" sz="2800" dirty="0">
                <a:solidFill>
                  <a:schemeClr val="accent5">
                    <a:lumMod val="75000"/>
                  </a:schemeClr>
                </a:solidFill>
                <a:latin typeface="Century Schoolbook" pitchFamily="18" charset="0"/>
              </a:rPr>
              <a:t> </a:t>
            </a:r>
            <a:r>
              <a:rPr lang="el-GR" sz="2800" dirty="0" err="1">
                <a:solidFill>
                  <a:schemeClr val="accent5">
                    <a:lumMod val="75000"/>
                  </a:schemeClr>
                </a:solidFill>
                <a:latin typeface="Century Schoolbook" pitchFamily="18" charset="0"/>
              </a:rPr>
              <a:t>Υδατοσήμανση</a:t>
            </a:r>
            <a:r>
              <a:rPr lang="el-GR" sz="2800" dirty="0">
                <a:solidFill>
                  <a:schemeClr val="accent5">
                    <a:lumMod val="75000"/>
                  </a:schemeClr>
                </a:solidFill>
                <a:latin typeface="Century Schoolbook" pitchFamily="18" charset="0"/>
              </a:rPr>
              <a:t> εικόνας</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8092407" cy="369332"/>
          </a:xfrm>
          <a:prstGeom prst="rect">
            <a:avLst/>
          </a:prstGeom>
        </p:spPr>
        <p:txBody>
          <a:bodyPr wrap="square">
            <a:spAutoFit/>
          </a:bodyPr>
          <a:lstStyle/>
          <a:p>
            <a:pPr marL="0" lvl="3" algn="just"/>
            <a:r>
              <a:rPr lang="el-GR" b="1" dirty="0">
                <a:solidFill>
                  <a:srgbClr val="C00000"/>
                </a:solidFill>
                <a:latin typeface="Times New Roman" pitchFamily="18" charset="0"/>
                <a:cs typeface="Times New Roman" pitchFamily="18" charset="0"/>
                <a:sym typeface="Wingdings" pitchFamily="2" charset="2"/>
              </a:rPr>
              <a:t>Αλγόριθμος ενσωμάτωσης λογότυπων σε εικόνα</a:t>
            </a:r>
            <a:r>
              <a:rPr lang="en-US" dirty="0">
                <a:solidFill>
                  <a:schemeClr val="tx1">
                    <a:lumMod val="95000"/>
                    <a:lumOff val="5000"/>
                  </a:schemeClr>
                </a:solidFill>
                <a:latin typeface="Times New Roman" pitchFamily="18" charset="0"/>
                <a:cs typeface="Times New Roman" pitchFamily="18" charset="0"/>
                <a:sym typeface="Wingdings" pitchFamily="2" charset="2"/>
              </a:rPr>
              <a:t>:</a:t>
            </a: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126</a:t>
            </a:fld>
            <a:endParaRPr lang="el-GR" altLang="el-GR" sz="1200" dirty="0">
              <a:latin typeface="Cambria" pitchFamily="18" charset="0"/>
            </a:endParaRPr>
          </a:p>
        </p:txBody>
      </p:sp>
      <p:sp>
        <p:nvSpPr>
          <p:cNvPr id="9" name="TextBox 8">
            <a:extLst>
              <a:ext uri="{FF2B5EF4-FFF2-40B4-BE49-F238E27FC236}">
                <a16:creationId xmlns:a16="http://schemas.microsoft.com/office/drawing/2014/main" id="{6607A13A-5C0F-4620-AAD4-15743D23567B}"/>
              </a:ext>
            </a:extLst>
          </p:cNvPr>
          <p:cNvSpPr txBox="1"/>
          <p:nvPr/>
        </p:nvSpPr>
        <p:spPr>
          <a:xfrm>
            <a:off x="768388" y="2666063"/>
            <a:ext cx="8124092" cy="369332"/>
          </a:xfrm>
          <a:prstGeom prst="rect">
            <a:avLst/>
          </a:prstGeom>
          <a:noFill/>
        </p:spPr>
        <p:txBody>
          <a:bodyPr wrap="square">
            <a:spAutoFit/>
          </a:bodyPr>
          <a:lstStyle/>
          <a:p>
            <a:pPr marL="285750" lvl="0" indent="-285750" algn="just">
              <a:spcAft>
                <a:spcPts val="300"/>
              </a:spcAft>
              <a:buFont typeface="Arial" panose="020B0604020202020204" pitchFamily="34" charset="0"/>
              <a:buChar char="•"/>
            </a:pPr>
            <a:r>
              <a:rPr lang="el-GR" dirty="0">
                <a:solidFill>
                  <a:srgbClr val="C00000"/>
                </a:solidFill>
                <a:latin typeface="Calibri" panose="020F0502020204030204" pitchFamily="34" charset="0"/>
                <a:cs typeface="Calibri" panose="020F0502020204030204" pitchFamily="34" charset="0"/>
              </a:rPr>
              <a:t>Πως επιλέγουμε τα ζευγάρια των μεσαίων συχνοτήτων?</a:t>
            </a:r>
            <a:endParaRPr lang="en-GB" dirty="0">
              <a:solidFill>
                <a:srgbClr val="C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031905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l-GR" sz="2800" dirty="0">
                <a:solidFill>
                  <a:schemeClr val="accent5">
                    <a:lumMod val="75000"/>
                  </a:schemeClr>
                </a:solidFill>
                <a:latin typeface="Century Schoolbook" pitchFamily="18" charset="0"/>
              </a:rPr>
              <a:t>3</a:t>
            </a:r>
            <a:r>
              <a:rPr lang="en-US" sz="2800" dirty="0">
                <a:solidFill>
                  <a:schemeClr val="accent5">
                    <a:lumMod val="75000"/>
                  </a:schemeClr>
                </a:solidFill>
                <a:latin typeface="Century Schoolbook" pitchFamily="18" charset="0"/>
              </a:rPr>
              <a:t> </a:t>
            </a:r>
            <a:r>
              <a:rPr lang="el-GR" sz="2800" dirty="0" err="1">
                <a:solidFill>
                  <a:schemeClr val="accent5">
                    <a:lumMod val="75000"/>
                  </a:schemeClr>
                </a:solidFill>
                <a:latin typeface="Century Schoolbook" pitchFamily="18" charset="0"/>
              </a:rPr>
              <a:t>Υδατοσήμανση</a:t>
            </a:r>
            <a:r>
              <a:rPr lang="el-GR" sz="2800" dirty="0">
                <a:solidFill>
                  <a:schemeClr val="accent5">
                    <a:lumMod val="75000"/>
                  </a:schemeClr>
                </a:solidFill>
                <a:latin typeface="Century Schoolbook" pitchFamily="18" charset="0"/>
              </a:rPr>
              <a:t> εικόνας</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8092407" cy="369332"/>
          </a:xfrm>
          <a:prstGeom prst="rect">
            <a:avLst/>
          </a:prstGeom>
        </p:spPr>
        <p:txBody>
          <a:bodyPr wrap="square">
            <a:spAutoFit/>
          </a:bodyPr>
          <a:lstStyle/>
          <a:p>
            <a:pPr marL="0" lvl="3" algn="just"/>
            <a:r>
              <a:rPr lang="el-GR" b="1" dirty="0">
                <a:solidFill>
                  <a:srgbClr val="C00000"/>
                </a:solidFill>
                <a:latin typeface="Times New Roman" pitchFamily="18" charset="0"/>
                <a:cs typeface="Times New Roman" pitchFamily="18" charset="0"/>
                <a:sym typeface="Wingdings" pitchFamily="2" charset="2"/>
              </a:rPr>
              <a:t>Αλγόριθμος ενσωμάτωσης λογότυπων σε εικόνα</a:t>
            </a:r>
            <a:r>
              <a:rPr lang="en-US" dirty="0">
                <a:solidFill>
                  <a:schemeClr val="tx1">
                    <a:lumMod val="95000"/>
                    <a:lumOff val="5000"/>
                  </a:schemeClr>
                </a:solidFill>
                <a:latin typeface="Times New Roman" pitchFamily="18" charset="0"/>
                <a:cs typeface="Times New Roman" pitchFamily="18" charset="0"/>
                <a:sym typeface="Wingdings" pitchFamily="2" charset="2"/>
              </a:rPr>
              <a:t>:</a:t>
            </a: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127</a:t>
            </a:fld>
            <a:endParaRPr lang="el-GR" altLang="el-GR" sz="1200" dirty="0">
              <a:latin typeface="Cambria" pitchFamily="18" charset="0"/>
            </a:endParaRPr>
          </a:p>
        </p:txBody>
      </p:sp>
      <p:sp>
        <p:nvSpPr>
          <p:cNvPr id="9" name="TextBox 8">
            <a:extLst>
              <a:ext uri="{FF2B5EF4-FFF2-40B4-BE49-F238E27FC236}">
                <a16:creationId xmlns:a16="http://schemas.microsoft.com/office/drawing/2014/main" id="{6607A13A-5C0F-4620-AAD4-15743D23567B}"/>
              </a:ext>
            </a:extLst>
          </p:cNvPr>
          <p:cNvSpPr txBox="1"/>
          <p:nvPr/>
        </p:nvSpPr>
        <p:spPr>
          <a:xfrm>
            <a:off x="768388" y="2666063"/>
            <a:ext cx="8124092" cy="369332"/>
          </a:xfrm>
          <a:prstGeom prst="rect">
            <a:avLst/>
          </a:prstGeom>
          <a:noFill/>
        </p:spPr>
        <p:txBody>
          <a:bodyPr wrap="square">
            <a:spAutoFit/>
          </a:bodyPr>
          <a:lstStyle/>
          <a:p>
            <a:pPr marL="285750" lvl="0" indent="-285750" algn="just">
              <a:spcAft>
                <a:spcPts val="300"/>
              </a:spcAft>
              <a:buFont typeface="Arial" panose="020B0604020202020204" pitchFamily="34" charset="0"/>
              <a:buChar char="•"/>
            </a:pPr>
            <a:r>
              <a:rPr lang="el-GR" dirty="0">
                <a:solidFill>
                  <a:srgbClr val="C00000"/>
                </a:solidFill>
                <a:latin typeface="Calibri" panose="020F0502020204030204" pitchFamily="34" charset="0"/>
                <a:cs typeface="Calibri" panose="020F0502020204030204" pitchFamily="34" charset="0"/>
              </a:rPr>
              <a:t>Πως επιλέγουμε τα ζευγάρια των μεσαίων συχνοτήτων?</a:t>
            </a:r>
            <a:endParaRPr lang="en-GB" dirty="0">
              <a:solidFill>
                <a:srgbClr val="C00000"/>
              </a:solidFill>
              <a:latin typeface="Calibri" panose="020F0502020204030204" pitchFamily="34" charset="0"/>
              <a:cs typeface="Calibri" panose="020F0502020204030204" pitchFamily="34" charset="0"/>
            </a:endParaRPr>
          </a:p>
        </p:txBody>
      </p:sp>
      <p:pic>
        <p:nvPicPr>
          <p:cNvPr id="10" name="Picture 9" descr="Diagram, engineering drawing&#10;&#10;Description automatically generated">
            <a:extLst>
              <a:ext uri="{FF2B5EF4-FFF2-40B4-BE49-F238E27FC236}">
                <a16:creationId xmlns:a16="http://schemas.microsoft.com/office/drawing/2014/main" id="{512D7D71-CA0D-4B42-B885-B468860B33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1800" y="3466730"/>
            <a:ext cx="4125769" cy="2626561"/>
          </a:xfrm>
          <a:prstGeom prst="rect">
            <a:avLst/>
          </a:prstGeom>
        </p:spPr>
      </p:pic>
    </p:spTree>
    <p:extLst>
      <p:ext uri="{BB962C8B-B14F-4D97-AF65-F5344CB8AC3E}">
        <p14:creationId xmlns:p14="http://schemas.microsoft.com/office/powerpoint/2010/main" val="199179087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l-GR" sz="2800" dirty="0">
                <a:solidFill>
                  <a:schemeClr val="accent5">
                    <a:lumMod val="75000"/>
                  </a:schemeClr>
                </a:solidFill>
                <a:latin typeface="Century Schoolbook" pitchFamily="18" charset="0"/>
              </a:rPr>
              <a:t>3</a:t>
            </a:r>
            <a:r>
              <a:rPr lang="en-US" sz="2800" dirty="0">
                <a:solidFill>
                  <a:schemeClr val="accent5">
                    <a:lumMod val="75000"/>
                  </a:schemeClr>
                </a:solidFill>
                <a:latin typeface="Century Schoolbook" pitchFamily="18" charset="0"/>
              </a:rPr>
              <a:t> </a:t>
            </a:r>
            <a:r>
              <a:rPr lang="el-GR" sz="2800" dirty="0" err="1">
                <a:solidFill>
                  <a:schemeClr val="accent5">
                    <a:lumMod val="75000"/>
                  </a:schemeClr>
                </a:solidFill>
                <a:latin typeface="Century Schoolbook" pitchFamily="18" charset="0"/>
              </a:rPr>
              <a:t>Υδατοσήμανση</a:t>
            </a:r>
            <a:r>
              <a:rPr lang="el-GR" sz="2800" dirty="0">
                <a:solidFill>
                  <a:schemeClr val="accent5">
                    <a:lumMod val="75000"/>
                  </a:schemeClr>
                </a:solidFill>
                <a:latin typeface="Century Schoolbook" pitchFamily="18" charset="0"/>
              </a:rPr>
              <a:t> εικόνας</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8092407" cy="369332"/>
          </a:xfrm>
          <a:prstGeom prst="rect">
            <a:avLst/>
          </a:prstGeom>
        </p:spPr>
        <p:txBody>
          <a:bodyPr wrap="square">
            <a:spAutoFit/>
          </a:bodyPr>
          <a:lstStyle/>
          <a:p>
            <a:pPr marL="0" lvl="3" algn="just"/>
            <a:r>
              <a:rPr lang="el-GR" b="1" dirty="0">
                <a:solidFill>
                  <a:srgbClr val="C00000"/>
                </a:solidFill>
                <a:latin typeface="Times New Roman" pitchFamily="18" charset="0"/>
                <a:cs typeface="Times New Roman" pitchFamily="18" charset="0"/>
                <a:sym typeface="Wingdings" pitchFamily="2" charset="2"/>
              </a:rPr>
              <a:t>Αλγόριθμος ενσωμάτωσης λογότυπων σε εικόνα</a:t>
            </a:r>
            <a:r>
              <a:rPr lang="en-US" dirty="0">
                <a:solidFill>
                  <a:schemeClr val="tx1">
                    <a:lumMod val="95000"/>
                    <a:lumOff val="5000"/>
                  </a:schemeClr>
                </a:solidFill>
                <a:latin typeface="Times New Roman" pitchFamily="18" charset="0"/>
                <a:cs typeface="Times New Roman" pitchFamily="18" charset="0"/>
                <a:sym typeface="Wingdings" pitchFamily="2" charset="2"/>
              </a:rPr>
              <a:t>:</a:t>
            </a: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128</a:t>
            </a:fld>
            <a:endParaRPr lang="el-GR" altLang="el-GR" sz="1200" dirty="0">
              <a:latin typeface="Cambria" pitchFamily="18" charset="0"/>
            </a:endParaRPr>
          </a:p>
        </p:txBody>
      </p:sp>
      <p:sp>
        <p:nvSpPr>
          <p:cNvPr id="9" name="TextBox 8">
            <a:extLst>
              <a:ext uri="{FF2B5EF4-FFF2-40B4-BE49-F238E27FC236}">
                <a16:creationId xmlns:a16="http://schemas.microsoft.com/office/drawing/2014/main" id="{6607A13A-5C0F-4620-AAD4-15743D23567B}"/>
              </a:ext>
            </a:extLst>
          </p:cNvPr>
          <p:cNvSpPr txBox="1"/>
          <p:nvPr/>
        </p:nvSpPr>
        <p:spPr>
          <a:xfrm>
            <a:off x="768388" y="2666063"/>
            <a:ext cx="8124092" cy="369332"/>
          </a:xfrm>
          <a:prstGeom prst="rect">
            <a:avLst/>
          </a:prstGeom>
          <a:noFill/>
        </p:spPr>
        <p:txBody>
          <a:bodyPr wrap="square">
            <a:spAutoFit/>
          </a:bodyPr>
          <a:lstStyle/>
          <a:p>
            <a:pPr marL="285750" lvl="0" indent="-285750" algn="just">
              <a:spcAft>
                <a:spcPts val="300"/>
              </a:spcAft>
              <a:buFont typeface="Arial" panose="020B0604020202020204" pitchFamily="34" charset="0"/>
              <a:buChar char="•"/>
            </a:pPr>
            <a:r>
              <a:rPr lang="el-GR" dirty="0">
                <a:solidFill>
                  <a:srgbClr val="C00000"/>
                </a:solidFill>
                <a:latin typeface="Calibri" panose="020F0502020204030204" pitchFamily="34" charset="0"/>
                <a:cs typeface="Calibri" panose="020F0502020204030204" pitchFamily="34" charset="0"/>
              </a:rPr>
              <a:t>Πως επιλέγουμε τα ζευγάρια των μεσαίων συχνοτήτων?</a:t>
            </a:r>
            <a:endParaRPr lang="en-GB" dirty="0">
              <a:solidFill>
                <a:srgbClr val="C00000"/>
              </a:solidFill>
              <a:latin typeface="Calibri" panose="020F0502020204030204" pitchFamily="34" charset="0"/>
              <a:cs typeface="Calibri" panose="020F0502020204030204" pitchFamily="34" charset="0"/>
            </a:endParaRPr>
          </a:p>
        </p:txBody>
      </p:sp>
      <p:pic>
        <p:nvPicPr>
          <p:cNvPr id="10" name="Picture 9" descr="Diagram, engineering drawing&#10;&#10;Description automatically generated">
            <a:extLst>
              <a:ext uri="{FF2B5EF4-FFF2-40B4-BE49-F238E27FC236}">
                <a16:creationId xmlns:a16="http://schemas.microsoft.com/office/drawing/2014/main" id="{512D7D71-CA0D-4B42-B885-B468860B33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1800" y="3466730"/>
            <a:ext cx="4125769" cy="2626561"/>
          </a:xfrm>
          <a:prstGeom prst="rect">
            <a:avLst/>
          </a:prstGeom>
        </p:spPr>
      </p:pic>
      <p:sp>
        <p:nvSpPr>
          <p:cNvPr id="40" name="Oval 39">
            <a:extLst>
              <a:ext uri="{FF2B5EF4-FFF2-40B4-BE49-F238E27FC236}">
                <a16:creationId xmlns:a16="http://schemas.microsoft.com/office/drawing/2014/main" id="{399D762E-9583-4EAC-86A5-644C0625D4F2}"/>
              </a:ext>
            </a:extLst>
          </p:cNvPr>
          <p:cNvSpPr/>
          <p:nvPr/>
        </p:nvSpPr>
        <p:spPr>
          <a:xfrm rot="19890163" flipV="1">
            <a:off x="4256123" y="3951350"/>
            <a:ext cx="1064101" cy="35620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211553985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l-GR" sz="2800" dirty="0">
                <a:solidFill>
                  <a:schemeClr val="accent5">
                    <a:lumMod val="75000"/>
                  </a:schemeClr>
                </a:solidFill>
                <a:latin typeface="Century Schoolbook" pitchFamily="18" charset="0"/>
              </a:rPr>
              <a:t>3</a:t>
            </a:r>
            <a:r>
              <a:rPr lang="en-US" sz="2800" dirty="0">
                <a:solidFill>
                  <a:schemeClr val="accent5">
                    <a:lumMod val="75000"/>
                  </a:schemeClr>
                </a:solidFill>
                <a:latin typeface="Century Schoolbook" pitchFamily="18" charset="0"/>
              </a:rPr>
              <a:t> </a:t>
            </a:r>
            <a:r>
              <a:rPr lang="el-GR" sz="2800" dirty="0" err="1">
                <a:solidFill>
                  <a:schemeClr val="accent5">
                    <a:lumMod val="75000"/>
                  </a:schemeClr>
                </a:solidFill>
                <a:latin typeface="Century Schoolbook" pitchFamily="18" charset="0"/>
              </a:rPr>
              <a:t>Υδατοσήμανση</a:t>
            </a:r>
            <a:r>
              <a:rPr lang="el-GR" sz="2800" dirty="0">
                <a:solidFill>
                  <a:schemeClr val="accent5">
                    <a:lumMod val="75000"/>
                  </a:schemeClr>
                </a:solidFill>
                <a:latin typeface="Century Schoolbook" pitchFamily="18" charset="0"/>
              </a:rPr>
              <a:t> εικόνας</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8092407" cy="369332"/>
          </a:xfrm>
          <a:prstGeom prst="rect">
            <a:avLst/>
          </a:prstGeom>
        </p:spPr>
        <p:txBody>
          <a:bodyPr wrap="square">
            <a:spAutoFit/>
          </a:bodyPr>
          <a:lstStyle/>
          <a:p>
            <a:pPr marL="0" lvl="3" algn="just"/>
            <a:r>
              <a:rPr lang="el-GR" b="1" dirty="0">
                <a:solidFill>
                  <a:srgbClr val="C00000"/>
                </a:solidFill>
                <a:latin typeface="Times New Roman" pitchFamily="18" charset="0"/>
                <a:cs typeface="Times New Roman" pitchFamily="18" charset="0"/>
                <a:sym typeface="Wingdings" pitchFamily="2" charset="2"/>
              </a:rPr>
              <a:t>Αλγόριθμος ενσωμάτωσης λογότυπων σε εικόνα</a:t>
            </a:r>
            <a:r>
              <a:rPr lang="en-US" dirty="0">
                <a:solidFill>
                  <a:schemeClr val="tx1">
                    <a:lumMod val="95000"/>
                    <a:lumOff val="5000"/>
                  </a:schemeClr>
                </a:solidFill>
                <a:latin typeface="Times New Roman" pitchFamily="18" charset="0"/>
                <a:cs typeface="Times New Roman" pitchFamily="18" charset="0"/>
                <a:sym typeface="Wingdings" pitchFamily="2" charset="2"/>
              </a:rPr>
              <a:t>:</a:t>
            </a: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129</a:t>
            </a:fld>
            <a:endParaRPr lang="el-GR" altLang="el-GR" sz="1200" dirty="0">
              <a:latin typeface="Cambria" pitchFamily="18" charset="0"/>
            </a:endParaRPr>
          </a:p>
        </p:txBody>
      </p:sp>
      <p:sp>
        <p:nvSpPr>
          <p:cNvPr id="9" name="TextBox 8">
            <a:extLst>
              <a:ext uri="{FF2B5EF4-FFF2-40B4-BE49-F238E27FC236}">
                <a16:creationId xmlns:a16="http://schemas.microsoft.com/office/drawing/2014/main" id="{6607A13A-5C0F-4620-AAD4-15743D23567B}"/>
              </a:ext>
            </a:extLst>
          </p:cNvPr>
          <p:cNvSpPr txBox="1"/>
          <p:nvPr/>
        </p:nvSpPr>
        <p:spPr>
          <a:xfrm>
            <a:off x="768388" y="2666063"/>
            <a:ext cx="8124092" cy="369332"/>
          </a:xfrm>
          <a:prstGeom prst="rect">
            <a:avLst/>
          </a:prstGeom>
          <a:noFill/>
        </p:spPr>
        <p:txBody>
          <a:bodyPr wrap="square">
            <a:spAutoFit/>
          </a:bodyPr>
          <a:lstStyle/>
          <a:p>
            <a:pPr marL="285750" lvl="0" indent="-285750" algn="just">
              <a:spcAft>
                <a:spcPts val="300"/>
              </a:spcAft>
              <a:buFont typeface="Arial" panose="020B0604020202020204" pitchFamily="34" charset="0"/>
              <a:buChar char="•"/>
            </a:pPr>
            <a:r>
              <a:rPr lang="el-GR" dirty="0">
                <a:solidFill>
                  <a:srgbClr val="C00000"/>
                </a:solidFill>
                <a:latin typeface="Calibri" panose="020F0502020204030204" pitchFamily="34" charset="0"/>
                <a:cs typeface="Calibri" panose="020F0502020204030204" pitchFamily="34" charset="0"/>
              </a:rPr>
              <a:t>Πως επιλέγουμε τα ζευγάρια των μεσαίων συχνοτήτων?</a:t>
            </a:r>
            <a:endParaRPr lang="en-GB" dirty="0">
              <a:solidFill>
                <a:srgbClr val="C00000"/>
              </a:solidFill>
              <a:latin typeface="Calibri" panose="020F0502020204030204" pitchFamily="34" charset="0"/>
              <a:cs typeface="Calibri" panose="020F0502020204030204" pitchFamily="34" charset="0"/>
            </a:endParaRPr>
          </a:p>
        </p:txBody>
      </p:sp>
      <p:pic>
        <p:nvPicPr>
          <p:cNvPr id="10" name="Picture 9" descr="Diagram, engineering drawing&#10;&#10;Description automatically generated">
            <a:extLst>
              <a:ext uri="{FF2B5EF4-FFF2-40B4-BE49-F238E27FC236}">
                <a16:creationId xmlns:a16="http://schemas.microsoft.com/office/drawing/2014/main" id="{512D7D71-CA0D-4B42-B885-B468860B33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1800" y="3466730"/>
            <a:ext cx="4125769" cy="2626561"/>
          </a:xfrm>
          <a:prstGeom prst="rect">
            <a:avLst/>
          </a:prstGeom>
        </p:spPr>
      </p:pic>
      <p:sp>
        <p:nvSpPr>
          <p:cNvPr id="40" name="Oval 39">
            <a:extLst>
              <a:ext uri="{FF2B5EF4-FFF2-40B4-BE49-F238E27FC236}">
                <a16:creationId xmlns:a16="http://schemas.microsoft.com/office/drawing/2014/main" id="{399D762E-9583-4EAC-86A5-644C0625D4F2}"/>
              </a:ext>
            </a:extLst>
          </p:cNvPr>
          <p:cNvSpPr/>
          <p:nvPr/>
        </p:nvSpPr>
        <p:spPr>
          <a:xfrm rot="19890163" flipV="1">
            <a:off x="4256123" y="3951350"/>
            <a:ext cx="1064101" cy="35620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1" name="Oval 40">
            <a:extLst>
              <a:ext uri="{FF2B5EF4-FFF2-40B4-BE49-F238E27FC236}">
                <a16:creationId xmlns:a16="http://schemas.microsoft.com/office/drawing/2014/main" id="{34A7CCEC-5BE5-42D9-9606-F7A4FCA54DA5}"/>
              </a:ext>
            </a:extLst>
          </p:cNvPr>
          <p:cNvSpPr/>
          <p:nvPr/>
        </p:nvSpPr>
        <p:spPr>
          <a:xfrm rot="19890163" flipV="1">
            <a:off x="3280892" y="4553129"/>
            <a:ext cx="1064101" cy="421077"/>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2396037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457200" y="188640"/>
            <a:ext cx="8229600" cy="800796"/>
          </a:xfrm>
        </p:spPr>
        <p:txBody>
          <a:bodyPr anchor="b">
            <a:noAutofit/>
          </a:bodyPr>
          <a:lstStyle/>
          <a:p>
            <a:pPr marL="596646" indent="-514350"/>
            <a:r>
              <a:rPr lang="el-GR" sz="2800" dirty="0">
                <a:solidFill>
                  <a:schemeClr val="accent5">
                    <a:lumMod val="75000"/>
                  </a:schemeClr>
                </a:solidFill>
                <a:latin typeface="Century Schoolbook" pitchFamily="18" charset="0"/>
              </a:rPr>
              <a:t>Περιεχόμενα</a:t>
            </a:r>
            <a:r>
              <a:rPr lang="en-US" sz="2800" dirty="0">
                <a:solidFill>
                  <a:schemeClr val="accent5">
                    <a:lumMod val="75000"/>
                  </a:schemeClr>
                </a:solidFill>
                <a:latin typeface="Century Schoolbook" pitchFamily="18" charset="0"/>
              </a:rPr>
              <a:t>                                                      </a:t>
            </a:r>
          </a:p>
        </p:txBody>
      </p:sp>
      <p:cxnSp>
        <p:nvCxnSpPr>
          <p:cNvPr id="9"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11"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10" name="Slide Number Placeholder 4"/>
          <p:cNvSpPr>
            <a:spLocks noGrp="1"/>
          </p:cNvSpPr>
          <p:nvPr>
            <p:ph type="sldNum" sz="quarter" idx="12"/>
          </p:nvPr>
        </p:nvSpPr>
        <p:spPr>
          <a:xfrm>
            <a:off x="594360" y="6392479"/>
            <a:ext cx="1405872" cy="251231"/>
          </a:xfrm>
          <a:noFill/>
        </p:spPr>
        <p:txBody>
          <a:bodyPr/>
          <a:lstStyle/>
          <a:p>
            <a:r>
              <a:rPr lang="el-GR" altLang="el-GR" sz="1200" dirty="0">
                <a:latin typeface="Cambria" pitchFamily="18" charset="0"/>
              </a:rPr>
              <a:t>2</a:t>
            </a:r>
          </a:p>
        </p:txBody>
      </p:sp>
      <p:pic>
        <p:nvPicPr>
          <p:cNvPr id="2" name="Εικόνα 1">
            <a:extLst>
              <a:ext uri="{FF2B5EF4-FFF2-40B4-BE49-F238E27FC236}">
                <a16:creationId xmlns:a16="http://schemas.microsoft.com/office/drawing/2014/main" id="{5060E1DE-8AB0-44F1-9AC0-35D06D3034C9}"/>
              </a:ext>
            </a:extLst>
          </p:cNvPr>
          <p:cNvPicPr>
            <a:picLocks noChangeAspect="1"/>
          </p:cNvPicPr>
          <p:nvPr/>
        </p:nvPicPr>
        <p:blipFill>
          <a:blip r:embed="rId2">
            <a:alphaModFix amt="50000"/>
          </a:blip>
          <a:stretch>
            <a:fillRect/>
          </a:stretch>
        </p:blipFill>
        <p:spPr>
          <a:xfrm>
            <a:off x="395536" y="1616317"/>
            <a:ext cx="8367287" cy="4404971"/>
          </a:xfrm>
          <a:prstGeom prst="rect">
            <a:avLst/>
          </a:prstGeom>
          <a:ln>
            <a:noFill/>
          </a:ln>
          <a:effectLst>
            <a:softEdge rad="112500"/>
          </a:effectLst>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l-GR" sz="2800" dirty="0">
                <a:solidFill>
                  <a:schemeClr val="accent5">
                    <a:lumMod val="75000"/>
                  </a:schemeClr>
                </a:solidFill>
                <a:latin typeface="Century Schoolbook" pitchFamily="18" charset="0"/>
              </a:rPr>
              <a:t>3</a:t>
            </a:r>
            <a:r>
              <a:rPr lang="en-US" sz="2800" dirty="0">
                <a:solidFill>
                  <a:schemeClr val="accent5">
                    <a:lumMod val="75000"/>
                  </a:schemeClr>
                </a:solidFill>
                <a:latin typeface="Century Schoolbook" pitchFamily="18" charset="0"/>
              </a:rPr>
              <a:t> </a:t>
            </a:r>
            <a:r>
              <a:rPr lang="el-GR" sz="2800" dirty="0" err="1">
                <a:solidFill>
                  <a:schemeClr val="accent5">
                    <a:lumMod val="75000"/>
                  </a:schemeClr>
                </a:solidFill>
                <a:latin typeface="Century Schoolbook" pitchFamily="18" charset="0"/>
              </a:rPr>
              <a:t>Υδατοσήμανση</a:t>
            </a:r>
            <a:r>
              <a:rPr lang="el-GR" sz="2800" dirty="0">
                <a:solidFill>
                  <a:schemeClr val="accent5">
                    <a:lumMod val="75000"/>
                  </a:schemeClr>
                </a:solidFill>
                <a:latin typeface="Century Schoolbook" pitchFamily="18" charset="0"/>
              </a:rPr>
              <a:t> εικόνας</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8092407" cy="369332"/>
          </a:xfrm>
          <a:prstGeom prst="rect">
            <a:avLst/>
          </a:prstGeom>
        </p:spPr>
        <p:txBody>
          <a:bodyPr wrap="square">
            <a:spAutoFit/>
          </a:bodyPr>
          <a:lstStyle/>
          <a:p>
            <a:pPr marL="0" lvl="3" algn="just"/>
            <a:r>
              <a:rPr lang="el-GR" b="1" dirty="0">
                <a:solidFill>
                  <a:srgbClr val="C00000"/>
                </a:solidFill>
                <a:latin typeface="Times New Roman" pitchFamily="18" charset="0"/>
                <a:cs typeface="Times New Roman" pitchFamily="18" charset="0"/>
                <a:sym typeface="Wingdings" pitchFamily="2" charset="2"/>
              </a:rPr>
              <a:t>Αλγόριθμος ενσωμάτωσης λογότυπων σε εικόνα</a:t>
            </a:r>
            <a:r>
              <a:rPr lang="en-US" dirty="0">
                <a:solidFill>
                  <a:schemeClr val="tx1">
                    <a:lumMod val="95000"/>
                    <a:lumOff val="5000"/>
                  </a:schemeClr>
                </a:solidFill>
                <a:latin typeface="Times New Roman" pitchFamily="18" charset="0"/>
                <a:cs typeface="Times New Roman" pitchFamily="18" charset="0"/>
                <a:sym typeface="Wingdings" pitchFamily="2" charset="2"/>
              </a:rPr>
              <a:t>:</a:t>
            </a: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130</a:t>
            </a:fld>
            <a:endParaRPr lang="el-GR" altLang="el-GR" sz="1200" dirty="0">
              <a:latin typeface="Cambria" pitchFamily="18" charset="0"/>
            </a:endParaRPr>
          </a:p>
        </p:txBody>
      </p:sp>
      <p:sp>
        <p:nvSpPr>
          <p:cNvPr id="9" name="TextBox 8">
            <a:extLst>
              <a:ext uri="{FF2B5EF4-FFF2-40B4-BE49-F238E27FC236}">
                <a16:creationId xmlns:a16="http://schemas.microsoft.com/office/drawing/2014/main" id="{6607A13A-5C0F-4620-AAD4-15743D23567B}"/>
              </a:ext>
            </a:extLst>
          </p:cNvPr>
          <p:cNvSpPr txBox="1"/>
          <p:nvPr/>
        </p:nvSpPr>
        <p:spPr>
          <a:xfrm>
            <a:off x="768388" y="2666063"/>
            <a:ext cx="8124092" cy="369332"/>
          </a:xfrm>
          <a:prstGeom prst="rect">
            <a:avLst/>
          </a:prstGeom>
          <a:noFill/>
        </p:spPr>
        <p:txBody>
          <a:bodyPr wrap="square">
            <a:spAutoFit/>
          </a:bodyPr>
          <a:lstStyle/>
          <a:p>
            <a:pPr marL="285750" lvl="0" indent="-285750" algn="just">
              <a:spcAft>
                <a:spcPts val="300"/>
              </a:spcAft>
              <a:buFont typeface="Arial" panose="020B0604020202020204" pitchFamily="34" charset="0"/>
              <a:buChar char="•"/>
            </a:pPr>
            <a:r>
              <a:rPr lang="el-GR" dirty="0">
                <a:solidFill>
                  <a:srgbClr val="C00000"/>
                </a:solidFill>
                <a:latin typeface="Calibri" panose="020F0502020204030204" pitchFamily="34" charset="0"/>
                <a:cs typeface="Calibri" panose="020F0502020204030204" pitchFamily="34" charset="0"/>
              </a:rPr>
              <a:t>Πως επιλέγουμε τα ζευγάρια των μεσαίων συχνοτήτων?</a:t>
            </a:r>
            <a:endParaRPr lang="en-GB" dirty="0">
              <a:solidFill>
                <a:srgbClr val="C00000"/>
              </a:solidFill>
              <a:latin typeface="Calibri" panose="020F0502020204030204" pitchFamily="34" charset="0"/>
              <a:cs typeface="Calibri" panose="020F0502020204030204" pitchFamily="34" charset="0"/>
            </a:endParaRPr>
          </a:p>
        </p:txBody>
      </p:sp>
      <p:pic>
        <p:nvPicPr>
          <p:cNvPr id="10" name="Picture 9" descr="Diagram, engineering drawing&#10;&#10;Description automatically generated">
            <a:extLst>
              <a:ext uri="{FF2B5EF4-FFF2-40B4-BE49-F238E27FC236}">
                <a16:creationId xmlns:a16="http://schemas.microsoft.com/office/drawing/2014/main" id="{512D7D71-CA0D-4B42-B885-B468860B33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1800" y="3466730"/>
            <a:ext cx="4125769" cy="2626561"/>
          </a:xfrm>
          <a:prstGeom prst="rect">
            <a:avLst/>
          </a:prstGeom>
        </p:spPr>
      </p:pic>
      <p:sp>
        <p:nvSpPr>
          <p:cNvPr id="40" name="Oval 39">
            <a:extLst>
              <a:ext uri="{FF2B5EF4-FFF2-40B4-BE49-F238E27FC236}">
                <a16:creationId xmlns:a16="http://schemas.microsoft.com/office/drawing/2014/main" id="{399D762E-9583-4EAC-86A5-644C0625D4F2}"/>
              </a:ext>
            </a:extLst>
          </p:cNvPr>
          <p:cNvSpPr/>
          <p:nvPr/>
        </p:nvSpPr>
        <p:spPr>
          <a:xfrm rot="19890163" flipV="1">
            <a:off x="4256123" y="3951350"/>
            <a:ext cx="1064101" cy="35620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1" name="Oval 40">
            <a:extLst>
              <a:ext uri="{FF2B5EF4-FFF2-40B4-BE49-F238E27FC236}">
                <a16:creationId xmlns:a16="http://schemas.microsoft.com/office/drawing/2014/main" id="{34A7CCEC-5BE5-42D9-9606-F7A4FCA54DA5}"/>
              </a:ext>
            </a:extLst>
          </p:cNvPr>
          <p:cNvSpPr/>
          <p:nvPr/>
        </p:nvSpPr>
        <p:spPr>
          <a:xfrm rot="19890163" flipV="1">
            <a:off x="3280892" y="4553129"/>
            <a:ext cx="1064101" cy="421077"/>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2" name="Oval 41">
            <a:extLst>
              <a:ext uri="{FF2B5EF4-FFF2-40B4-BE49-F238E27FC236}">
                <a16:creationId xmlns:a16="http://schemas.microsoft.com/office/drawing/2014/main" id="{ABA306CF-550A-46BC-9D1D-97D57971A15C}"/>
              </a:ext>
            </a:extLst>
          </p:cNvPr>
          <p:cNvSpPr/>
          <p:nvPr/>
        </p:nvSpPr>
        <p:spPr>
          <a:xfrm rot="16200000" flipV="1">
            <a:off x="2701053" y="5131051"/>
            <a:ext cx="717553" cy="432047"/>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63240129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l-GR" sz="2800" dirty="0">
                <a:solidFill>
                  <a:schemeClr val="accent5">
                    <a:lumMod val="75000"/>
                  </a:schemeClr>
                </a:solidFill>
                <a:latin typeface="Century Schoolbook" pitchFamily="18" charset="0"/>
              </a:rPr>
              <a:t>3</a:t>
            </a:r>
            <a:r>
              <a:rPr lang="en-US" sz="2800" dirty="0">
                <a:solidFill>
                  <a:schemeClr val="accent5">
                    <a:lumMod val="75000"/>
                  </a:schemeClr>
                </a:solidFill>
                <a:latin typeface="Century Schoolbook" pitchFamily="18" charset="0"/>
              </a:rPr>
              <a:t> </a:t>
            </a:r>
            <a:r>
              <a:rPr lang="el-GR" sz="2800" dirty="0" err="1">
                <a:solidFill>
                  <a:schemeClr val="accent5">
                    <a:lumMod val="75000"/>
                  </a:schemeClr>
                </a:solidFill>
                <a:latin typeface="Century Schoolbook" pitchFamily="18" charset="0"/>
              </a:rPr>
              <a:t>Υδατοσήμανση</a:t>
            </a:r>
            <a:r>
              <a:rPr lang="el-GR" sz="2800" dirty="0">
                <a:solidFill>
                  <a:schemeClr val="accent5">
                    <a:lumMod val="75000"/>
                  </a:schemeClr>
                </a:solidFill>
                <a:latin typeface="Century Schoolbook" pitchFamily="18" charset="0"/>
              </a:rPr>
              <a:t> εικόνας</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8092407" cy="369332"/>
          </a:xfrm>
          <a:prstGeom prst="rect">
            <a:avLst/>
          </a:prstGeom>
        </p:spPr>
        <p:txBody>
          <a:bodyPr wrap="square">
            <a:spAutoFit/>
          </a:bodyPr>
          <a:lstStyle/>
          <a:p>
            <a:pPr marL="0" lvl="3" algn="just"/>
            <a:r>
              <a:rPr lang="el-GR" b="1" dirty="0">
                <a:solidFill>
                  <a:srgbClr val="C00000"/>
                </a:solidFill>
                <a:latin typeface="Times New Roman" pitchFamily="18" charset="0"/>
                <a:cs typeface="Times New Roman" pitchFamily="18" charset="0"/>
                <a:sym typeface="Wingdings" pitchFamily="2" charset="2"/>
              </a:rPr>
              <a:t>Αλγόριθμος ενσωμάτωσης λογότυπων σε εικόνα</a:t>
            </a:r>
            <a:r>
              <a:rPr lang="en-US" dirty="0">
                <a:solidFill>
                  <a:schemeClr val="tx1">
                    <a:lumMod val="95000"/>
                    <a:lumOff val="5000"/>
                  </a:schemeClr>
                </a:solidFill>
                <a:latin typeface="Times New Roman" pitchFamily="18" charset="0"/>
                <a:cs typeface="Times New Roman" pitchFamily="18" charset="0"/>
                <a:sym typeface="Wingdings" pitchFamily="2" charset="2"/>
              </a:rPr>
              <a:t>:</a:t>
            </a: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131</a:t>
            </a:fld>
            <a:endParaRPr lang="el-GR" altLang="el-GR" sz="1200" dirty="0">
              <a:latin typeface="Cambria" pitchFamily="18" charset="0"/>
            </a:endParaRPr>
          </a:p>
        </p:txBody>
      </p:sp>
      <p:sp>
        <p:nvSpPr>
          <p:cNvPr id="9" name="TextBox 8">
            <a:extLst>
              <a:ext uri="{FF2B5EF4-FFF2-40B4-BE49-F238E27FC236}">
                <a16:creationId xmlns:a16="http://schemas.microsoft.com/office/drawing/2014/main" id="{6607A13A-5C0F-4620-AAD4-15743D23567B}"/>
              </a:ext>
            </a:extLst>
          </p:cNvPr>
          <p:cNvSpPr txBox="1"/>
          <p:nvPr/>
        </p:nvSpPr>
        <p:spPr>
          <a:xfrm>
            <a:off x="768388" y="2666063"/>
            <a:ext cx="8124092" cy="369332"/>
          </a:xfrm>
          <a:prstGeom prst="rect">
            <a:avLst/>
          </a:prstGeom>
          <a:noFill/>
        </p:spPr>
        <p:txBody>
          <a:bodyPr wrap="square">
            <a:spAutoFit/>
          </a:bodyPr>
          <a:lstStyle/>
          <a:p>
            <a:pPr marL="285750" lvl="0" indent="-285750" algn="just">
              <a:spcAft>
                <a:spcPts val="300"/>
              </a:spcAft>
              <a:buFont typeface="Arial" panose="020B0604020202020204" pitchFamily="34" charset="0"/>
              <a:buChar char="•"/>
            </a:pPr>
            <a:r>
              <a:rPr lang="el-GR" dirty="0">
                <a:solidFill>
                  <a:srgbClr val="C00000"/>
                </a:solidFill>
                <a:latin typeface="Calibri" panose="020F0502020204030204" pitchFamily="34" charset="0"/>
                <a:cs typeface="Calibri" panose="020F0502020204030204" pitchFamily="34" charset="0"/>
              </a:rPr>
              <a:t>Πως επιλέγουμε τα ζευγάρια των μεσαίων συχνοτήτων?</a:t>
            </a:r>
            <a:endParaRPr lang="en-GB" dirty="0">
              <a:solidFill>
                <a:srgbClr val="C00000"/>
              </a:solidFill>
              <a:latin typeface="Calibri" panose="020F0502020204030204" pitchFamily="34" charset="0"/>
              <a:cs typeface="Calibri" panose="020F0502020204030204" pitchFamily="34" charset="0"/>
            </a:endParaRPr>
          </a:p>
        </p:txBody>
      </p:sp>
      <p:pic>
        <p:nvPicPr>
          <p:cNvPr id="10" name="Picture 9" descr="Diagram, engineering drawing&#10;&#10;Description automatically generated">
            <a:extLst>
              <a:ext uri="{FF2B5EF4-FFF2-40B4-BE49-F238E27FC236}">
                <a16:creationId xmlns:a16="http://schemas.microsoft.com/office/drawing/2014/main" id="{512D7D71-CA0D-4B42-B885-B468860B33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1800" y="3466730"/>
            <a:ext cx="4125769" cy="2626561"/>
          </a:xfrm>
          <a:prstGeom prst="rect">
            <a:avLst/>
          </a:prstGeom>
        </p:spPr>
      </p:pic>
      <p:sp>
        <p:nvSpPr>
          <p:cNvPr id="40" name="Oval 39">
            <a:extLst>
              <a:ext uri="{FF2B5EF4-FFF2-40B4-BE49-F238E27FC236}">
                <a16:creationId xmlns:a16="http://schemas.microsoft.com/office/drawing/2014/main" id="{399D762E-9583-4EAC-86A5-644C0625D4F2}"/>
              </a:ext>
            </a:extLst>
          </p:cNvPr>
          <p:cNvSpPr/>
          <p:nvPr/>
        </p:nvSpPr>
        <p:spPr>
          <a:xfrm rot="19890163" flipV="1">
            <a:off x="4256123" y="3951350"/>
            <a:ext cx="1064101" cy="35620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1" name="Oval 40">
            <a:extLst>
              <a:ext uri="{FF2B5EF4-FFF2-40B4-BE49-F238E27FC236}">
                <a16:creationId xmlns:a16="http://schemas.microsoft.com/office/drawing/2014/main" id="{34A7CCEC-5BE5-42D9-9606-F7A4FCA54DA5}"/>
              </a:ext>
            </a:extLst>
          </p:cNvPr>
          <p:cNvSpPr/>
          <p:nvPr/>
        </p:nvSpPr>
        <p:spPr>
          <a:xfrm rot="19890163" flipV="1">
            <a:off x="3280892" y="4553129"/>
            <a:ext cx="1064101" cy="421077"/>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2" name="Oval 41">
            <a:extLst>
              <a:ext uri="{FF2B5EF4-FFF2-40B4-BE49-F238E27FC236}">
                <a16:creationId xmlns:a16="http://schemas.microsoft.com/office/drawing/2014/main" id="{ABA306CF-550A-46BC-9D1D-97D57971A15C}"/>
              </a:ext>
            </a:extLst>
          </p:cNvPr>
          <p:cNvSpPr/>
          <p:nvPr/>
        </p:nvSpPr>
        <p:spPr>
          <a:xfrm rot="16200000" flipV="1">
            <a:off x="2701053" y="5131051"/>
            <a:ext cx="717553" cy="432047"/>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3" name="Oval 42">
            <a:extLst>
              <a:ext uri="{FF2B5EF4-FFF2-40B4-BE49-F238E27FC236}">
                <a16:creationId xmlns:a16="http://schemas.microsoft.com/office/drawing/2014/main" id="{3249ACD2-7B92-4BD0-96AC-5E8BCF59D36C}"/>
              </a:ext>
            </a:extLst>
          </p:cNvPr>
          <p:cNvSpPr/>
          <p:nvPr/>
        </p:nvSpPr>
        <p:spPr>
          <a:xfrm rot="19924142" flipV="1">
            <a:off x="3267682" y="4986784"/>
            <a:ext cx="1105669" cy="29905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81017744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l-GR" sz="2800" dirty="0">
                <a:solidFill>
                  <a:schemeClr val="accent5">
                    <a:lumMod val="75000"/>
                  </a:schemeClr>
                </a:solidFill>
                <a:latin typeface="Century Schoolbook" pitchFamily="18" charset="0"/>
              </a:rPr>
              <a:t>3</a:t>
            </a:r>
            <a:r>
              <a:rPr lang="en-US" sz="2800" dirty="0">
                <a:solidFill>
                  <a:schemeClr val="accent5">
                    <a:lumMod val="75000"/>
                  </a:schemeClr>
                </a:solidFill>
                <a:latin typeface="Century Schoolbook" pitchFamily="18" charset="0"/>
              </a:rPr>
              <a:t> </a:t>
            </a:r>
            <a:r>
              <a:rPr lang="el-GR" sz="2800" dirty="0" err="1">
                <a:solidFill>
                  <a:schemeClr val="accent5">
                    <a:lumMod val="75000"/>
                  </a:schemeClr>
                </a:solidFill>
                <a:latin typeface="Century Schoolbook" pitchFamily="18" charset="0"/>
              </a:rPr>
              <a:t>Υδατοσήμανση</a:t>
            </a:r>
            <a:r>
              <a:rPr lang="el-GR" sz="2800" dirty="0">
                <a:solidFill>
                  <a:schemeClr val="accent5">
                    <a:lumMod val="75000"/>
                  </a:schemeClr>
                </a:solidFill>
                <a:latin typeface="Century Schoolbook" pitchFamily="18" charset="0"/>
              </a:rPr>
              <a:t> εικόνας</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8092407" cy="369332"/>
          </a:xfrm>
          <a:prstGeom prst="rect">
            <a:avLst/>
          </a:prstGeom>
        </p:spPr>
        <p:txBody>
          <a:bodyPr wrap="square">
            <a:spAutoFit/>
          </a:bodyPr>
          <a:lstStyle/>
          <a:p>
            <a:pPr marL="0" lvl="3" algn="just"/>
            <a:r>
              <a:rPr lang="el-GR" b="1" dirty="0">
                <a:solidFill>
                  <a:srgbClr val="C00000"/>
                </a:solidFill>
                <a:latin typeface="Times New Roman" pitchFamily="18" charset="0"/>
                <a:cs typeface="Times New Roman" pitchFamily="18" charset="0"/>
                <a:sym typeface="Wingdings" pitchFamily="2" charset="2"/>
              </a:rPr>
              <a:t>Αλγόριθμος ενσωμάτωσης λογότυπων σε εικόνα</a:t>
            </a:r>
            <a:r>
              <a:rPr lang="en-US" dirty="0">
                <a:solidFill>
                  <a:schemeClr val="tx1">
                    <a:lumMod val="95000"/>
                    <a:lumOff val="5000"/>
                  </a:schemeClr>
                </a:solidFill>
                <a:latin typeface="Times New Roman" pitchFamily="18" charset="0"/>
                <a:cs typeface="Times New Roman" pitchFamily="18" charset="0"/>
                <a:sym typeface="Wingdings" pitchFamily="2" charset="2"/>
              </a:rPr>
              <a:t>:</a:t>
            </a: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132</a:t>
            </a:fld>
            <a:endParaRPr lang="el-GR" altLang="el-GR" sz="1200" dirty="0">
              <a:latin typeface="Cambria" pitchFamily="18" charset="0"/>
            </a:endParaRPr>
          </a:p>
        </p:txBody>
      </p:sp>
      <p:sp>
        <p:nvSpPr>
          <p:cNvPr id="9" name="TextBox 8">
            <a:extLst>
              <a:ext uri="{FF2B5EF4-FFF2-40B4-BE49-F238E27FC236}">
                <a16:creationId xmlns:a16="http://schemas.microsoft.com/office/drawing/2014/main" id="{6607A13A-5C0F-4620-AAD4-15743D23567B}"/>
              </a:ext>
            </a:extLst>
          </p:cNvPr>
          <p:cNvSpPr txBox="1"/>
          <p:nvPr/>
        </p:nvSpPr>
        <p:spPr>
          <a:xfrm>
            <a:off x="768388" y="2666063"/>
            <a:ext cx="8124092" cy="369332"/>
          </a:xfrm>
          <a:prstGeom prst="rect">
            <a:avLst/>
          </a:prstGeom>
          <a:noFill/>
        </p:spPr>
        <p:txBody>
          <a:bodyPr wrap="square">
            <a:spAutoFit/>
          </a:bodyPr>
          <a:lstStyle/>
          <a:p>
            <a:pPr marL="285750" lvl="0" indent="-285750" algn="just">
              <a:spcAft>
                <a:spcPts val="300"/>
              </a:spcAft>
              <a:buFont typeface="Arial" panose="020B0604020202020204" pitchFamily="34" charset="0"/>
              <a:buChar char="•"/>
            </a:pPr>
            <a:r>
              <a:rPr lang="el-GR" dirty="0">
                <a:solidFill>
                  <a:srgbClr val="C00000"/>
                </a:solidFill>
                <a:latin typeface="Calibri" panose="020F0502020204030204" pitchFamily="34" charset="0"/>
                <a:cs typeface="Calibri" panose="020F0502020204030204" pitchFamily="34" charset="0"/>
              </a:rPr>
              <a:t>Πως επιλέγουμε τα ζευγάρια των μεσαίων συχνοτήτων?</a:t>
            </a:r>
            <a:endParaRPr lang="en-GB" dirty="0">
              <a:solidFill>
                <a:srgbClr val="C00000"/>
              </a:solidFill>
              <a:latin typeface="Calibri" panose="020F0502020204030204" pitchFamily="34" charset="0"/>
              <a:cs typeface="Calibri" panose="020F0502020204030204" pitchFamily="34" charset="0"/>
            </a:endParaRPr>
          </a:p>
        </p:txBody>
      </p:sp>
      <p:pic>
        <p:nvPicPr>
          <p:cNvPr id="10" name="Picture 9" descr="Diagram, engineering drawing&#10;&#10;Description automatically generated">
            <a:extLst>
              <a:ext uri="{FF2B5EF4-FFF2-40B4-BE49-F238E27FC236}">
                <a16:creationId xmlns:a16="http://schemas.microsoft.com/office/drawing/2014/main" id="{512D7D71-CA0D-4B42-B885-B468860B33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1800" y="3466730"/>
            <a:ext cx="4125769" cy="2626561"/>
          </a:xfrm>
          <a:prstGeom prst="rect">
            <a:avLst/>
          </a:prstGeom>
        </p:spPr>
      </p:pic>
      <p:sp>
        <p:nvSpPr>
          <p:cNvPr id="40" name="Oval 39">
            <a:extLst>
              <a:ext uri="{FF2B5EF4-FFF2-40B4-BE49-F238E27FC236}">
                <a16:creationId xmlns:a16="http://schemas.microsoft.com/office/drawing/2014/main" id="{399D762E-9583-4EAC-86A5-644C0625D4F2}"/>
              </a:ext>
            </a:extLst>
          </p:cNvPr>
          <p:cNvSpPr/>
          <p:nvPr/>
        </p:nvSpPr>
        <p:spPr>
          <a:xfrm rot="19890163" flipV="1">
            <a:off x="4256123" y="3951350"/>
            <a:ext cx="1064101" cy="35620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1" name="Oval 40">
            <a:extLst>
              <a:ext uri="{FF2B5EF4-FFF2-40B4-BE49-F238E27FC236}">
                <a16:creationId xmlns:a16="http://schemas.microsoft.com/office/drawing/2014/main" id="{34A7CCEC-5BE5-42D9-9606-F7A4FCA54DA5}"/>
              </a:ext>
            </a:extLst>
          </p:cNvPr>
          <p:cNvSpPr/>
          <p:nvPr/>
        </p:nvSpPr>
        <p:spPr>
          <a:xfrm rot="19890163" flipV="1">
            <a:off x="3280892" y="4553129"/>
            <a:ext cx="1064101" cy="421077"/>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2" name="Oval 41">
            <a:extLst>
              <a:ext uri="{FF2B5EF4-FFF2-40B4-BE49-F238E27FC236}">
                <a16:creationId xmlns:a16="http://schemas.microsoft.com/office/drawing/2014/main" id="{ABA306CF-550A-46BC-9D1D-97D57971A15C}"/>
              </a:ext>
            </a:extLst>
          </p:cNvPr>
          <p:cNvSpPr/>
          <p:nvPr/>
        </p:nvSpPr>
        <p:spPr>
          <a:xfrm rot="16200000" flipV="1">
            <a:off x="2701053" y="5131051"/>
            <a:ext cx="717553" cy="432047"/>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3" name="Oval 42">
            <a:extLst>
              <a:ext uri="{FF2B5EF4-FFF2-40B4-BE49-F238E27FC236}">
                <a16:creationId xmlns:a16="http://schemas.microsoft.com/office/drawing/2014/main" id="{3249ACD2-7B92-4BD0-96AC-5E8BCF59D36C}"/>
              </a:ext>
            </a:extLst>
          </p:cNvPr>
          <p:cNvSpPr/>
          <p:nvPr/>
        </p:nvSpPr>
        <p:spPr>
          <a:xfrm rot="19924142" flipV="1">
            <a:off x="3267682" y="4986784"/>
            <a:ext cx="1105669" cy="29905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4" name="Oval 43">
            <a:extLst>
              <a:ext uri="{FF2B5EF4-FFF2-40B4-BE49-F238E27FC236}">
                <a16:creationId xmlns:a16="http://schemas.microsoft.com/office/drawing/2014/main" id="{12174B07-C448-4518-B126-49BFEC9AB1C7}"/>
              </a:ext>
            </a:extLst>
          </p:cNvPr>
          <p:cNvSpPr/>
          <p:nvPr/>
        </p:nvSpPr>
        <p:spPr>
          <a:xfrm rot="19924142" flipV="1">
            <a:off x="4266299" y="4348045"/>
            <a:ext cx="1105669" cy="263426"/>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366106489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l-GR" sz="2800" dirty="0">
                <a:solidFill>
                  <a:schemeClr val="accent5">
                    <a:lumMod val="75000"/>
                  </a:schemeClr>
                </a:solidFill>
                <a:latin typeface="Century Schoolbook" pitchFamily="18" charset="0"/>
              </a:rPr>
              <a:t>3</a:t>
            </a:r>
            <a:r>
              <a:rPr lang="en-US" sz="2800" dirty="0">
                <a:solidFill>
                  <a:schemeClr val="accent5">
                    <a:lumMod val="75000"/>
                  </a:schemeClr>
                </a:solidFill>
                <a:latin typeface="Century Schoolbook" pitchFamily="18" charset="0"/>
              </a:rPr>
              <a:t> </a:t>
            </a:r>
            <a:r>
              <a:rPr lang="el-GR" sz="2800" dirty="0" err="1">
                <a:solidFill>
                  <a:schemeClr val="accent5">
                    <a:lumMod val="75000"/>
                  </a:schemeClr>
                </a:solidFill>
                <a:latin typeface="Century Schoolbook" pitchFamily="18" charset="0"/>
              </a:rPr>
              <a:t>Υδατοσήμανση</a:t>
            </a:r>
            <a:r>
              <a:rPr lang="el-GR" sz="2800" dirty="0">
                <a:solidFill>
                  <a:schemeClr val="accent5">
                    <a:lumMod val="75000"/>
                  </a:schemeClr>
                </a:solidFill>
                <a:latin typeface="Century Schoolbook" pitchFamily="18" charset="0"/>
              </a:rPr>
              <a:t> εικόνας</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8092407" cy="369332"/>
          </a:xfrm>
          <a:prstGeom prst="rect">
            <a:avLst/>
          </a:prstGeom>
        </p:spPr>
        <p:txBody>
          <a:bodyPr wrap="square">
            <a:spAutoFit/>
          </a:bodyPr>
          <a:lstStyle/>
          <a:p>
            <a:pPr marL="0" lvl="3" algn="just"/>
            <a:r>
              <a:rPr lang="el-GR" b="1" dirty="0">
                <a:solidFill>
                  <a:srgbClr val="C00000"/>
                </a:solidFill>
                <a:latin typeface="Times New Roman" pitchFamily="18" charset="0"/>
                <a:cs typeface="Times New Roman" pitchFamily="18" charset="0"/>
                <a:sym typeface="Wingdings" pitchFamily="2" charset="2"/>
              </a:rPr>
              <a:t>Αλγόριθμος ενσωμάτωσης λογότυπων σε εικόνα</a:t>
            </a:r>
            <a:r>
              <a:rPr lang="en-US" dirty="0">
                <a:solidFill>
                  <a:schemeClr val="tx1">
                    <a:lumMod val="95000"/>
                    <a:lumOff val="5000"/>
                  </a:schemeClr>
                </a:solidFill>
                <a:latin typeface="Times New Roman" pitchFamily="18" charset="0"/>
                <a:cs typeface="Times New Roman" pitchFamily="18" charset="0"/>
                <a:sym typeface="Wingdings" pitchFamily="2" charset="2"/>
              </a:rPr>
              <a:t>:</a:t>
            </a: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133</a:t>
            </a:fld>
            <a:endParaRPr lang="el-GR" altLang="el-GR" sz="1200" dirty="0">
              <a:latin typeface="Cambria" pitchFamily="18" charset="0"/>
            </a:endParaRPr>
          </a:p>
        </p:txBody>
      </p:sp>
      <p:sp>
        <p:nvSpPr>
          <p:cNvPr id="9" name="TextBox 8">
            <a:extLst>
              <a:ext uri="{FF2B5EF4-FFF2-40B4-BE49-F238E27FC236}">
                <a16:creationId xmlns:a16="http://schemas.microsoft.com/office/drawing/2014/main" id="{6607A13A-5C0F-4620-AAD4-15743D23567B}"/>
              </a:ext>
            </a:extLst>
          </p:cNvPr>
          <p:cNvSpPr txBox="1"/>
          <p:nvPr/>
        </p:nvSpPr>
        <p:spPr>
          <a:xfrm>
            <a:off x="768388" y="2666063"/>
            <a:ext cx="8124092" cy="369332"/>
          </a:xfrm>
          <a:prstGeom prst="rect">
            <a:avLst/>
          </a:prstGeom>
          <a:noFill/>
        </p:spPr>
        <p:txBody>
          <a:bodyPr wrap="square">
            <a:spAutoFit/>
          </a:bodyPr>
          <a:lstStyle/>
          <a:p>
            <a:pPr marL="285750" lvl="0" indent="-285750" algn="just">
              <a:spcAft>
                <a:spcPts val="300"/>
              </a:spcAft>
              <a:buFont typeface="Arial" panose="020B0604020202020204" pitchFamily="34" charset="0"/>
              <a:buChar char="•"/>
            </a:pPr>
            <a:r>
              <a:rPr lang="el-GR" dirty="0">
                <a:solidFill>
                  <a:srgbClr val="C00000"/>
                </a:solidFill>
                <a:latin typeface="Calibri" panose="020F0502020204030204" pitchFamily="34" charset="0"/>
                <a:cs typeface="Calibri" panose="020F0502020204030204" pitchFamily="34" charset="0"/>
              </a:rPr>
              <a:t>Πως επιλέγουμε τα ζευγάρια των μεσαίων συχνοτήτων?</a:t>
            </a:r>
            <a:endParaRPr lang="en-GB" dirty="0">
              <a:solidFill>
                <a:srgbClr val="C00000"/>
              </a:solidFill>
              <a:latin typeface="Calibri" panose="020F0502020204030204" pitchFamily="34" charset="0"/>
              <a:cs typeface="Calibri" panose="020F0502020204030204" pitchFamily="34" charset="0"/>
            </a:endParaRPr>
          </a:p>
        </p:txBody>
      </p:sp>
      <p:pic>
        <p:nvPicPr>
          <p:cNvPr id="10" name="Picture 9" descr="Diagram, engineering drawing&#10;&#10;Description automatically generated">
            <a:extLst>
              <a:ext uri="{FF2B5EF4-FFF2-40B4-BE49-F238E27FC236}">
                <a16:creationId xmlns:a16="http://schemas.microsoft.com/office/drawing/2014/main" id="{512D7D71-CA0D-4B42-B885-B468860B33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1800" y="3466730"/>
            <a:ext cx="4125769" cy="2626561"/>
          </a:xfrm>
          <a:prstGeom prst="rect">
            <a:avLst/>
          </a:prstGeom>
        </p:spPr>
      </p:pic>
      <p:sp>
        <p:nvSpPr>
          <p:cNvPr id="40" name="Oval 39">
            <a:extLst>
              <a:ext uri="{FF2B5EF4-FFF2-40B4-BE49-F238E27FC236}">
                <a16:creationId xmlns:a16="http://schemas.microsoft.com/office/drawing/2014/main" id="{399D762E-9583-4EAC-86A5-644C0625D4F2}"/>
              </a:ext>
            </a:extLst>
          </p:cNvPr>
          <p:cNvSpPr/>
          <p:nvPr/>
        </p:nvSpPr>
        <p:spPr>
          <a:xfrm rot="19890163" flipV="1">
            <a:off x="4256123" y="3951350"/>
            <a:ext cx="1064101" cy="35620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1" name="Oval 40">
            <a:extLst>
              <a:ext uri="{FF2B5EF4-FFF2-40B4-BE49-F238E27FC236}">
                <a16:creationId xmlns:a16="http://schemas.microsoft.com/office/drawing/2014/main" id="{34A7CCEC-5BE5-42D9-9606-F7A4FCA54DA5}"/>
              </a:ext>
            </a:extLst>
          </p:cNvPr>
          <p:cNvSpPr/>
          <p:nvPr/>
        </p:nvSpPr>
        <p:spPr>
          <a:xfrm rot="19890163" flipV="1">
            <a:off x="3280892" y="4553129"/>
            <a:ext cx="1064101" cy="421077"/>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2" name="Oval 41">
            <a:extLst>
              <a:ext uri="{FF2B5EF4-FFF2-40B4-BE49-F238E27FC236}">
                <a16:creationId xmlns:a16="http://schemas.microsoft.com/office/drawing/2014/main" id="{ABA306CF-550A-46BC-9D1D-97D57971A15C}"/>
              </a:ext>
            </a:extLst>
          </p:cNvPr>
          <p:cNvSpPr/>
          <p:nvPr/>
        </p:nvSpPr>
        <p:spPr>
          <a:xfrm rot="16200000" flipV="1">
            <a:off x="2701053" y="5131051"/>
            <a:ext cx="717553" cy="432047"/>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3" name="Oval 42">
            <a:extLst>
              <a:ext uri="{FF2B5EF4-FFF2-40B4-BE49-F238E27FC236}">
                <a16:creationId xmlns:a16="http://schemas.microsoft.com/office/drawing/2014/main" id="{3249ACD2-7B92-4BD0-96AC-5E8BCF59D36C}"/>
              </a:ext>
            </a:extLst>
          </p:cNvPr>
          <p:cNvSpPr/>
          <p:nvPr/>
        </p:nvSpPr>
        <p:spPr>
          <a:xfrm rot="19924142" flipV="1">
            <a:off x="3267682" y="4986784"/>
            <a:ext cx="1105669" cy="29905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4" name="Oval 43">
            <a:extLst>
              <a:ext uri="{FF2B5EF4-FFF2-40B4-BE49-F238E27FC236}">
                <a16:creationId xmlns:a16="http://schemas.microsoft.com/office/drawing/2014/main" id="{12174B07-C448-4518-B126-49BFEC9AB1C7}"/>
              </a:ext>
            </a:extLst>
          </p:cNvPr>
          <p:cNvSpPr/>
          <p:nvPr/>
        </p:nvSpPr>
        <p:spPr>
          <a:xfrm rot="19924142" flipV="1">
            <a:off x="4266299" y="4348045"/>
            <a:ext cx="1105669" cy="263426"/>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5" name="Oval 44">
            <a:extLst>
              <a:ext uri="{FF2B5EF4-FFF2-40B4-BE49-F238E27FC236}">
                <a16:creationId xmlns:a16="http://schemas.microsoft.com/office/drawing/2014/main" id="{12BB0902-5281-440A-899C-4B4CBC3D5805}"/>
              </a:ext>
            </a:extLst>
          </p:cNvPr>
          <p:cNvSpPr/>
          <p:nvPr/>
        </p:nvSpPr>
        <p:spPr>
          <a:xfrm rot="19924142" flipV="1">
            <a:off x="5239686" y="3677700"/>
            <a:ext cx="1105669" cy="34475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40512038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l-GR" sz="2800" dirty="0">
                <a:solidFill>
                  <a:schemeClr val="accent5">
                    <a:lumMod val="75000"/>
                  </a:schemeClr>
                </a:solidFill>
                <a:latin typeface="Century Schoolbook" pitchFamily="18" charset="0"/>
              </a:rPr>
              <a:t>3</a:t>
            </a:r>
            <a:r>
              <a:rPr lang="en-US" sz="2800" dirty="0">
                <a:solidFill>
                  <a:schemeClr val="accent5">
                    <a:lumMod val="75000"/>
                  </a:schemeClr>
                </a:solidFill>
                <a:latin typeface="Century Schoolbook" pitchFamily="18" charset="0"/>
              </a:rPr>
              <a:t> </a:t>
            </a:r>
            <a:r>
              <a:rPr lang="el-GR" sz="2800" dirty="0" err="1">
                <a:solidFill>
                  <a:schemeClr val="accent5">
                    <a:lumMod val="75000"/>
                  </a:schemeClr>
                </a:solidFill>
                <a:latin typeface="Century Schoolbook" pitchFamily="18" charset="0"/>
              </a:rPr>
              <a:t>Υδατοσήμανση</a:t>
            </a:r>
            <a:r>
              <a:rPr lang="el-GR" sz="2800" dirty="0">
                <a:solidFill>
                  <a:schemeClr val="accent5">
                    <a:lumMod val="75000"/>
                  </a:schemeClr>
                </a:solidFill>
                <a:latin typeface="Century Schoolbook" pitchFamily="18" charset="0"/>
              </a:rPr>
              <a:t> εικόνας</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8092407" cy="369332"/>
          </a:xfrm>
          <a:prstGeom prst="rect">
            <a:avLst/>
          </a:prstGeom>
        </p:spPr>
        <p:txBody>
          <a:bodyPr wrap="square">
            <a:spAutoFit/>
          </a:bodyPr>
          <a:lstStyle/>
          <a:p>
            <a:pPr marL="0" lvl="3" algn="just"/>
            <a:r>
              <a:rPr lang="el-GR" b="1" dirty="0">
                <a:solidFill>
                  <a:srgbClr val="C00000"/>
                </a:solidFill>
                <a:latin typeface="Times New Roman" pitchFamily="18" charset="0"/>
                <a:cs typeface="Times New Roman" pitchFamily="18" charset="0"/>
                <a:sym typeface="Wingdings" pitchFamily="2" charset="2"/>
              </a:rPr>
              <a:t>Αλγόριθμος ενσωμάτωσης λογότυπων σε εικόνα</a:t>
            </a:r>
            <a:r>
              <a:rPr lang="en-US" dirty="0">
                <a:solidFill>
                  <a:schemeClr val="tx1">
                    <a:lumMod val="95000"/>
                    <a:lumOff val="5000"/>
                  </a:schemeClr>
                </a:solidFill>
                <a:latin typeface="Times New Roman" pitchFamily="18" charset="0"/>
                <a:cs typeface="Times New Roman" pitchFamily="18" charset="0"/>
                <a:sym typeface="Wingdings" pitchFamily="2" charset="2"/>
              </a:rPr>
              <a:t>:</a:t>
            </a: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134</a:t>
            </a:fld>
            <a:endParaRPr lang="el-GR" altLang="el-GR" sz="1200" dirty="0">
              <a:latin typeface="Cambria" pitchFamily="18" charset="0"/>
            </a:endParaRPr>
          </a:p>
        </p:txBody>
      </p:sp>
      <p:sp>
        <p:nvSpPr>
          <p:cNvPr id="9" name="TextBox 8">
            <a:extLst>
              <a:ext uri="{FF2B5EF4-FFF2-40B4-BE49-F238E27FC236}">
                <a16:creationId xmlns:a16="http://schemas.microsoft.com/office/drawing/2014/main" id="{6607A13A-5C0F-4620-AAD4-15743D23567B}"/>
              </a:ext>
            </a:extLst>
          </p:cNvPr>
          <p:cNvSpPr txBox="1"/>
          <p:nvPr/>
        </p:nvSpPr>
        <p:spPr>
          <a:xfrm>
            <a:off x="768388" y="2666063"/>
            <a:ext cx="8124092" cy="369332"/>
          </a:xfrm>
          <a:prstGeom prst="rect">
            <a:avLst/>
          </a:prstGeom>
          <a:noFill/>
        </p:spPr>
        <p:txBody>
          <a:bodyPr wrap="square">
            <a:spAutoFit/>
          </a:bodyPr>
          <a:lstStyle/>
          <a:p>
            <a:pPr marL="285750" lvl="0" indent="-285750" algn="just">
              <a:spcAft>
                <a:spcPts val="300"/>
              </a:spcAft>
              <a:buFont typeface="Arial" panose="020B0604020202020204" pitchFamily="34" charset="0"/>
              <a:buChar char="•"/>
            </a:pPr>
            <a:r>
              <a:rPr lang="el-GR" dirty="0">
                <a:solidFill>
                  <a:srgbClr val="C00000"/>
                </a:solidFill>
                <a:latin typeface="Calibri" panose="020F0502020204030204" pitchFamily="34" charset="0"/>
                <a:cs typeface="Calibri" panose="020F0502020204030204" pitchFamily="34" charset="0"/>
              </a:rPr>
              <a:t>Πως επιλέγουμε τα ζευγάρια των μεσαίων συχνοτήτων?</a:t>
            </a:r>
            <a:endParaRPr lang="en-GB" dirty="0">
              <a:solidFill>
                <a:srgbClr val="C00000"/>
              </a:solidFill>
              <a:latin typeface="Calibri" panose="020F0502020204030204" pitchFamily="34" charset="0"/>
              <a:cs typeface="Calibri" panose="020F0502020204030204" pitchFamily="34" charset="0"/>
            </a:endParaRPr>
          </a:p>
        </p:txBody>
      </p:sp>
      <p:pic>
        <p:nvPicPr>
          <p:cNvPr id="10" name="Picture 9" descr="Diagram, engineering drawing&#10;&#10;Description automatically generated">
            <a:extLst>
              <a:ext uri="{FF2B5EF4-FFF2-40B4-BE49-F238E27FC236}">
                <a16:creationId xmlns:a16="http://schemas.microsoft.com/office/drawing/2014/main" id="{512D7D71-CA0D-4B42-B885-B468860B33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1800" y="3466730"/>
            <a:ext cx="4125769" cy="2626561"/>
          </a:xfrm>
          <a:prstGeom prst="rect">
            <a:avLst/>
          </a:prstGeom>
        </p:spPr>
      </p:pic>
      <p:sp>
        <p:nvSpPr>
          <p:cNvPr id="40" name="Oval 39">
            <a:extLst>
              <a:ext uri="{FF2B5EF4-FFF2-40B4-BE49-F238E27FC236}">
                <a16:creationId xmlns:a16="http://schemas.microsoft.com/office/drawing/2014/main" id="{399D762E-9583-4EAC-86A5-644C0625D4F2}"/>
              </a:ext>
            </a:extLst>
          </p:cNvPr>
          <p:cNvSpPr/>
          <p:nvPr/>
        </p:nvSpPr>
        <p:spPr>
          <a:xfrm rot="19890163" flipV="1">
            <a:off x="4256123" y="3951350"/>
            <a:ext cx="1064101" cy="35620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1" name="Oval 40">
            <a:extLst>
              <a:ext uri="{FF2B5EF4-FFF2-40B4-BE49-F238E27FC236}">
                <a16:creationId xmlns:a16="http://schemas.microsoft.com/office/drawing/2014/main" id="{34A7CCEC-5BE5-42D9-9606-F7A4FCA54DA5}"/>
              </a:ext>
            </a:extLst>
          </p:cNvPr>
          <p:cNvSpPr/>
          <p:nvPr/>
        </p:nvSpPr>
        <p:spPr>
          <a:xfrm rot="19890163" flipV="1">
            <a:off x="3280892" y="4553129"/>
            <a:ext cx="1064101" cy="421077"/>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2" name="Oval 41">
            <a:extLst>
              <a:ext uri="{FF2B5EF4-FFF2-40B4-BE49-F238E27FC236}">
                <a16:creationId xmlns:a16="http://schemas.microsoft.com/office/drawing/2014/main" id="{ABA306CF-550A-46BC-9D1D-97D57971A15C}"/>
              </a:ext>
            </a:extLst>
          </p:cNvPr>
          <p:cNvSpPr/>
          <p:nvPr/>
        </p:nvSpPr>
        <p:spPr>
          <a:xfrm rot="16200000" flipV="1">
            <a:off x="2701053" y="5131051"/>
            <a:ext cx="717553" cy="432047"/>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3" name="Oval 42">
            <a:extLst>
              <a:ext uri="{FF2B5EF4-FFF2-40B4-BE49-F238E27FC236}">
                <a16:creationId xmlns:a16="http://schemas.microsoft.com/office/drawing/2014/main" id="{3249ACD2-7B92-4BD0-96AC-5E8BCF59D36C}"/>
              </a:ext>
            </a:extLst>
          </p:cNvPr>
          <p:cNvSpPr/>
          <p:nvPr/>
        </p:nvSpPr>
        <p:spPr>
          <a:xfrm rot="19924142" flipV="1">
            <a:off x="3267682" y="4986784"/>
            <a:ext cx="1105669" cy="29905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4" name="Oval 43">
            <a:extLst>
              <a:ext uri="{FF2B5EF4-FFF2-40B4-BE49-F238E27FC236}">
                <a16:creationId xmlns:a16="http://schemas.microsoft.com/office/drawing/2014/main" id="{12174B07-C448-4518-B126-49BFEC9AB1C7}"/>
              </a:ext>
            </a:extLst>
          </p:cNvPr>
          <p:cNvSpPr/>
          <p:nvPr/>
        </p:nvSpPr>
        <p:spPr>
          <a:xfrm rot="19924142" flipV="1">
            <a:off x="4266299" y="4348045"/>
            <a:ext cx="1105669" cy="263426"/>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5" name="Oval 44">
            <a:extLst>
              <a:ext uri="{FF2B5EF4-FFF2-40B4-BE49-F238E27FC236}">
                <a16:creationId xmlns:a16="http://schemas.microsoft.com/office/drawing/2014/main" id="{12BB0902-5281-440A-899C-4B4CBC3D5805}"/>
              </a:ext>
            </a:extLst>
          </p:cNvPr>
          <p:cNvSpPr/>
          <p:nvPr/>
        </p:nvSpPr>
        <p:spPr>
          <a:xfrm rot="19924142" flipV="1">
            <a:off x="5239686" y="3677700"/>
            <a:ext cx="1105669" cy="34475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7" name="Oval 46">
            <a:extLst>
              <a:ext uri="{FF2B5EF4-FFF2-40B4-BE49-F238E27FC236}">
                <a16:creationId xmlns:a16="http://schemas.microsoft.com/office/drawing/2014/main" id="{EA080AF9-9A8B-490D-AB5F-41916CB1C601}"/>
              </a:ext>
            </a:extLst>
          </p:cNvPr>
          <p:cNvSpPr/>
          <p:nvPr/>
        </p:nvSpPr>
        <p:spPr>
          <a:xfrm rot="19924142" flipV="1">
            <a:off x="5809753" y="3658214"/>
            <a:ext cx="1105669" cy="34475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324810266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l-GR" sz="2800" dirty="0">
                <a:solidFill>
                  <a:schemeClr val="accent5">
                    <a:lumMod val="75000"/>
                  </a:schemeClr>
                </a:solidFill>
                <a:latin typeface="Century Schoolbook" pitchFamily="18" charset="0"/>
              </a:rPr>
              <a:t>3</a:t>
            </a:r>
            <a:r>
              <a:rPr lang="en-US" sz="2800" dirty="0">
                <a:solidFill>
                  <a:schemeClr val="accent5">
                    <a:lumMod val="75000"/>
                  </a:schemeClr>
                </a:solidFill>
                <a:latin typeface="Century Schoolbook" pitchFamily="18" charset="0"/>
              </a:rPr>
              <a:t> </a:t>
            </a:r>
            <a:r>
              <a:rPr lang="el-GR" sz="2800" dirty="0" err="1">
                <a:solidFill>
                  <a:schemeClr val="accent5">
                    <a:lumMod val="75000"/>
                  </a:schemeClr>
                </a:solidFill>
                <a:latin typeface="Century Schoolbook" pitchFamily="18" charset="0"/>
              </a:rPr>
              <a:t>Υδατοσήμανση</a:t>
            </a:r>
            <a:r>
              <a:rPr lang="el-GR" sz="2800" dirty="0">
                <a:solidFill>
                  <a:schemeClr val="accent5">
                    <a:lumMod val="75000"/>
                  </a:schemeClr>
                </a:solidFill>
                <a:latin typeface="Century Schoolbook" pitchFamily="18" charset="0"/>
              </a:rPr>
              <a:t> εικόνας</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8092407" cy="369332"/>
          </a:xfrm>
          <a:prstGeom prst="rect">
            <a:avLst/>
          </a:prstGeom>
        </p:spPr>
        <p:txBody>
          <a:bodyPr wrap="square">
            <a:spAutoFit/>
          </a:bodyPr>
          <a:lstStyle/>
          <a:p>
            <a:pPr marL="0" lvl="3" algn="just"/>
            <a:r>
              <a:rPr lang="el-GR" b="1" dirty="0">
                <a:solidFill>
                  <a:srgbClr val="C00000"/>
                </a:solidFill>
                <a:latin typeface="Times New Roman" pitchFamily="18" charset="0"/>
                <a:cs typeface="Times New Roman" pitchFamily="18" charset="0"/>
                <a:sym typeface="Wingdings" pitchFamily="2" charset="2"/>
              </a:rPr>
              <a:t>Αλγόριθμος ενσωμάτωσης λογότυπων σε εικόνα</a:t>
            </a:r>
            <a:r>
              <a:rPr lang="en-US" dirty="0">
                <a:solidFill>
                  <a:schemeClr val="tx1">
                    <a:lumMod val="95000"/>
                    <a:lumOff val="5000"/>
                  </a:schemeClr>
                </a:solidFill>
                <a:latin typeface="Times New Roman" pitchFamily="18" charset="0"/>
                <a:cs typeface="Times New Roman" pitchFamily="18" charset="0"/>
                <a:sym typeface="Wingdings" pitchFamily="2" charset="2"/>
              </a:rPr>
              <a:t>:</a:t>
            </a: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135</a:t>
            </a:fld>
            <a:endParaRPr lang="el-GR" altLang="el-GR" sz="1200" dirty="0">
              <a:latin typeface="Cambria" pitchFamily="18" charset="0"/>
            </a:endParaRPr>
          </a:p>
        </p:txBody>
      </p:sp>
      <p:sp>
        <p:nvSpPr>
          <p:cNvPr id="9" name="TextBox 8">
            <a:extLst>
              <a:ext uri="{FF2B5EF4-FFF2-40B4-BE49-F238E27FC236}">
                <a16:creationId xmlns:a16="http://schemas.microsoft.com/office/drawing/2014/main" id="{6607A13A-5C0F-4620-AAD4-15743D23567B}"/>
              </a:ext>
            </a:extLst>
          </p:cNvPr>
          <p:cNvSpPr txBox="1"/>
          <p:nvPr/>
        </p:nvSpPr>
        <p:spPr>
          <a:xfrm>
            <a:off x="768388" y="2666063"/>
            <a:ext cx="8124092" cy="369332"/>
          </a:xfrm>
          <a:prstGeom prst="rect">
            <a:avLst/>
          </a:prstGeom>
          <a:noFill/>
        </p:spPr>
        <p:txBody>
          <a:bodyPr wrap="square">
            <a:spAutoFit/>
          </a:bodyPr>
          <a:lstStyle/>
          <a:p>
            <a:pPr marL="285750" lvl="0" indent="-285750" algn="just">
              <a:spcAft>
                <a:spcPts val="300"/>
              </a:spcAft>
              <a:buFont typeface="Arial" panose="020B0604020202020204" pitchFamily="34" charset="0"/>
              <a:buChar char="•"/>
            </a:pPr>
            <a:r>
              <a:rPr lang="el-GR" dirty="0">
                <a:solidFill>
                  <a:srgbClr val="C00000"/>
                </a:solidFill>
                <a:latin typeface="Calibri" panose="020F0502020204030204" pitchFamily="34" charset="0"/>
                <a:cs typeface="Calibri" panose="020F0502020204030204" pitchFamily="34" charset="0"/>
              </a:rPr>
              <a:t>Πως επιλέγουμε τα ζευγάρια των μεσαίων συχνοτήτων?</a:t>
            </a:r>
            <a:endParaRPr lang="en-GB" dirty="0">
              <a:solidFill>
                <a:srgbClr val="C00000"/>
              </a:solidFill>
              <a:latin typeface="Calibri" panose="020F0502020204030204" pitchFamily="34" charset="0"/>
              <a:cs typeface="Calibri" panose="020F0502020204030204" pitchFamily="34" charset="0"/>
            </a:endParaRPr>
          </a:p>
        </p:txBody>
      </p:sp>
      <p:pic>
        <p:nvPicPr>
          <p:cNvPr id="10" name="Picture 9" descr="Diagram, engineering drawing&#10;&#10;Description automatically generated">
            <a:extLst>
              <a:ext uri="{FF2B5EF4-FFF2-40B4-BE49-F238E27FC236}">
                <a16:creationId xmlns:a16="http://schemas.microsoft.com/office/drawing/2014/main" id="{512D7D71-CA0D-4B42-B885-B468860B33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1800" y="3466730"/>
            <a:ext cx="4125769" cy="2626561"/>
          </a:xfrm>
          <a:prstGeom prst="rect">
            <a:avLst/>
          </a:prstGeom>
        </p:spPr>
      </p:pic>
      <p:sp>
        <p:nvSpPr>
          <p:cNvPr id="40" name="Oval 39">
            <a:extLst>
              <a:ext uri="{FF2B5EF4-FFF2-40B4-BE49-F238E27FC236}">
                <a16:creationId xmlns:a16="http://schemas.microsoft.com/office/drawing/2014/main" id="{399D762E-9583-4EAC-86A5-644C0625D4F2}"/>
              </a:ext>
            </a:extLst>
          </p:cNvPr>
          <p:cNvSpPr/>
          <p:nvPr/>
        </p:nvSpPr>
        <p:spPr>
          <a:xfrm rot="19890163" flipV="1">
            <a:off x="4256123" y="3951350"/>
            <a:ext cx="1064101" cy="35620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1" name="Oval 40">
            <a:extLst>
              <a:ext uri="{FF2B5EF4-FFF2-40B4-BE49-F238E27FC236}">
                <a16:creationId xmlns:a16="http://schemas.microsoft.com/office/drawing/2014/main" id="{34A7CCEC-5BE5-42D9-9606-F7A4FCA54DA5}"/>
              </a:ext>
            </a:extLst>
          </p:cNvPr>
          <p:cNvSpPr/>
          <p:nvPr/>
        </p:nvSpPr>
        <p:spPr>
          <a:xfrm rot="19890163" flipV="1">
            <a:off x="3280892" y="4553129"/>
            <a:ext cx="1064101" cy="421077"/>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2" name="Oval 41">
            <a:extLst>
              <a:ext uri="{FF2B5EF4-FFF2-40B4-BE49-F238E27FC236}">
                <a16:creationId xmlns:a16="http://schemas.microsoft.com/office/drawing/2014/main" id="{ABA306CF-550A-46BC-9D1D-97D57971A15C}"/>
              </a:ext>
            </a:extLst>
          </p:cNvPr>
          <p:cNvSpPr/>
          <p:nvPr/>
        </p:nvSpPr>
        <p:spPr>
          <a:xfrm rot="16200000" flipV="1">
            <a:off x="2701053" y="5131051"/>
            <a:ext cx="717553" cy="432047"/>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3" name="Oval 42">
            <a:extLst>
              <a:ext uri="{FF2B5EF4-FFF2-40B4-BE49-F238E27FC236}">
                <a16:creationId xmlns:a16="http://schemas.microsoft.com/office/drawing/2014/main" id="{3249ACD2-7B92-4BD0-96AC-5E8BCF59D36C}"/>
              </a:ext>
            </a:extLst>
          </p:cNvPr>
          <p:cNvSpPr/>
          <p:nvPr/>
        </p:nvSpPr>
        <p:spPr>
          <a:xfrm rot="19924142" flipV="1">
            <a:off x="3267682" y="4986784"/>
            <a:ext cx="1105669" cy="29905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4" name="Oval 43">
            <a:extLst>
              <a:ext uri="{FF2B5EF4-FFF2-40B4-BE49-F238E27FC236}">
                <a16:creationId xmlns:a16="http://schemas.microsoft.com/office/drawing/2014/main" id="{12174B07-C448-4518-B126-49BFEC9AB1C7}"/>
              </a:ext>
            </a:extLst>
          </p:cNvPr>
          <p:cNvSpPr/>
          <p:nvPr/>
        </p:nvSpPr>
        <p:spPr>
          <a:xfrm rot="19924142" flipV="1">
            <a:off x="4266299" y="4348045"/>
            <a:ext cx="1105669" cy="263426"/>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5" name="Oval 44">
            <a:extLst>
              <a:ext uri="{FF2B5EF4-FFF2-40B4-BE49-F238E27FC236}">
                <a16:creationId xmlns:a16="http://schemas.microsoft.com/office/drawing/2014/main" id="{12BB0902-5281-440A-899C-4B4CBC3D5805}"/>
              </a:ext>
            </a:extLst>
          </p:cNvPr>
          <p:cNvSpPr/>
          <p:nvPr/>
        </p:nvSpPr>
        <p:spPr>
          <a:xfrm rot="19924142" flipV="1">
            <a:off x="5239686" y="3677700"/>
            <a:ext cx="1105669" cy="34475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7" name="Oval 46">
            <a:extLst>
              <a:ext uri="{FF2B5EF4-FFF2-40B4-BE49-F238E27FC236}">
                <a16:creationId xmlns:a16="http://schemas.microsoft.com/office/drawing/2014/main" id="{EA080AF9-9A8B-490D-AB5F-41916CB1C601}"/>
              </a:ext>
            </a:extLst>
          </p:cNvPr>
          <p:cNvSpPr/>
          <p:nvPr/>
        </p:nvSpPr>
        <p:spPr>
          <a:xfrm rot="19924142" flipV="1">
            <a:off x="5809753" y="3658214"/>
            <a:ext cx="1105669" cy="34475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8" name="Oval 47">
            <a:extLst>
              <a:ext uri="{FF2B5EF4-FFF2-40B4-BE49-F238E27FC236}">
                <a16:creationId xmlns:a16="http://schemas.microsoft.com/office/drawing/2014/main" id="{8108BD2D-8001-4FFE-9354-D89F3A87CB84}"/>
              </a:ext>
            </a:extLst>
          </p:cNvPr>
          <p:cNvSpPr/>
          <p:nvPr/>
        </p:nvSpPr>
        <p:spPr>
          <a:xfrm rot="19924142" flipV="1">
            <a:off x="4785827" y="4309584"/>
            <a:ext cx="1136790" cy="390806"/>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221881023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l-GR" sz="2800" dirty="0">
                <a:solidFill>
                  <a:schemeClr val="accent5">
                    <a:lumMod val="75000"/>
                  </a:schemeClr>
                </a:solidFill>
                <a:latin typeface="Century Schoolbook" pitchFamily="18" charset="0"/>
              </a:rPr>
              <a:t>3</a:t>
            </a:r>
            <a:r>
              <a:rPr lang="en-US" sz="2800" dirty="0">
                <a:solidFill>
                  <a:schemeClr val="accent5">
                    <a:lumMod val="75000"/>
                  </a:schemeClr>
                </a:solidFill>
                <a:latin typeface="Century Schoolbook" pitchFamily="18" charset="0"/>
              </a:rPr>
              <a:t> </a:t>
            </a:r>
            <a:r>
              <a:rPr lang="el-GR" sz="2800" dirty="0" err="1">
                <a:solidFill>
                  <a:schemeClr val="accent5">
                    <a:lumMod val="75000"/>
                  </a:schemeClr>
                </a:solidFill>
                <a:latin typeface="Century Schoolbook" pitchFamily="18" charset="0"/>
              </a:rPr>
              <a:t>Υδατοσήμανση</a:t>
            </a:r>
            <a:r>
              <a:rPr lang="el-GR" sz="2800" dirty="0">
                <a:solidFill>
                  <a:schemeClr val="accent5">
                    <a:lumMod val="75000"/>
                  </a:schemeClr>
                </a:solidFill>
                <a:latin typeface="Century Schoolbook" pitchFamily="18" charset="0"/>
              </a:rPr>
              <a:t> εικόνας</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8092407" cy="369332"/>
          </a:xfrm>
          <a:prstGeom prst="rect">
            <a:avLst/>
          </a:prstGeom>
        </p:spPr>
        <p:txBody>
          <a:bodyPr wrap="square">
            <a:spAutoFit/>
          </a:bodyPr>
          <a:lstStyle/>
          <a:p>
            <a:pPr marL="0" lvl="3" algn="just"/>
            <a:r>
              <a:rPr lang="el-GR" b="1" dirty="0">
                <a:solidFill>
                  <a:srgbClr val="C00000"/>
                </a:solidFill>
                <a:latin typeface="Times New Roman" pitchFamily="18" charset="0"/>
                <a:cs typeface="Times New Roman" pitchFamily="18" charset="0"/>
                <a:sym typeface="Wingdings" pitchFamily="2" charset="2"/>
              </a:rPr>
              <a:t>Αλγόριθμος ενσωμάτωσης λογότυπων σε εικόνα</a:t>
            </a:r>
            <a:r>
              <a:rPr lang="en-US" dirty="0">
                <a:solidFill>
                  <a:schemeClr val="tx1">
                    <a:lumMod val="95000"/>
                    <a:lumOff val="5000"/>
                  </a:schemeClr>
                </a:solidFill>
                <a:latin typeface="Times New Roman" pitchFamily="18" charset="0"/>
                <a:cs typeface="Times New Roman" pitchFamily="18" charset="0"/>
                <a:sym typeface="Wingdings" pitchFamily="2" charset="2"/>
              </a:rPr>
              <a:t>:</a:t>
            </a: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136</a:t>
            </a:fld>
            <a:endParaRPr lang="el-GR" altLang="el-GR" sz="1200" dirty="0">
              <a:latin typeface="Cambria" pitchFamily="18" charset="0"/>
            </a:endParaRPr>
          </a:p>
        </p:txBody>
      </p:sp>
      <p:sp>
        <p:nvSpPr>
          <p:cNvPr id="9" name="TextBox 8">
            <a:extLst>
              <a:ext uri="{FF2B5EF4-FFF2-40B4-BE49-F238E27FC236}">
                <a16:creationId xmlns:a16="http://schemas.microsoft.com/office/drawing/2014/main" id="{6607A13A-5C0F-4620-AAD4-15743D23567B}"/>
              </a:ext>
            </a:extLst>
          </p:cNvPr>
          <p:cNvSpPr txBox="1"/>
          <p:nvPr/>
        </p:nvSpPr>
        <p:spPr>
          <a:xfrm>
            <a:off x="768388" y="2666063"/>
            <a:ext cx="8124092" cy="369332"/>
          </a:xfrm>
          <a:prstGeom prst="rect">
            <a:avLst/>
          </a:prstGeom>
          <a:noFill/>
        </p:spPr>
        <p:txBody>
          <a:bodyPr wrap="square">
            <a:spAutoFit/>
          </a:bodyPr>
          <a:lstStyle/>
          <a:p>
            <a:pPr marL="285750" lvl="0" indent="-285750" algn="just">
              <a:spcAft>
                <a:spcPts val="300"/>
              </a:spcAft>
              <a:buFont typeface="Arial" panose="020B0604020202020204" pitchFamily="34" charset="0"/>
              <a:buChar char="•"/>
            </a:pPr>
            <a:r>
              <a:rPr lang="el-GR" dirty="0">
                <a:solidFill>
                  <a:srgbClr val="C00000"/>
                </a:solidFill>
                <a:latin typeface="Calibri" panose="020F0502020204030204" pitchFamily="34" charset="0"/>
                <a:cs typeface="Calibri" panose="020F0502020204030204" pitchFamily="34" charset="0"/>
              </a:rPr>
              <a:t>Πως επιλέγουμε τα ζευγάρια των μεσαίων συχνοτήτων?</a:t>
            </a:r>
            <a:endParaRPr lang="en-GB" dirty="0">
              <a:solidFill>
                <a:srgbClr val="C00000"/>
              </a:solidFill>
              <a:latin typeface="Calibri" panose="020F0502020204030204" pitchFamily="34" charset="0"/>
              <a:cs typeface="Calibri" panose="020F0502020204030204" pitchFamily="34" charset="0"/>
            </a:endParaRPr>
          </a:p>
        </p:txBody>
      </p:sp>
      <p:pic>
        <p:nvPicPr>
          <p:cNvPr id="10" name="Picture 9" descr="Diagram, engineering drawing&#10;&#10;Description automatically generated">
            <a:extLst>
              <a:ext uri="{FF2B5EF4-FFF2-40B4-BE49-F238E27FC236}">
                <a16:creationId xmlns:a16="http://schemas.microsoft.com/office/drawing/2014/main" id="{512D7D71-CA0D-4B42-B885-B468860B33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1800" y="3466730"/>
            <a:ext cx="4125769" cy="2626561"/>
          </a:xfrm>
          <a:prstGeom prst="rect">
            <a:avLst/>
          </a:prstGeom>
        </p:spPr>
      </p:pic>
      <p:sp>
        <p:nvSpPr>
          <p:cNvPr id="40" name="Oval 39">
            <a:extLst>
              <a:ext uri="{FF2B5EF4-FFF2-40B4-BE49-F238E27FC236}">
                <a16:creationId xmlns:a16="http://schemas.microsoft.com/office/drawing/2014/main" id="{399D762E-9583-4EAC-86A5-644C0625D4F2}"/>
              </a:ext>
            </a:extLst>
          </p:cNvPr>
          <p:cNvSpPr/>
          <p:nvPr/>
        </p:nvSpPr>
        <p:spPr>
          <a:xfrm rot="19890163" flipV="1">
            <a:off x="4256123" y="3951350"/>
            <a:ext cx="1064101" cy="35620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1" name="Oval 40">
            <a:extLst>
              <a:ext uri="{FF2B5EF4-FFF2-40B4-BE49-F238E27FC236}">
                <a16:creationId xmlns:a16="http://schemas.microsoft.com/office/drawing/2014/main" id="{34A7CCEC-5BE5-42D9-9606-F7A4FCA54DA5}"/>
              </a:ext>
            </a:extLst>
          </p:cNvPr>
          <p:cNvSpPr/>
          <p:nvPr/>
        </p:nvSpPr>
        <p:spPr>
          <a:xfrm rot="19890163" flipV="1">
            <a:off x="3280892" y="4553129"/>
            <a:ext cx="1064101" cy="421077"/>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2" name="Oval 41">
            <a:extLst>
              <a:ext uri="{FF2B5EF4-FFF2-40B4-BE49-F238E27FC236}">
                <a16:creationId xmlns:a16="http://schemas.microsoft.com/office/drawing/2014/main" id="{ABA306CF-550A-46BC-9D1D-97D57971A15C}"/>
              </a:ext>
            </a:extLst>
          </p:cNvPr>
          <p:cNvSpPr/>
          <p:nvPr/>
        </p:nvSpPr>
        <p:spPr>
          <a:xfrm rot="16200000" flipV="1">
            <a:off x="2701053" y="5131051"/>
            <a:ext cx="717553" cy="432047"/>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3" name="Oval 42">
            <a:extLst>
              <a:ext uri="{FF2B5EF4-FFF2-40B4-BE49-F238E27FC236}">
                <a16:creationId xmlns:a16="http://schemas.microsoft.com/office/drawing/2014/main" id="{3249ACD2-7B92-4BD0-96AC-5E8BCF59D36C}"/>
              </a:ext>
            </a:extLst>
          </p:cNvPr>
          <p:cNvSpPr/>
          <p:nvPr/>
        </p:nvSpPr>
        <p:spPr>
          <a:xfrm rot="19924142" flipV="1">
            <a:off x="3267682" y="4986784"/>
            <a:ext cx="1105669" cy="29905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4" name="Oval 43">
            <a:extLst>
              <a:ext uri="{FF2B5EF4-FFF2-40B4-BE49-F238E27FC236}">
                <a16:creationId xmlns:a16="http://schemas.microsoft.com/office/drawing/2014/main" id="{12174B07-C448-4518-B126-49BFEC9AB1C7}"/>
              </a:ext>
            </a:extLst>
          </p:cNvPr>
          <p:cNvSpPr/>
          <p:nvPr/>
        </p:nvSpPr>
        <p:spPr>
          <a:xfrm rot="19924142" flipV="1">
            <a:off x="4266299" y="4348045"/>
            <a:ext cx="1105669" cy="263426"/>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5" name="Oval 44">
            <a:extLst>
              <a:ext uri="{FF2B5EF4-FFF2-40B4-BE49-F238E27FC236}">
                <a16:creationId xmlns:a16="http://schemas.microsoft.com/office/drawing/2014/main" id="{12BB0902-5281-440A-899C-4B4CBC3D5805}"/>
              </a:ext>
            </a:extLst>
          </p:cNvPr>
          <p:cNvSpPr/>
          <p:nvPr/>
        </p:nvSpPr>
        <p:spPr>
          <a:xfrm rot="19924142" flipV="1">
            <a:off x="5239686" y="3677700"/>
            <a:ext cx="1105669" cy="34475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7" name="Oval 46">
            <a:extLst>
              <a:ext uri="{FF2B5EF4-FFF2-40B4-BE49-F238E27FC236}">
                <a16:creationId xmlns:a16="http://schemas.microsoft.com/office/drawing/2014/main" id="{EA080AF9-9A8B-490D-AB5F-41916CB1C601}"/>
              </a:ext>
            </a:extLst>
          </p:cNvPr>
          <p:cNvSpPr/>
          <p:nvPr/>
        </p:nvSpPr>
        <p:spPr>
          <a:xfrm rot="19924142" flipV="1">
            <a:off x="5809753" y="3658214"/>
            <a:ext cx="1105669" cy="34475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8" name="Oval 47">
            <a:extLst>
              <a:ext uri="{FF2B5EF4-FFF2-40B4-BE49-F238E27FC236}">
                <a16:creationId xmlns:a16="http://schemas.microsoft.com/office/drawing/2014/main" id="{8108BD2D-8001-4FFE-9354-D89F3A87CB84}"/>
              </a:ext>
            </a:extLst>
          </p:cNvPr>
          <p:cNvSpPr/>
          <p:nvPr/>
        </p:nvSpPr>
        <p:spPr>
          <a:xfrm rot="19924142" flipV="1">
            <a:off x="4785827" y="4309584"/>
            <a:ext cx="1136790" cy="390806"/>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9" name="Oval 48">
            <a:extLst>
              <a:ext uri="{FF2B5EF4-FFF2-40B4-BE49-F238E27FC236}">
                <a16:creationId xmlns:a16="http://schemas.microsoft.com/office/drawing/2014/main" id="{D2DFC2FF-7E03-4CF7-90A1-32CDDDC4E221}"/>
              </a:ext>
            </a:extLst>
          </p:cNvPr>
          <p:cNvSpPr/>
          <p:nvPr/>
        </p:nvSpPr>
        <p:spPr>
          <a:xfrm rot="19924142" flipV="1">
            <a:off x="3826818" y="4931124"/>
            <a:ext cx="1194380" cy="416508"/>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15515573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l-GR" sz="2800" dirty="0">
                <a:solidFill>
                  <a:schemeClr val="accent5">
                    <a:lumMod val="75000"/>
                  </a:schemeClr>
                </a:solidFill>
                <a:latin typeface="Century Schoolbook" pitchFamily="18" charset="0"/>
              </a:rPr>
              <a:t>3</a:t>
            </a:r>
            <a:r>
              <a:rPr lang="en-US" sz="2800" dirty="0">
                <a:solidFill>
                  <a:schemeClr val="accent5">
                    <a:lumMod val="75000"/>
                  </a:schemeClr>
                </a:solidFill>
                <a:latin typeface="Century Schoolbook" pitchFamily="18" charset="0"/>
              </a:rPr>
              <a:t> </a:t>
            </a:r>
            <a:r>
              <a:rPr lang="el-GR" sz="2800" dirty="0" err="1">
                <a:solidFill>
                  <a:schemeClr val="accent5">
                    <a:lumMod val="75000"/>
                  </a:schemeClr>
                </a:solidFill>
                <a:latin typeface="Century Schoolbook" pitchFamily="18" charset="0"/>
              </a:rPr>
              <a:t>Υδατοσήμανση</a:t>
            </a:r>
            <a:r>
              <a:rPr lang="el-GR" sz="2800" dirty="0">
                <a:solidFill>
                  <a:schemeClr val="accent5">
                    <a:lumMod val="75000"/>
                  </a:schemeClr>
                </a:solidFill>
                <a:latin typeface="Century Schoolbook" pitchFamily="18" charset="0"/>
              </a:rPr>
              <a:t> εικόνας</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8092407" cy="369332"/>
          </a:xfrm>
          <a:prstGeom prst="rect">
            <a:avLst/>
          </a:prstGeom>
        </p:spPr>
        <p:txBody>
          <a:bodyPr wrap="square">
            <a:spAutoFit/>
          </a:bodyPr>
          <a:lstStyle/>
          <a:p>
            <a:pPr marL="0" lvl="3" algn="just"/>
            <a:r>
              <a:rPr lang="el-GR" b="1" dirty="0">
                <a:solidFill>
                  <a:srgbClr val="C00000"/>
                </a:solidFill>
                <a:latin typeface="Times New Roman" pitchFamily="18" charset="0"/>
                <a:cs typeface="Times New Roman" pitchFamily="18" charset="0"/>
                <a:sym typeface="Wingdings" pitchFamily="2" charset="2"/>
              </a:rPr>
              <a:t>Αλγόριθμος ενσωμάτωσης λογότυπων σε εικόνα</a:t>
            </a:r>
            <a:r>
              <a:rPr lang="en-US" dirty="0">
                <a:solidFill>
                  <a:schemeClr val="tx1">
                    <a:lumMod val="95000"/>
                    <a:lumOff val="5000"/>
                  </a:schemeClr>
                </a:solidFill>
                <a:latin typeface="Times New Roman" pitchFamily="18" charset="0"/>
                <a:cs typeface="Times New Roman" pitchFamily="18" charset="0"/>
                <a:sym typeface="Wingdings" pitchFamily="2" charset="2"/>
              </a:rPr>
              <a:t>:</a:t>
            </a: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137</a:t>
            </a:fld>
            <a:endParaRPr lang="el-GR" altLang="el-GR" sz="1200" dirty="0">
              <a:latin typeface="Cambria" pitchFamily="18" charset="0"/>
            </a:endParaRPr>
          </a:p>
        </p:txBody>
      </p:sp>
      <p:sp>
        <p:nvSpPr>
          <p:cNvPr id="9" name="TextBox 8">
            <a:extLst>
              <a:ext uri="{FF2B5EF4-FFF2-40B4-BE49-F238E27FC236}">
                <a16:creationId xmlns:a16="http://schemas.microsoft.com/office/drawing/2014/main" id="{6607A13A-5C0F-4620-AAD4-15743D23567B}"/>
              </a:ext>
            </a:extLst>
          </p:cNvPr>
          <p:cNvSpPr txBox="1"/>
          <p:nvPr/>
        </p:nvSpPr>
        <p:spPr>
          <a:xfrm>
            <a:off x="768388" y="2666063"/>
            <a:ext cx="8124092" cy="369332"/>
          </a:xfrm>
          <a:prstGeom prst="rect">
            <a:avLst/>
          </a:prstGeom>
          <a:noFill/>
        </p:spPr>
        <p:txBody>
          <a:bodyPr wrap="square">
            <a:spAutoFit/>
          </a:bodyPr>
          <a:lstStyle/>
          <a:p>
            <a:pPr marL="285750" lvl="0" indent="-285750" algn="just">
              <a:spcAft>
                <a:spcPts val="300"/>
              </a:spcAft>
              <a:buFont typeface="Arial" panose="020B0604020202020204" pitchFamily="34" charset="0"/>
              <a:buChar char="•"/>
            </a:pPr>
            <a:r>
              <a:rPr lang="el-GR" dirty="0">
                <a:solidFill>
                  <a:srgbClr val="C00000"/>
                </a:solidFill>
                <a:latin typeface="Calibri" panose="020F0502020204030204" pitchFamily="34" charset="0"/>
                <a:cs typeface="Calibri" panose="020F0502020204030204" pitchFamily="34" charset="0"/>
              </a:rPr>
              <a:t>Πως επιλέγουμε τα ζευγάρια των μεσαίων συχνοτήτων?</a:t>
            </a:r>
            <a:endParaRPr lang="en-GB" dirty="0">
              <a:solidFill>
                <a:srgbClr val="C00000"/>
              </a:solidFill>
              <a:latin typeface="Calibri" panose="020F0502020204030204" pitchFamily="34" charset="0"/>
              <a:cs typeface="Calibri" panose="020F0502020204030204" pitchFamily="34" charset="0"/>
            </a:endParaRPr>
          </a:p>
        </p:txBody>
      </p:sp>
      <p:pic>
        <p:nvPicPr>
          <p:cNvPr id="10" name="Picture 9" descr="Diagram, engineering drawing&#10;&#10;Description automatically generated">
            <a:extLst>
              <a:ext uri="{FF2B5EF4-FFF2-40B4-BE49-F238E27FC236}">
                <a16:creationId xmlns:a16="http://schemas.microsoft.com/office/drawing/2014/main" id="{512D7D71-CA0D-4B42-B885-B468860B33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1800" y="3466730"/>
            <a:ext cx="4125769" cy="2626561"/>
          </a:xfrm>
          <a:prstGeom prst="rect">
            <a:avLst/>
          </a:prstGeom>
        </p:spPr>
      </p:pic>
      <p:sp>
        <p:nvSpPr>
          <p:cNvPr id="40" name="Oval 39">
            <a:extLst>
              <a:ext uri="{FF2B5EF4-FFF2-40B4-BE49-F238E27FC236}">
                <a16:creationId xmlns:a16="http://schemas.microsoft.com/office/drawing/2014/main" id="{399D762E-9583-4EAC-86A5-644C0625D4F2}"/>
              </a:ext>
            </a:extLst>
          </p:cNvPr>
          <p:cNvSpPr/>
          <p:nvPr/>
        </p:nvSpPr>
        <p:spPr>
          <a:xfrm rot="19890163" flipV="1">
            <a:off x="4256123" y="3951350"/>
            <a:ext cx="1064101" cy="35620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1" name="Oval 40">
            <a:extLst>
              <a:ext uri="{FF2B5EF4-FFF2-40B4-BE49-F238E27FC236}">
                <a16:creationId xmlns:a16="http://schemas.microsoft.com/office/drawing/2014/main" id="{34A7CCEC-5BE5-42D9-9606-F7A4FCA54DA5}"/>
              </a:ext>
            </a:extLst>
          </p:cNvPr>
          <p:cNvSpPr/>
          <p:nvPr/>
        </p:nvSpPr>
        <p:spPr>
          <a:xfrm rot="19890163" flipV="1">
            <a:off x="3280892" y="4553129"/>
            <a:ext cx="1064101" cy="421077"/>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2" name="Oval 41">
            <a:extLst>
              <a:ext uri="{FF2B5EF4-FFF2-40B4-BE49-F238E27FC236}">
                <a16:creationId xmlns:a16="http://schemas.microsoft.com/office/drawing/2014/main" id="{ABA306CF-550A-46BC-9D1D-97D57971A15C}"/>
              </a:ext>
            </a:extLst>
          </p:cNvPr>
          <p:cNvSpPr/>
          <p:nvPr/>
        </p:nvSpPr>
        <p:spPr>
          <a:xfrm rot="16200000" flipV="1">
            <a:off x="2701053" y="5131051"/>
            <a:ext cx="717553" cy="432047"/>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3" name="Oval 42">
            <a:extLst>
              <a:ext uri="{FF2B5EF4-FFF2-40B4-BE49-F238E27FC236}">
                <a16:creationId xmlns:a16="http://schemas.microsoft.com/office/drawing/2014/main" id="{3249ACD2-7B92-4BD0-96AC-5E8BCF59D36C}"/>
              </a:ext>
            </a:extLst>
          </p:cNvPr>
          <p:cNvSpPr/>
          <p:nvPr/>
        </p:nvSpPr>
        <p:spPr>
          <a:xfrm rot="19924142" flipV="1">
            <a:off x="3267682" y="4986784"/>
            <a:ext cx="1105669" cy="29905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4" name="Oval 43">
            <a:extLst>
              <a:ext uri="{FF2B5EF4-FFF2-40B4-BE49-F238E27FC236}">
                <a16:creationId xmlns:a16="http://schemas.microsoft.com/office/drawing/2014/main" id="{12174B07-C448-4518-B126-49BFEC9AB1C7}"/>
              </a:ext>
            </a:extLst>
          </p:cNvPr>
          <p:cNvSpPr/>
          <p:nvPr/>
        </p:nvSpPr>
        <p:spPr>
          <a:xfrm rot="19924142" flipV="1">
            <a:off x="4266299" y="4348045"/>
            <a:ext cx="1105669" cy="263426"/>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5" name="Oval 44">
            <a:extLst>
              <a:ext uri="{FF2B5EF4-FFF2-40B4-BE49-F238E27FC236}">
                <a16:creationId xmlns:a16="http://schemas.microsoft.com/office/drawing/2014/main" id="{12BB0902-5281-440A-899C-4B4CBC3D5805}"/>
              </a:ext>
            </a:extLst>
          </p:cNvPr>
          <p:cNvSpPr/>
          <p:nvPr/>
        </p:nvSpPr>
        <p:spPr>
          <a:xfrm rot="19924142" flipV="1">
            <a:off x="5239686" y="3677700"/>
            <a:ext cx="1105669" cy="34475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7" name="Oval 46">
            <a:extLst>
              <a:ext uri="{FF2B5EF4-FFF2-40B4-BE49-F238E27FC236}">
                <a16:creationId xmlns:a16="http://schemas.microsoft.com/office/drawing/2014/main" id="{EA080AF9-9A8B-490D-AB5F-41916CB1C601}"/>
              </a:ext>
            </a:extLst>
          </p:cNvPr>
          <p:cNvSpPr/>
          <p:nvPr/>
        </p:nvSpPr>
        <p:spPr>
          <a:xfrm rot="19924142" flipV="1">
            <a:off x="5809753" y="3658214"/>
            <a:ext cx="1105669" cy="34475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8" name="Oval 47">
            <a:extLst>
              <a:ext uri="{FF2B5EF4-FFF2-40B4-BE49-F238E27FC236}">
                <a16:creationId xmlns:a16="http://schemas.microsoft.com/office/drawing/2014/main" id="{8108BD2D-8001-4FFE-9354-D89F3A87CB84}"/>
              </a:ext>
            </a:extLst>
          </p:cNvPr>
          <p:cNvSpPr/>
          <p:nvPr/>
        </p:nvSpPr>
        <p:spPr>
          <a:xfrm rot="19924142" flipV="1">
            <a:off x="4785827" y="4309584"/>
            <a:ext cx="1136790" cy="390806"/>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9" name="Oval 48">
            <a:extLst>
              <a:ext uri="{FF2B5EF4-FFF2-40B4-BE49-F238E27FC236}">
                <a16:creationId xmlns:a16="http://schemas.microsoft.com/office/drawing/2014/main" id="{D2DFC2FF-7E03-4CF7-90A1-32CDDDC4E221}"/>
              </a:ext>
            </a:extLst>
          </p:cNvPr>
          <p:cNvSpPr/>
          <p:nvPr/>
        </p:nvSpPr>
        <p:spPr>
          <a:xfrm rot="19924142" flipV="1">
            <a:off x="3826818" y="4931124"/>
            <a:ext cx="1194380" cy="416508"/>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0" name="Oval 49">
            <a:extLst>
              <a:ext uri="{FF2B5EF4-FFF2-40B4-BE49-F238E27FC236}">
                <a16:creationId xmlns:a16="http://schemas.microsoft.com/office/drawing/2014/main" id="{AA163D45-FFF3-409B-9E60-C6354FA6D3C7}"/>
              </a:ext>
            </a:extLst>
          </p:cNvPr>
          <p:cNvSpPr/>
          <p:nvPr/>
        </p:nvSpPr>
        <p:spPr>
          <a:xfrm rot="19924142" flipV="1">
            <a:off x="2761111" y="5563343"/>
            <a:ext cx="1194380" cy="25138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204142773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l-GR" sz="2800" dirty="0">
                <a:solidFill>
                  <a:schemeClr val="accent5">
                    <a:lumMod val="75000"/>
                  </a:schemeClr>
                </a:solidFill>
                <a:latin typeface="Century Schoolbook" pitchFamily="18" charset="0"/>
              </a:rPr>
              <a:t>3</a:t>
            </a:r>
            <a:r>
              <a:rPr lang="en-US" sz="2800" dirty="0">
                <a:solidFill>
                  <a:schemeClr val="accent5">
                    <a:lumMod val="75000"/>
                  </a:schemeClr>
                </a:solidFill>
                <a:latin typeface="Century Schoolbook" pitchFamily="18" charset="0"/>
              </a:rPr>
              <a:t> </a:t>
            </a:r>
            <a:r>
              <a:rPr lang="el-GR" sz="2800" dirty="0" err="1">
                <a:solidFill>
                  <a:schemeClr val="accent5">
                    <a:lumMod val="75000"/>
                  </a:schemeClr>
                </a:solidFill>
                <a:latin typeface="Century Schoolbook" pitchFamily="18" charset="0"/>
              </a:rPr>
              <a:t>Υδατοσήμανση</a:t>
            </a:r>
            <a:r>
              <a:rPr lang="el-GR" sz="2800" dirty="0">
                <a:solidFill>
                  <a:schemeClr val="accent5">
                    <a:lumMod val="75000"/>
                  </a:schemeClr>
                </a:solidFill>
                <a:latin typeface="Century Schoolbook" pitchFamily="18" charset="0"/>
              </a:rPr>
              <a:t> εικόνας</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8092407" cy="369332"/>
          </a:xfrm>
          <a:prstGeom prst="rect">
            <a:avLst/>
          </a:prstGeom>
        </p:spPr>
        <p:txBody>
          <a:bodyPr wrap="square">
            <a:spAutoFit/>
          </a:bodyPr>
          <a:lstStyle/>
          <a:p>
            <a:pPr marL="0" lvl="3" algn="just"/>
            <a:r>
              <a:rPr lang="el-GR" b="1" dirty="0">
                <a:solidFill>
                  <a:srgbClr val="C00000"/>
                </a:solidFill>
                <a:latin typeface="Times New Roman" pitchFamily="18" charset="0"/>
                <a:cs typeface="Times New Roman" pitchFamily="18" charset="0"/>
                <a:sym typeface="Wingdings" pitchFamily="2" charset="2"/>
              </a:rPr>
              <a:t>Αλγόριθμος ενσωμάτωσης λογότυπων σε εικόνα</a:t>
            </a:r>
            <a:r>
              <a:rPr lang="en-US" dirty="0">
                <a:solidFill>
                  <a:schemeClr val="tx1">
                    <a:lumMod val="95000"/>
                    <a:lumOff val="5000"/>
                  </a:schemeClr>
                </a:solidFill>
                <a:latin typeface="Times New Roman" pitchFamily="18" charset="0"/>
                <a:cs typeface="Times New Roman" pitchFamily="18" charset="0"/>
                <a:sym typeface="Wingdings" pitchFamily="2" charset="2"/>
              </a:rPr>
              <a:t>:</a:t>
            </a: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138</a:t>
            </a:fld>
            <a:endParaRPr lang="el-GR" altLang="el-GR" sz="1200" dirty="0">
              <a:latin typeface="Cambria" pitchFamily="18" charset="0"/>
            </a:endParaRPr>
          </a:p>
        </p:txBody>
      </p:sp>
      <p:sp>
        <p:nvSpPr>
          <p:cNvPr id="9" name="TextBox 8">
            <a:extLst>
              <a:ext uri="{FF2B5EF4-FFF2-40B4-BE49-F238E27FC236}">
                <a16:creationId xmlns:a16="http://schemas.microsoft.com/office/drawing/2014/main" id="{6607A13A-5C0F-4620-AAD4-15743D23567B}"/>
              </a:ext>
            </a:extLst>
          </p:cNvPr>
          <p:cNvSpPr txBox="1"/>
          <p:nvPr/>
        </p:nvSpPr>
        <p:spPr>
          <a:xfrm>
            <a:off x="768388" y="2666063"/>
            <a:ext cx="8124092" cy="369332"/>
          </a:xfrm>
          <a:prstGeom prst="rect">
            <a:avLst/>
          </a:prstGeom>
          <a:noFill/>
        </p:spPr>
        <p:txBody>
          <a:bodyPr wrap="square">
            <a:spAutoFit/>
          </a:bodyPr>
          <a:lstStyle/>
          <a:p>
            <a:pPr marL="285750" lvl="0" indent="-285750" algn="just">
              <a:spcAft>
                <a:spcPts val="300"/>
              </a:spcAft>
              <a:buFont typeface="Arial" panose="020B0604020202020204" pitchFamily="34" charset="0"/>
              <a:buChar char="•"/>
            </a:pPr>
            <a:r>
              <a:rPr lang="el-GR" dirty="0">
                <a:solidFill>
                  <a:srgbClr val="C00000"/>
                </a:solidFill>
                <a:latin typeface="Calibri" panose="020F0502020204030204" pitchFamily="34" charset="0"/>
                <a:cs typeface="Calibri" panose="020F0502020204030204" pitchFamily="34" charset="0"/>
              </a:rPr>
              <a:t>Πως επιλέγουμε τα ζευγάρια των μεσαίων συχνοτήτων?</a:t>
            </a:r>
            <a:endParaRPr lang="en-GB" dirty="0">
              <a:solidFill>
                <a:srgbClr val="C00000"/>
              </a:solidFill>
              <a:latin typeface="Calibri" panose="020F0502020204030204" pitchFamily="34" charset="0"/>
              <a:cs typeface="Calibri" panose="020F0502020204030204" pitchFamily="34" charset="0"/>
            </a:endParaRPr>
          </a:p>
        </p:txBody>
      </p:sp>
      <p:pic>
        <p:nvPicPr>
          <p:cNvPr id="10" name="Picture 9" descr="Diagram, engineering drawing&#10;&#10;Description automatically generated">
            <a:extLst>
              <a:ext uri="{FF2B5EF4-FFF2-40B4-BE49-F238E27FC236}">
                <a16:creationId xmlns:a16="http://schemas.microsoft.com/office/drawing/2014/main" id="{512D7D71-CA0D-4B42-B885-B468860B33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1800" y="3466730"/>
            <a:ext cx="4125769" cy="2626561"/>
          </a:xfrm>
          <a:prstGeom prst="rect">
            <a:avLst/>
          </a:prstGeom>
        </p:spPr>
      </p:pic>
      <p:sp>
        <p:nvSpPr>
          <p:cNvPr id="40" name="Oval 39">
            <a:extLst>
              <a:ext uri="{FF2B5EF4-FFF2-40B4-BE49-F238E27FC236}">
                <a16:creationId xmlns:a16="http://schemas.microsoft.com/office/drawing/2014/main" id="{399D762E-9583-4EAC-86A5-644C0625D4F2}"/>
              </a:ext>
            </a:extLst>
          </p:cNvPr>
          <p:cNvSpPr/>
          <p:nvPr/>
        </p:nvSpPr>
        <p:spPr>
          <a:xfrm rot="19890163" flipV="1">
            <a:off x="4256123" y="3951350"/>
            <a:ext cx="1064101" cy="35620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1" name="Oval 40">
            <a:extLst>
              <a:ext uri="{FF2B5EF4-FFF2-40B4-BE49-F238E27FC236}">
                <a16:creationId xmlns:a16="http://schemas.microsoft.com/office/drawing/2014/main" id="{34A7CCEC-5BE5-42D9-9606-F7A4FCA54DA5}"/>
              </a:ext>
            </a:extLst>
          </p:cNvPr>
          <p:cNvSpPr/>
          <p:nvPr/>
        </p:nvSpPr>
        <p:spPr>
          <a:xfrm rot="19890163" flipV="1">
            <a:off x="3280892" y="4553129"/>
            <a:ext cx="1064101" cy="421077"/>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2" name="Oval 41">
            <a:extLst>
              <a:ext uri="{FF2B5EF4-FFF2-40B4-BE49-F238E27FC236}">
                <a16:creationId xmlns:a16="http://schemas.microsoft.com/office/drawing/2014/main" id="{ABA306CF-550A-46BC-9D1D-97D57971A15C}"/>
              </a:ext>
            </a:extLst>
          </p:cNvPr>
          <p:cNvSpPr/>
          <p:nvPr/>
        </p:nvSpPr>
        <p:spPr>
          <a:xfrm rot="16200000" flipV="1">
            <a:off x="2701053" y="5131051"/>
            <a:ext cx="717553" cy="432047"/>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3" name="Oval 42">
            <a:extLst>
              <a:ext uri="{FF2B5EF4-FFF2-40B4-BE49-F238E27FC236}">
                <a16:creationId xmlns:a16="http://schemas.microsoft.com/office/drawing/2014/main" id="{3249ACD2-7B92-4BD0-96AC-5E8BCF59D36C}"/>
              </a:ext>
            </a:extLst>
          </p:cNvPr>
          <p:cNvSpPr/>
          <p:nvPr/>
        </p:nvSpPr>
        <p:spPr>
          <a:xfrm rot="19924142" flipV="1">
            <a:off x="3267682" y="4986784"/>
            <a:ext cx="1105669" cy="29905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4" name="Oval 43">
            <a:extLst>
              <a:ext uri="{FF2B5EF4-FFF2-40B4-BE49-F238E27FC236}">
                <a16:creationId xmlns:a16="http://schemas.microsoft.com/office/drawing/2014/main" id="{12174B07-C448-4518-B126-49BFEC9AB1C7}"/>
              </a:ext>
            </a:extLst>
          </p:cNvPr>
          <p:cNvSpPr/>
          <p:nvPr/>
        </p:nvSpPr>
        <p:spPr>
          <a:xfrm rot="19924142" flipV="1">
            <a:off x="4266299" y="4348045"/>
            <a:ext cx="1105669" cy="263426"/>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5" name="Oval 44">
            <a:extLst>
              <a:ext uri="{FF2B5EF4-FFF2-40B4-BE49-F238E27FC236}">
                <a16:creationId xmlns:a16="http://schemas.microsoft.com/office/drawing/2014/main" id="{12BB0902-5281-440A-899C-4B4CBC3D5805}"/>
              </a:ext>
            </a:extLst>
          </p:cNvPr>
          <p:cNvSpPr/>
          <p:nvPr/>
        </p:nvSpPr>
        <p:spPr>
          <a:xfrm rot="19924142" flipV="1">
            <a:off x="5239686" y="3677700"/>
            <a:ext cx="1105669" cy="34475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7" name="Oval 46">
            <a:extLst>
              <a:ext uri="{FF2B5EF4-FFF2-40B4-BE49-F238E27FC236}">
                <a16:creationId xmlns:a16="http://schemas.microsoft.com/office/drawing/2014/main" id="{EA080AF9-9A8B-490D-AB5F-41916CB1C601}"/>
              </a:ext>
            </a:extLst>
          </p:cNvPr>
          <p:cNvSpPr/>
          <p:nvPr/>
        </p:nvSpPr>
        <p:spPr>
          <a:xfrm rot="19924142" flipV="1">
            <a:off x="5809753" y="3658214"/>
            <a:ext cx="1105669" cy="34475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8" name="Oval 47">
            <a:extLst>
              <a:ext uri="{FF2B5EF4-FFF2-40B4-BE49-F238E27FC236}">
                <a16:creationId xmlns:a16="http://schemas.microsoft.com/office/drawing/2014/main" id="{8108BD2D-8001-4FFE-9354-D89F3A87CB84}"/>
              </a:ext>
            </a:extLst>
          </p:cNvPr>
          <p:cNvSpPr/>
          <p:nvPr/>
        </p:nvSpPr>
        <p:spPr>
          <a:xfrm rot="19924142" flipV="1">
            <a:off x="4785827" y="4309584"/>
            <a:ext cx="1136790" cy="390806"/>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9" name="Oval 48">
            <a:extLst>
              <a:ext uri="{FF2B5EF4-FFF2-40B4-BE49-F238E27FC236}">
                <a16:creationId xmlns:a16="http://schemas.microsoft.com/office/drawing/2014/main" id="{D2DFC2FF-7E03-4CF7-90A1-32CDDDC4E221}"/>
              </a:ext>
            </a:extLst>
          </p:cNvPr>
          <p:cNvSpPr/>
          <p:nvPr/>
        </p:nvSpPr>
        <p:spPr>
          <a:xfrm rot="19924142" flipV="1">
            <a:off x="3826818" y="4931124"/>
            <a:ext cx="1194380" cy="416508"/>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0" name="Oval 49">
            <a:extLst>
              <a:ext uri="{FF2B5EF4-FFF2-40B4-BE49-F238E27FC236}">
                <a16:creationId xmlns:a16="http://schemas.microsoft.com/office/drawing/2014/main" id="{AA163D45-FFF3-409B-9E60-C6354FA6D3C7}"/>
              </a:ext>
            </a:extLst>
          </p:cNvPr>
          <p:cNvSpPr/>
          <p:nvPr/>
        </p:nvSpPr>
        <p:spPr>
          <a:xfrm rot="19924142" flipV="1">
            <a:off x="2761111" y="5563343"/>
            <a:ext cx="1194380" cy="25138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1" name="Oval 50">
            <a:extLst>
              <a:ext uri="{FF2B5EF4-FFF2-40B4-BE49-F238E27FC236}">
                <a16:creationId xmlns:a16="http://schemas.microsoft.com/office/drawing/2014/main" id="{D25FFDB9-DE52-4748-B2DB-28CDF8E6720D}"/>
              </a:ext>
            </a:extLst>
          </p:cNvPr>
          <p:cNvSpPr/>
          <p:nvPr/>
        </p:nvSpPr>
        <p:spPr>
          <a:xfrm rot="19924142" flipV="1">
            <a:off x="3210489" y="5624209"/>
            <a:ext cx="1194380" cy="25138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287417675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l-GR" sz="2800" dirty="0">
                <a:solidFill>
                  <a:schemeClr val="accent5">
                    <a:lumMod val="75000"/>
                  </a:schemeClr>
                </a:solidFill>
                <a:latin typeface="Century Schoolbook" pitchFamily="18" charset="0"/>
              </a:rPr>
              <a:t>3</a:t>
            </a:r>
            <a:r>
              <a:rPr lang="en-US" sz="2800" dirty="0">
                <a:solidFill>
                  <a:schemeClr val="accent5">
                    <a:lumMod val="75000"/>
                  </a:schemeClr>
                </a:solidFill>
                <a:latin typeface="Century Schoolbook" pitchFamily="18" charset="0"/>
              </a:rPr>
              <a:t> </a:t>
            </a:r>
            <a:r>
              <a:rPr lang="el-GR" sz="2800" dirty="0" err="1">
                <a:solidFill>
                  <a:schemeClr val="accent5">
                    <a:lumMod val="75000"/>
                  </a:schemeClr>
                </a:solidFill>
                <a:latin typeface="Century Schoolbook" pitchFamily="18" charset="0"/>
              </a:rPr>
              <a:t>Υδατοσήμανση</a:t>
            </a:r>
            <a:r>
              <a:rPr lang="el-GR" sz="2800" dirty="0">
                <a:solidFill>
                  <a:schemeClr val="accent5">
                    <a:lumMod val="75000"/>
                  </a:schemeClr>
                </a:solidFill>
                <a:latin typeface="Century Schoolbook" pitchFamily="18" charset="0"/>
              </a:rPr>
              <a:t> εικόνας</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8092407" cy="369332"/>
          </a:xfrm>
          <a:prstGeom prst="rect">
            <a:avLst/>
          </a:prstGeom>
        </p:spPr>
        <p:txBody>
          <a:bodyPr wrap="square">
            <a:spAutoFit/>
          </a:bodyPr>
          <a:lstStyle/>
          <a:p>
            <a:pPr marL="0" lvl="3" algn="just"/>
            <a:r>
              <a:rPr lang="el-GR" b="1" dirty="0">
                <a:solidFill>
                  <a:srgbClr val="C00000"/>
                </a:solidFill>
                <a:latin typeface="Times New Roman" pitchFamily="18" charset="0"/>
                <a:cs typeface="Times New Roman" pitchFamily="18" charset="0"/>
                <a:sym typeface="Wingdings" pitchFamily="2" charset="2"/>
              </a:rPr>
              <a:t>Αλγόριθμος ενσωμάτωσης λογότυπων σε εικόνα</a:t>
            </a:r>
            <a:r>
              <a:rPr lang="en-US" dirty="0">
                <a:solidFill>
                  <a:schemeClr val="tx1">
                    <a:lumMod val="95000"/>
                    <a:lumOff val="5000"/>
                  </a:schemeClr>
                </a:solidFill>
                <a:latin typeface="Times New Roman" pitchFamily="18" charset="0"/>
                <a:cs typeface="Times New Roman" pitchFamily="18" charset="0"/>
                <a:sym typeface="Wingdings" pitchFamily="2" charset="2"/>
              </a:rPr>
              <a:t>:</a:t>
            </a: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139</a:t>
            </a:fld>
            <a:endParaRPr lang="el-GR" altLang="el-GR" sz="1200" dirty="0">
              <a:latin typeface="Cambria" pitchFamily="18" charset="0"/>
            </a:endParaRPr>
          </a:p>
        </p:txBody>
      </p:sp>
      <p:sp>
        <p:nvSpPr>
          <p:cNvPr id="9" name="TextBox 8">
            <a:extLst>
              <a:ext uri="{FF2B5EF4-FFF2-40B4-BE49-F238E27FC236}">
                <a16:creationId xmlns:a16="http://schemas.microsoft.com/office/drawing/2014/main" id="{6607A13A-5C0F-4620-AAD4-15743D23567B}"/>
              </a:ext>
            </a:extLst>
          </p:cNvPr>
          <p:cNvSpPr txBox="1"/>
          <p:nvPr/>
        </p:nvSpPr>
        <p:spPr>
          <a:xfrm>
            <a:off x="768388" y="2666063"/>
            <a:ext cx="8124092" cy="369332"/>
          </a:xfrm>
          <a:prstGeom prst="rect">
            <a:avLst/>
          </a:prstGeom>
          <a:noFill/>
        </p:spPr>
        <p:txBody>
          <a:bodyPr wrap="square">
            <a:spAutoFit/>
          </a:bodyPr>
          <a:lstStyle/>
          <a:p>
            <a:pPr marL="285750" lvl="0" indent="-285750" algn="just">
              <a:spcAft>
                <a:spcPts val="300"/>
              </a:spcAft>
              <a:buFont typeface="Arial" panose="020B0604020202020204" pitchFamily="34" charset="0"/>
              <a:buChar char="•"/>
            </a:pPr>
            <a:r>
              <a:rPr lang="el-GR" dirty="0">
                <a:solidFill>
                  <a:srgbClr val="C00000"/>
                </a:solidFill>
                <a:latin typeface="Calibri" panose="020F0502020204030204" pitchFamily="34" charset="0"/>
                <a:cs typeface="Calibri" panose="020F0502020204030204" pitchFamily="34" charset="0"/>
              </a:rPr>
              <a:t>Ενσωματώνουμε 1 </a:t>
            </a:r>
            <a:r>
              <a:rPr lang="en-GB" dirty="0">
                <a:solidFill>
                  <a:srgbClr val="C00000"/>
                </a:solidFill>
                <a:latin typeface="Calibri" panose="020F0502020204030204" pitchFamily="34" charset="0"/>
                <a:cs typeface="Calibri" panose="020F0502020204030204" pitchFamily="34" charset="0"/>
              </a:rPr>
              <a:t>bit </a:t>
            </a:r>
            <a:r>
              <a:rPr lang="el-GR" dirty="0">
                <a:solidFill>
                  <a:srgbClr val="C00000"/>
                </a:solidFill>
                <a:latin typeface="Calibri" panose="020F0502020204030204" pitchFamily="34" charset="0"/>
                <a:cs typeface="Calibri" panose="020F0502020204030204" pitchFamily="34" charset="0"/>
              </a:rPr>
              <a:t>του λογότυπου σύμφωνα με το παρακάτω </a:t>
            </a:r>
            <a:r>
              <a:rPr lang="en-GB" dirty="0">
                <a:solidFill>
                  <a:srgbClr val="C00000"/>
                </a:solidFill>
                <a:latin typeface="Calibri" panose="020F0502020204030204" pitchFamily="34" charset="0"/>
                <a:cs typeface="Calibri" panose="020F0502020204030204" pitchFamily="34" charset="0"/>
              </a:rPr>
              <a:t>flowchart.</a:t>
            </a:r>
          </a:p>
        </p:txBody>
      </p:sp>
      <p:grpSp>
        <p:nvGrpSpPr>
          <p:cNvPr id="26" name="Group 25">
            <a:extLst>
              <a:ext uri="{FF2B5EF4-FFF2-40B4-BE49-F238E27FC236}">
                <a16:creationId xmlns:a16="http://schemas.microsoft.com/office/drawing/2014/main" id="{F4AC3A93-BA2A-4B5B-9E42-9C96B2F84410}"/>
              </a:ext>
            </a:extLst>
          </p:cNvPr>
          <p:cNvGrpSpPr/>
          <p:nvPr/>
        </p:nvGrpSpPr>
        <p:grpSpPr>
          <a:xfrm>
            <a:off x="1638092" y="3429000"/>
            <a:ext cx="6384683" cy="2202811"/>
            <a:chOff x="1591560" y="3820631"/>
            <a:chExt cx="6384683" cy="2202811"/>
          </a:xfrm>
        </p:grpSpPr>
        <p:grpSp>
          <p:nvGrpSpPr>
            <p:cNvPr id="27" name="Group 26">
              <a:extLst>
                <a:ext uri="{FF2B5EF4-FFF2-40B4-BE49-F238E27FC236}">
                  <a16:creationId xmlns:a16="http://schemas.microsoft.com/office/drawing/2014/main" id="{A1A3EDA5-B46F-4B47-B814-945BF0666A16}"/>
                </a:ext>
              </a:extLst>
            </p:cNvPr>
            <p:cNvGrpSpPr/>
            <p:nvPr/>
          </p:nvGrpSpPr>
          <p:grpSpPr>
            <a:xfrm>
              <a:off x="3503927" y="3820631"/>
              <a:ext cx="2324657" cy="1146781"/>
              <a:chOff x="2896236" y="3866392"/>
              <a:chExt cx="2324657" cy="1146781"/>
            </a:xfrm>
          </p:grpSpPr>
          <p:sp>
            <p:nvSpPr>
              <p:cNvPr id="55" name="Flowchart: Decision 54">
                <a:extLst>
                  <a:ext uri="{FF2B5EF4-FFF2-40B4-BE49-F238E27FC236}">
                    <a16:creationId xmlns:a16="http://schemas.microsoft.com/office/drawing/2014/main" id="{62274FD1-1A37-4705-8E98-055B105151EE}"/>
                  </a:ext>
                </a:extLst>
              </p:cNvPr>
              <p:cNvSpPr/>
              <p:nvPr/>
            </p:nvSpPr>
            <p:spPr>
              <a:xfrm>
                <a:off x="2896236" y="3866392"/>
                <a:ext cx="2324657" cy="1146781"/>
              </a:xfrm>
              <a:prstGeom prst="flowChartDecision">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6" name="TextBox 55">
                <a:extLst>
                  <a:ext uri="{FF2B5EF4-FFF2-40B4-BE49-F238E27FC236}">
                    <a16:creationId xmlns:a16="http://schemas.microsoft.com/office/drawing/2014/main" id="{4897BB13-98CD-4436-9AA3-37813EFB1E0A}"/>
                  </a:ext>
                </a:extLst>
              </p:cNvPr>
              <p:cNvSpPr txBox="1"/>
              <p:nvPr/>
            </p:nvSpPr>
            <p:spPr>
              <a:xfrm>
                <a:off x="3347864" y="4005064"/>
                <a:ext cx="1512168" cy="646331"/>
              </a:xfrm>
              <a:prstGeom prst="rect">
                <a:avLst/>
              </a:prstGeom>
              <a:noFill/>
            </p:spPr>
            <p:txBody>
              <a:bodyPr wrap="square" rtlCol="0">
                <a:spAutoFit/>
              </a:bodyPr>
              <a:lstStyle/>
              <a:p>
                <a:r>
                  <a:rPr lang="en-GB" dirty="0"/>
                  <a:t>        </a:t>
                </a:r>
                <a:r>
                  <a:rPr lang="en-GB" dirty="0">
                    <a:latin typeface="Calibri" panose="020F0502020204030204" pitchFamily="34" charset="0"/>
                    <a:cs typeface="Calibri" panose="020F0502020204030204" pitchFamily="34" charset="0"/>
                  </a:rPr>
                  <a:t>bit</a:t>
                </a:r>
                <a:r>
                  <a:rPr lang="en-GB" dirty="0"/>
                  <a:t> </a:t>
                </a:r>
                <a:r>
                  <a:rPr lang="el-GR" dirty="0"/>
                  <a:t>λογοτύπου </a:t>
                </a:r>
                <a:r>
                  <a:rPr lang="en-GB" i="1" dirty="0">
                    <a:latin typeface="Calibri" panose="020F0502020204030204" pitchFamily="34" charset="0"/>
                    <a:cs typeface="Calibri" panose="020F0502020204030204" pitchFamily="34" charset="0"/>
                  </a:rPr>
                  <a:t>w</a:t>
                </a:r>
                <a:endParaRPr lang="el-GR" i="1" dirty="0">
                  <a:latin typeface="Calibri" panose="020F0502020204030204" pitchFamily="34" charset="0"/>
                  <a:cs typeface="Calibri" panose="020F0502020204030204" pitchFamily="34" charset="0"/>
                </a:endParaRPr>
              </a:p>
            </p:txBody>
          </p:sp>
        </p:grpSp>
        <p:grpSp>
          <p:nvGrpSpPr>
            <p:cNvPr id="28" name="Group 27">
              <a:extLst>
                <a:ext uri="{FF2B5EF4-FFF2-40B4-BE49-F238E27FC236}">
                  <a16:creationId xmlns:a16="http://schemas.microsoft.com/office/drawing/2014/main" id="{22F5631C-E5A5-4F68-A13B-9A12A3FE8C1D}"/>
                </a:ext>
              </a:extLst>
            </p:cNvPr>
            <p:cNvGrpSpPr/>
            <p:nvPr/>
          </p:nvGrpSpPr>
          <p:grpSpPr>
            <a:xfrm>
              <a:off x="2607923" y="4390223"/>
              <a:ext cx="896004" cy="360040"/>
              <a:chOff x="2607923" y="4391351"/>
              <a:chExt cx="896004" cy="360040"/>
            </a:xfrm>
          </p:grpSpPr>
          <p:cxnSp>
            <p:nvCxnSpPr>
              <p:cNvPr id="53" name="Straight Connector 52">
                <a:extLst>
                  <a:ext uri="{FF2B5EF4-FFF2-40B4-BE49-F238E27FC236}">
                    <a16:creationId xmlns:a16="http://schemas.microsoft.com/office/drawing/2014/main" id="{DB78BD9D-DC26-446F-888A-8F022AFF7542}"/>
                  </a:ext>
                </a:extLst>
              </p:cNvPr>
              <p:cNvCxnSpPr>
                <a:stCxn id="55" idx="1"/>
              </p:cNvCxnSpPr>
              <p:nvPr/>
            </p:nvCxnSpPr>
            <p:spPr>
              <a:xfrm flipH="1" flipV="1">
                <a:off x="2607923" y="4391351"/>
                <a:ext cx="896004" cy="2671"/>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958EEEF-4421-4023-AEE6-EA104C3A2A6F}"/>
                  </a:ext>
                </a:extLst>
              </p:cNvPr>
              <p:cNvCxnSpPr>
                <a:cxnSpLocks/>
              </p:cNvCxnSpPr>
              <p:nvPr/>
            </p:nvCxnSpPr>
            <p:spPr>
              <a:xfrm>
                <a:off x="2607923" y="4391351"/>
                <a:ext cx="0" cy="36004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87B33611-63C4-415C-8D1C-E2CBB4B8585C}"/>
                </a:ext>
              </a:extLst>
            </p:cNvPr>
            <p:cNvSpPr txBox="1"/>
            <p:nvPr/>
          </p:nvSpPr>
          <p:spPr>
            <a:xfrm>
              <a:off x="2841441" y="4090225"/>
              <a:ext cx="700496" cy="276999"/>
            </a:xfrm>
            <a:prstGeom prst="rect">
              <a:avLst/>
            </a:prstGeom>
            <a:noFill/>
          </p:spPr>
          <p:txBody>
            <a:bodyPr wrap="square" rtlCol="0">
              <a:spAutoFit/>
            </a:bodyPr>
            <a:lstStyle/>
            <a:p>
              <a:r>
                <a:rPr lang="en-GB" sz="1200" i="1" dirty="0">
                  <a:latin typeface="Calibri" panose="020F0502020204030204" pitchFamily="34" charset="0"/>
                  <a:cs typeface="Calibri" panose="020F0502020204030204" pitchFamily="34" charset="0"/>
                </a:rPr>
                <a:t>W</a:t>
              </a:r>
              <a:r>
                <a:rPr lang="en-GB" sz="1200" dirty="0"/>
                <a:t> = 1</a:t>
              </a:r>
              <a:endParaRPr lang="el-GR" sz="1200" dirty="0"/>
            </a:p>
          </p:txBody>
        </p:sp>
        <p:grpSp>
          <p:nvGrpSpPr>
            <p:cNvPr id="30" name="Group 29">
              <a:extLst>
                <a:ext uri="{FF2B5EF4-FFF2-40B4-BE49-F238E27FC236}">
                  <a16:creationId xmlns:a16="http://schemas.microsoft.com/office/drawing/2014/main" id="{3B64D53C-0638-492F-AAB3-BBE8D03281B1}"/>
                </a:ext>
              </a:extLst>
            </p:cNvPr>
            <p:cNvGrpSpPr/>
            <p:nvPr/>
          </p:nvGrpSpPr>
          <p:grpSpPr>
            <a:xfrm>
              <a:off x="5802638" y="4390223"/>
              <a:ext cx="896004" cy="362711"/>
              <a:chOff x="5220892" y="4434441"/>
              <a:chExt cx="896004" cy="362711"/>
            </a:xfrm>
          </p:grpSpPr>
          <p:cxnSp>
            <p:nvCxnSpPr>
              <p:cNvPr id="46" name="Straight Connector 45">
                <a:extLst>
                  <a:ext uri="{FF2B5EF4-FFF2-40B4-BE49-F238E27FC236}">
                    <a16:creationId xmlns:a16="http://schemas.microsoft.com/office/drawing/2014/main" id="{D3304959-C51B-4B48-AE58-1D2AE7A5BB0B}"/>
                  </a:ext>
                </a:extLst>
              </p:cNvPr>
              <p:cNvCxnSpPr/>
              <p:nvPr/>
            </p:nvCxnSpPr>
            <p:spPr>
              <a:xfrm flipH="1" flipV="1">
                <a:off x="5220892" y="4434441"/>
                <a:ext cx="896004" cy="2671"/>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6446FFA1-41CF-4923-9AA5-537EE48580FE}"/>
                  </a:ext>
                </a:extLst>
              </p:cNvPr>
              <p:cNvCxnSpPr>
                <a:cxnSpLocks/>
              </p:cNvCxnSpPr>
              <p:nvPr/>
            </p:nvCxnSpPr>
            <p:spPr>
              <a:xfrm>
                <a:off x="6112482" y="4437112"/>
                <a:ext cx="0" cy="36004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4776FA57-8D79-41B1-B0BE-2A7AA8A97352}"/>
                </a:ext>
              </a:extLst>
            </p:cNvPr>
            <p:cNvSpPr txBox="1"/>
            <p:nvPr/>
          </p:nvSpPr>
          <p:spPr>
            <a:xfrm>
              <a:off x="5929964" y="4090224"/>
              <a:ext cx="700496" cy="276999"/>
            </a:xfrm>
            <a:prstGeom prst="rect">
              <a:avLst/>
            </a:prstGeom>
            <a:noFill/>
          </p:spPr>
          <p:txBody>
            <a:bodyPr wrap="square" rtlCol="0">
              <a:spAutoFit/>
            </a:bodyPr>
            <a:lstStyle/>
            <a:p>
              <a:r>
                <a:rPr lang="en-GB" sz="1200" i="1" dirty="0">
                  <a:latin typeface="Calibri" panose="020F0502020204030204" pitchFamily="34" charset="0"/>
                  <a:cs typeface="Calibri" panose="020F0502020204030204" pitchFamily="34" charset="0"/>
                </a:rPr>
                <a:t>W</a:t>
              </a:r>
              <a:r>
                <a:rPr lang="en-GB" sz="1200" dirty="0"/>
                <a:t> = 0</a:t>
              </a:r>
              <a:endParaRPr lang="el-GR" sz="1200" dirty="0"/>
            </a:p>
          </p:txBody>
        </p:sp>
        <p:sp>
          <p:nvSpPr>
            <p:cNvPr id="32" name="Rectangle 31">
              <a:extLst>
                <a:ext uri="{FF2B5EF4-FFF2-40B4-BE49-F238E27FC236}">
                  <a16:creationId xmlns:a16="http://schemas.microsoft.com/office/drawing/2014/main" id="{840FB5E2-7038-40F4-9499-C1DB5F52552D}"/>
                </a:ext>
              </a:extLst>
            </p:cNvPr>
            <p:cNvSpPr/>
            <p:nvPr/>
          </p:nvSpPr>
          <p:spPr>
            <a:xfrm>
              <a:off x="1591560" y="4766523"/>
              <a:ext cx="2032726" cy="1226371"/>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5" name="Rectangle 34">
              <a:extLst>
                <a:ext uri="{FF2B5EF4-FFF2-40B4-BE49-F238E27FC236}">
                  <a16:creationId xmlns:a16="http://schemas.microsoft.com/office/drawing/2014/main" id="{D1084397-ADAC-47B6-B6C1-7E5066964914}"/>
                </a:ext>
              </a:extLst>
            </p:cNvPr>
            <p:cNvSpPr/>
            <p:nvPr/>
          </p:nvSpPr>
          <p:spPr>
            <a:xfrm>
              <a:off x="5676213" y="4778166"/>
              <a:ext cx="2032726" cy="1226371"/>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1FE4CFA-FC41-4FA9-B6B9-16B18CD646B0}"/>
                    </a:ext>
                  </a:extLst>
                </p:cNvPr>
                <p:cNvSpPr txBox="1"/>
                <p:nvPr/>
              </p:nvSpPr>
              <p:spPr>
                <a:xfrm>
                  <a:off x="1925237" y="4806443"/>
                  <a:ext cx="1999540" cy="1200329"/>
                </a:xfrm>
                <a:prstGeom prst="rect">
                  <a:avLst/>
                </a:prstGeom>
                <a:noFill/>
              </p:spPr>
              <p:txBody>
                <a:bodyPr wrap="square" rtlCol="0">
                  <a:spAutoFit/>
                </a:bodyPr>
                <a:lstStyle/>
                <a:p>
                  <a:r>
                    <a:rPr lang="el-GR" sz="1200" dirty="0">
                      <a:latin typeface="Calibri" panose="020F0502020204030204" pitchFamily="34" charset="0"/>
                      <a:cs typeface="Calibri" panose="020F0502020204030204" pitchFamily="34" charset="0"/>
                    </a:rPr>
                    <a:t>Για </a:t>
                  </a:r>
                  <a:r>
                    <a:rPr lang="en-GB" sz="1200" i="1" dirty="0" err="1">
                      <a:latin typeface="Calibri" panose="020F0502020204030204" pitchFamily="34" charset="0"/>
                      <a:cs typeface="Calibri" panose="020F0502020204030204" pitchFamily="34" charset="0"/>
                    </a:rPr>
                    <a:t>i</a:t>
                  </a:r>
                  <a:r>
                    <a:rPr lang="en-GB" sz="1200" dirty="0">
                      <a:latin typeface="Calibri" panose="020F0502020204030204" pitchFamily="34" charset="0"/>
                      <a:cs typeface="Calibri" panose="020F0502020204030204" pitchFamily="34" charset="0"/>
                    </a:rPr>
                    <a:t> </a:t>
                  </a:r>
                  <a:r>
                    <a:rPr lang="el-GR" sz="1200" dirty="0">
                      <a:latin typeface="Calibri" panose="020F0502020204030204" pitchFamily="34" charset="0"/>
                      <a:cs typeface="Calibri" panose="020F0502020204030204" pitchFamily="34" charset="0"/>
                    </a:rPr>
                    <a:t>από 1 έως </a:t>
                  </a:r>
                  <a:r>
                    <a:rPr lang="en-GB" sz="1200" i="1" dirty="0">
                      <a:latin typeface="Calibri" panose="020F0502020204030204" pitchFamily="34" charset="0"/>
                      <a:cs typeface="Calibri" panose="020F0502020204030204" pitchFamily="34" charset="0"/>
                    </a:rPr>
                    <a:t>n</a:t>
                  </a:r>
                  <a:r>
                    <a:rPr lang="en-GB" sz="1200" dirty="0">
                      <a:latin typeface="Calibri" panose="020F0502020204030204" pitchFamily="34" charset="0"/>
                      <a:cs typeface="Calibri" panose="020F0502020204030204" pitchFamily="34" charset="0"/>
                    </a:rPr>
                    <a:t>:</a:t>
                  </a:r>
                </a:p>
                <a:p>
                  <a:r>
                    <a:rPr lang="en-GB" sz="1200" dirty="0">
                      <a:latin typeface="Calibri" panose="020F0502020204030204" pitchFamily="34" charset="0"/>
                      <a:cs typeface="Calibri" panose="020F0502020204030204" pitchFamily="34" charset="0"/>
                    </a:rPr>
                    <a:t>    A</a:t>
                  </a:r>
                  <a:r>
                    <a:rPr lang="el-GR" sz="1200" dirty="0">
                      <a:latin typeface="Calibri" panose="020F0502020204030204" pitchFamily="34" charset="0"/>
                      <a:cs typeface="Calibri" panose="020F0502020204030204" pitchFamily="34" charset="0"/>
                    </a:rPr>
                    <a:t>ν </a:t>
                  </a:r>
                  <a:r>
                    <a:rPr lang="en-GB" sz="1200" dirty="0">
                      <a:latin typeface="Calibri" panose="020F0502020204030204" pitchFamily="34" charset="0"/>
                      <a:cs typeface="Calibri" panose="020F0502020204030204" pitchFamily="34" charset="0"/>
                    </a:rPr>
                    <a:t>c1 </a:t>
                  </a:r>
                  <a14:m>
                    <m:oMath xmlns:m="http://schemas.openxmlformats.org/officeDocument/2006/math">
                      <m:r>
                        <a:rPr lang="en-GB" sz="1200" i="1" smtClean="0">
                          <a:latin typeface="Cambria Math" panose="02040503050406030204" pitchFamily="18" charset="0"/>
                          <a:ea typeface="Cambria Math" panose="02040503050406030204" pitchFamily="18" charset="0"/>
                          <a:cs typeface="Calibri" panose="020F0502020204030204" pitchFamily="34" charset="0"/>
                        </a:rPr>
                        <m:t>≥</m:t>
                      </m:r>
                      <m:r>
                        <a:rPr lang="en-GB" sz="1200" b="0" i="1" smtClean="0">
                          <a:latin typeface="Cambria Math" panose="02040503050406030204" pitchFamily="18" charset="0"/>
                          <a:ea typeface="Cambria Math" panose="02040503050406030204" pitchFamily="18" charset="0"/>
                          <a:cs typeface="Calibri" panose="020F0502020204030204" pitchFamily="34" charset="0"/>
                        </a:rPr>
                        <m:t> </m:t>
                      </m:r>
                    </m:oMath>
                  </a14:m>
                  <a:r>
                    <a:rPr lang="en-GB" sz="1200" dirty="0">
                      <a:latin typeface="Calibri" panose="020F0502020204030204" pitchFamily="34" charset="0"/>
                      <a:cs typeface="Calibri" panose="020F0502020204030204" pitchFamily="34" charset="0"/>
                    </a:rPr>
                    <a:t>c2 </a:t>
                  </a:r>
                  <a:r>
                    <a:rPr lang="el-GR" sz="1200" dirty="0">
                      <a:latin typeface="Calibri" panose="020F0502020204030204" pitchFamily="34" charset="0"/>
                      <a:cs typeface="Calibri" panose="020F0502020204030204" pitchFamily="34" charset="0"/>
                    </a:rPr>
                    <a:t>τότε</a:t>
                  </a:r>
                  <a:r>
                    <a:rPr lang="en-GB" sz="1200" dirty="0">
                      <a:latin typeface="Calibri" panose="020F0502020204030204" pitchFamily="34" charset="0"/>
                      <a:cs typeface="Calibri" panose="020F0502020204030204" pitchFamily="34" charset="0"/>
                    </a:rPr>
                    <a:t>:</a:t>
                  </a:r>
                </a:p>
                <a:p>
                  <a:r>
                    <a:rPr lang="en-GB" sz="1200" dirty="0">
                      <a:latin typeface="Calibri" panose="020F0502020204030204" pitchFamily="34" charset="0"/>
                      <a:cs typeface="Calibri" panose="020F0502020204030204" pitchFamily="34" charset="0"/>
                    </a:rPr>
                    <a:t>        </a:t>
                  </a:r>
                  <a:r>
                    <a:rPr lang="el-GR" sz="1200" dirty="0">
                      <a:latin typeface="Calibri" panose="020F0502020204030204" pitchFamily="34" charset="0"/>
                      <a:cs typeface="Calibri" panose="020F0502020204030204" pitchFamily="34" charset="0"/>
                    </a:rPr>
                    <a:t>μην τα αλλάξεις</a:t>
                  </a:r>
                </a:p>
                <a:p>
                  <a:r>
                    <a:rPr lang="el-GR" sz="1200" dirty="0">
                      <a:latin typeface="Calibri" panose="020F0502020204030204" pitchFamily="34" charset="0"/>
                      <a:cs typeface="Calibri" panose="020F0502020204030204" pitchFamily="34" charset="0"/>
                    </a:rPr>
                    <a:t>    Αλλιώς</a:t>
                  </a:r>
                  <a:r>
                    <a:rPr lang="en-GB" sz="1200" dirty="0">
                      <a:latin typeface="Calibri" panose="020F0502020204030204" pitchFamily="34" charset="0"/>
                      <a:cs typeface="Calibri" panose="020F0502020204030204" pitchFamily="34" charset="0"/>
                    </a:rPr>
                    <a:t>:</a:t>
                  </a:r>
                </a:p>
                <a:p>
                  <a:r>
                    <a:rPr lang="en-GB" sz="1200" dirty="0">
                      <a:latin typeface="Calibri" panose="020F0502020204030204" pitchFamily="34" charset="0"/>
                      <a:cs typeface="Calibri" panose="020F0502020204030204" pitchFamily="34" charset="0"/>
                    </a:rPr>
                    <a:t>        swap(c1,c2)</a:t>
                  </a:r>
                </a:p>
                <a:p>
                  <a:r>
                    <a:rPr lang="en-GB" sz="1200" dirty="0">
                      <a:latin typeface="Calibri" panose="020F0502020204030204" pitchFamily="34" charset="0"/>
                      <a:cs typeface="Calibri" panose="020F0502020204030204" pitchFamily="34" charset="0"/>
                    </a:rPr>
                    <a:t>T</a:t>
                  </a:r>
                  <a:r>
                    <a:rPr lang="el-GR" sz="1200" dirty="0">
                      <a:latin typeface="Calibri" panose="020F0502020204030204" pitchFamily="34" charset="0"/>
                      <a:cs typeface="Calibri" panose="020F0502020204030204" pitchFamily="34" charset="0"/>
                    </a:rPr>
                    <a:t>έλος</a:t>
                  </a:r>
                  <a:endParaRPr lang="en-GB" sz="1200" dirty="0">
                    <a:latin typeface="Calibri" panose="020F0502020204030204" pitchFamily="34" charset="0"/>
                    <a:cs typeface="Calibri" panose="020F0502020204030204" pitchFamily="34" charset="0"/>
                  </a:endParaRPr>
                </a:p>
              </p:txBody>
            </p:sp>
          </mc:Choice>
          <mc:Fallback xmlns="">
            <p:sp>
              <p:nvSpPr>
                <p:cNvPr id="36" name="TextBox 35">
                  <a:extLst>
                    <a:ext uri="{FF2B5EF4-FFF2-40B4-BE49-F238E27FC236}">
                      <a16:creationId xmlns:a16="http://schemas.microsoft.com/office/drawing/2014/main" id="{71FE4CFA-FC41-4FA9-B6B9-16B18CD646B0}"/>
                    </a:ext>
                  </a:extLst>
                </p:cNvPr>
                <p:cNvSpPr txBox="1">
                  <a:spLocks noRot="1" noChangeAspect="1" noMove="1" noResize="1" noEditPoints="1" noAdjustHandles="1" noChangeArrowheads="1" noChangeShapeType="1" noTextEdit="1"/>
                </p:cNvSpPr>
                <p:nvPr/>
              </p:nvSpPr>
              <p:spPr>
                <a:xfrm>
                  <a:off x="1925237" y="4806443"/>
                  <a:ext cx="1999540" cy="1200329"/>
                </a:xfrm>
                <a:prstGeom prst="rect">
                  <a:avLst/>
                </a:prstGeom>
                <a:blipFill>
                  <a:blip r:embed="rId3"/>
                  <a:stretch>
                    <a:fillRect b="-30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8127CC3-2103-42B0-9F70-C6EAAD904CA6}"/>
                    </a:ext>
                  </a:extLst>
                </p:cNvPr>
                <p:cNvSpPr txBox="1"/>
                <p:nvPr/>
              </p:nvSpPr>
              <p:spPr>
                <a:xfrm>
                  <a:off x="5976704" y="4823113"/>
                  <a:ext cx="1999539" cy="1200329"/>
                </a:xfrm>
                <a:prstGeom prst="rect">
                  <a:avLst/>
                </a:prstGeom>
                <a:noFill/>
              </p:spPr>
              <p:txBody>
                <a:bodyPr wrap="square">
                  <a:spAutoFit/>
                </a:bodyPr>
                <a:lstStyle/>
                <a:p>
                  <a:r>
                    <a:rPr lang="el-GR" sz="1200" dirty="0">
                      <a:cs typeface="Calibri" panose="020F0502020204030204" pitchFamily="34" charset="0"/>
                    </a:rPr>
                    <a:t>Για </a:t>
                  </a:r>
                  <a:r>
                    <a:rPr lang="en-GB" sz="1200" i="1" dirty="0" err="1">
                      <a:cs typeface="Calibri" panose="020F0502020204030204" pitchFamily="34" charset="0"/>
                    </a:rPr>
                    <a:t>i</a:t>
                  </a:r>
                  <a:r>
                    <a:rPr lang="en-GB" sz="1200" dirty="0">
                      <a:cs typeface="Calibri" panose="020F0502020204030204" pitchFamily="34" charset="0"/>
                    </a:rPr>
                    <a:t> </a:t>
                  </a:r>
                  <a:r>
                    <a:rPr lang="el-GR" sz="1200" dirty="0">
                      <a:cs typeface="Calibri" panose="020F0502020204030204" pitchFamily="34" charset="0"/>
                    </a:rPr>
                    <a:t>από 1 έως </a:t>
                  </a:r>
                  <a:r>
                    <a:rPr lang="en-GB" sz="1200" i="1" dirty="0">
                      <a:cs typeface="Calibri" panose="020F0502020204030204" pitchFamily="34" charset="0"/>
                    </a:rPr>
                    <a:t>n</a:t>
                  </a:r>
                  <a:r>
                    <a:rPr lang="en-GB" sz="1200" dirty="0">
                      <a:cs typeface="Calibri" panose="020F0502020204030204" pitchFamily="34" charset="0"/>
                    </a:rPr>
                    <a:t>:</a:t>
                  </a:r>
                </a:p>
                <a:p>
                  <a:r>
                    <a:rPr lang="en-GB" sz="1200" dirty="0">
                      <a:cs typeface="Calibri" panose="020F0502020204030204" pitchFamily="34" charset="0"/>
                    </a:rPr>
                    <a:t>    A</a:t>
                  </a:r>
                  <a:r>
                    <a:rPr lang="el-GR" sz="1200" dirty="0">
                      <a:cs typeface="Calibri" panose="020F0502020204030204" pitchFamily="34" charset="0"/>
                    </a:rPr>
                    <a:t>ν </a:t>
                  </a:r>
                  <a:r>
                    <a:rPr lang="en-GB" sz="1200" dirty="0">
                      <a:latin typeface="Calibri" panose="020F0502020204030204" pitchFamily="34" charset="0"/>
                      <a:cs typeface="Calibri" panose="020F0502020204030204" pitchFamily="34" charset="0"/>
                    </a:rPr>
                    <a:t>c1</a:t>
                  </a:r>
                  <a:r>
                    <a:rPr lang="en-GB" sz="1200" dirty="0">
                      <a:cs typeface="Calibri" panose="020F0502020204030204" pitchFamily="34" charset="0"/>
                    </a:rPr>
                    <a:t> </a:t>
                  </a:r>
                  <a14:m>
                    <m:oMath xmlns:m="http://schemas.openxmlformats.org/officeDocument/2006/math">
                      <m:r>
                        <a:rPr lang="en-GB" sz="1200" i="1">
                          <a:latin typeface="Cambria Math" panose="02040503050406030204" pitchFamily="18" charset="0"/>
                          <a:ea typeface="Cambria Math" panose="02040503050406030204" pitchFamily="18" charset="0"/>
                          <a:cs typeface="Calibri" panose="020F0502020204030204" pitchFamily="34" charset="0"/>
                        </a:rPr>
                        <m:t>&lt;</m:t>
                      </m:r>
                      <m:r>
                        <a:rPr lang="en-GB" sz="1200" b="0" i="1" smtClean="0">
                          <a:latin typeface="Cambria Math" panose="02040503050406030204" pitchFamily="18" charset="0"/>
                          <a:ea typeface="Cambria Math" panose="02040503050406030204" pitchFamily="18" charset="0"/>
                          <a:cs typeface="Calibri" panose="020F0502020204030204" pitchFamily="34" charset="0"/>
                        </a:rPr>
                        <m:t> </m:t>
                      </m:r>
                    </m:oMath>
                  </a14:m>
                  <a:r>
                    <a:rPr lang="en-GB" sz="1200" dirty="0">
                      <a:latin typeface="Calibri" panose="020F0502020204030204" pitchFamily="34" charset="0"/>
                      <a:cs typeface="Calibri" panose="020F0502020204030204" pitchFamily="34" charset="0"/>
                    </a:rPr>
                    <a:t>c2</a:t>
                  </a:r>
                  <a:r>
                    <a:rPr lang="en-GB" sz="1200" dirty="0">
                      <a:cs typeface="Calibri" panose="020F0502020204030204" pitchFamily="34" charset="0"/>
                    </a:rPr>
                    <a:t> </a:t>
                  </a:r>
                  <a:r>
                    <a:rPr lang="el-GR" sz="1200" dirty="0">
                      <a:cs typeface="Calibri" panose="020F0502020204030204" pitchFamily="34" charset="0"/>
                    </a:rPr>
                    <a:t>τότε</a:t>
                  </a:r>
                  <a:r>
                    <a:rPr lang="en-GB" sz="1200" dirty="0">
                      <a:cs typeface="Calibri" panose="020F0502020204030204" pitchFamily="34" charset="0"/>
                    </a:rPr>
                    <a:t>:</a:t>
                  </a:r>
                </a:p>
                <a:p>
                  <a:r>
                    <a:rPr lang="en-GB" sz="1200" dirty="0">
                      <a:cs typeface="Calibri" panose="020F0502020204030204" pitchFamily="34" charset="0"/>
                    </a:rPr>
                    <a:t>        </a:t>
                  </a:r>
                  <a:r>
                    <a:rPr lang="el-GR" sz="1200" dirty="0">
                      <a:cs typeface="Calibri" panose="020F0502020204030204" pitchFamily="34" charset="0"/>
                    </a:rPr>
                    <a:t>μην τα αλλάξεις</a:t>
                  </a:r>
                </a:p>
                <a:p>
                  <a:r>
                    <a:rPr lang="el-GR" sz="1200" dirty="0">
                      <a:cs typeface="Calibri" panose="020F0502020204030204" pitchFamily="34" charset="0"/>
                    </a:rPr>
                    <a:t>    Αλλιώς</a:t>
                  </a:r>
                  <a:r>
                    <a:rPr lang="en-GB" sz="1200" dirty="0">
                      <a:cs typeface="Calibri" panose="020F0502020204030204" pitchFamily="34" charset="0"/>
                    </a:rPr>
                    <a:t>:</a:t>
                  </a:r>
                </a:p>
                <a:p>
                  <a:r>
                    <a:rPr lang="en-GB" sz="1200" dirty="0">
                      <a:cs typeface="Calibri" panose="020F0502020204030204" pitchFamily="34" charset="0"/>
                    </a:rPr>
                    <a:t>        swap(</a:t>
                  </a:r>
                  <a:r>
                    <a:rPr lang="en-GB" sz="1200" dirty="0">
                      <a:latin typeface="Calibri" panose="020F0502020204030204" pitchFamily="34" charset="0"/>
                      <a:cs typeface="Calibri" panose="020F0502020204030204" pitchFamily="34" charset="0"/>
                    </a:rPr>
                    <a:t>c1</a:t>
                  </a:r>
                  <a:r>
                    <a:rPr lang="en-GB" sz="1200" dirty="0">
                      <a:cs typeface="Calibri" panose="020F0502020204030204" pitchFamily="34" charset="0"/>
                    </a:rPr>
                    <a:t>,</a:t>
                  </a:r>
                  <a:r>
                    <a:rPr lang="en-GB" sz="1200" dirty="0">
                      <a:latin typeface="Calibri" panose="020F0502020204030204" pitchFamily="34" charset="0"/>
                      <a:cs typeface="Calibri" panose="020F0502020204030204" pitchFamily="34" charset="0"/>
                    </a:rPr>
                    <a:t>c2</a:t>
                  </a:r>
                  <a:r>
                    <a:rPr lang="en-GB" sz="1200" dirty="0">
                      <a:cs typeface="Calibri" panose="020F0502020204030204" pitchFamily="34" charset="0"/>
                    </a:rPr>
                    <a:t>)</a:t>
                  </a:r>
                </a:p>
                <a:p>
                  <a:r>
                    <a:rPr lang="en-GB" sz="1200" dirty="0">
                      <a:cs typeface="Calibri" panose="020F0502020204030204" pitchFamily="34" charset="0"/>
                    </a:rPr>
                    <a:t>T</a:t>
                  </a:r>
                  <a:r>
                    <a:rPr lang="el-GR" sz="1200" dirty="0">
                      <a:cs typeface="Calibri" panose="020F0502020204030204" pitchFamily="34" charset="0"/>
                    </a:rPr>
                    <a:t>έλος</a:t>
                  </a:r>
                  <a:endParaRPr lang="en-GB" sz="1200" dirty="0">
                    <a:cs typeface="Calibri" panose="020F0502020204030204" pitchFamily="34" charset="0"/>
                  </a:endParaRPr>
                </a:p>
              </p:txBody>
            </p:sp>
          </mc:Choice>
          <mc:Fallback xmlns="">
            <p:sp>
              <p:nvSpPr>
                <p:cNvPr id="37" name="TextBox 36">
                  <a:extLst>
                    <a:ext uri="{FF2B5EF4-FFF2-40B4-BE49-F238E27FC236}">
                      <a16:creationId xmlns:a16="http://schemas.microsoft.com/office/drawing/2014/main" id="{78127CC3-2103-42B0-9F70-C6EAAD904CA6}"/>
                    </a:ext>
                  </a:extLst>
                </p:cNvPr>
                <p:cNvSpPr txBox="1">
                  <a:spLocks noRot="1" noChangeAspect="1" noMove="1" noResize="1" noEditPoints="1" noAdjustHandles="1" noChangeArrowheads="1" noChangeShapeType="1" noTextEdit="1"/>
                </p:cNvSpPr>
                <p:nvPr/>
              </p:nvSpPr>
              <p:spPr>
                <a:xfrm>
                  <a:off x="5976704" y="4823113"/>
                  <a:ext cx="1999539" cy="1200329"/>
                </a:xfrm>
                <a:prstGeom prst="rect">
                  <a:avLst/>
                </a:prstGeom>
                <a:blipFill>
                  <a:blip r:embed="rId4"/>
                  <a:stretch>
                    <a:fillRect t="-508" b="-3553"/>
                  </a:stretch>
                </a:blipFill>
              </p:spPr>
              <p:txBody>
                <a:bodyPr/>
                <a:lstStyle/>
                <a:p>
                  <a:r>
                    <a:rPr lang="en-US">
                      <a:noFill/>
                    </a:rPr>
                    <a:t> </a:t>
                  </a:r>
                </a:p>
              </p:txBody>
            </p:sp>
          </mc:Fallback>
        </mc:AlternateContent>
      </p:grpSp>
    </p:spTree>
    <p:extLst>
      <p:ext uri="{BB962C8B-B14F-4D97-AF65-F5344CB8AC3E}">
        <p14:creationId xmlns:p14="http://schemas.microsoft.com/office/powerpoint/2010/main" val="808536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457200" y="188640"/>
            <a:ext cx="8229600" cy="800796"/>
          </a:xfrm>
        </p:spPr>
        <p:txBody>
          <a:bodyPr anchor="b">
            <a:noAutofit/>
          </a:bodyPr>
          <a:lstStyle/>
          <a:p>
            <a:pPr marL="596646" indent="-514350"/>
            <a:r>
              <a:rPr lang="el-GR" sz="2800" dirty="0">
                <a:solidFill>
                  <a:schemeClr val="accent5">
                    <a:lumMod val="75000"/>
                  </a:schemeClr>
                </a:solidFill>
                <a:latin typeface="Century Schoolbook" pitchFamily="18" charset="0"/>
              </a:rPr>
              <a:t>Περιεχόμενα</a:t>
            </a:r>
            <a:r>
              <a:rPr lang="en-US" sz="2800" dirty="0">
                <a:solidFill>
                  <a:schemeClr val="accent5">
                    <a:lumMod val="75000"/>
                  </a:schemeClr>
                </a:solidFill>
                <a:latin typeface="Century Schoolbook" pitchFamily="18" charset="0"/>
              </a:rPr>
              <a:t>                                                      </a:t>
            </a:r>
          </a:p>
        </p:txBody>
      </p:sp>
      <p:cxnSp>
        <p:nvCxnSpPr>
          <p:cNvPr id="9"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11"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10" name="Slide Number Placeholder 4"/>
          <p:cNvSpPr>
            <a:spLocks noGrp="1"/>
          </p:cNvSpPr>
          <p:nvPr>
            <p:ph type="sldNum" sz="quarter" idx="12"/>
          </p:nvPr>
        </p:nvSpPr>
        <p:spPr>
          <a:xfrm>
            <a:off x="594360" y="6392479"/>
            <a:ext cx="1405872" cy="251231"/>
          </a:xfrm>
          <a:noFill/>
        </p:spPr>
        <p:txBody>
          <a:bodyPr/>
          <a:lstStyle/>
          <a:p>
            <a:r>
              <a:rPr lang="el-GR" altLang="el-GR" sz="1200" dirty="0">
                <a:latin typeface="Cambria" pitchFamily="18" charset="0"/>
              </a:rPr>
              <a:t>2</a:t>
            </a:r>
          </a:p>
        </p:txBody>
      </p:sp>
      <p:pic>
        <p:nvPicPr>
          <p:cNvPr id="2" name="Εικόνα 1">
            <a:extLst>
              <a:ext uri="{FF2B5EF4-FFF2-40B4-BE49-F238E27FC236}">
                <a16:creationId xmlns:a16="http://schemas.microsoft.com/office/drawing/2014/main" id="{5060E1DE-8AB0-44F1-9AC0-35D06D3034C9}"/>
              </a:ext>
            </a:extLst>
          </p:cNvPr>
          <p:cNvPicPr>
            <a:picLocks noChangeAspect="1"/>
          </p:cNvPicPr>
          <p:nvPr/>
        </p:nvPicPr>
        <p:blipFill>
          <a:blip r:embed="rId2">
            <a:alphaModFix amt="20000"/>
            <a:duotone>
              <a:schemeClr val="accent1">
                <a:shade val="45000"/>
                <a:satMod val="135000"/>
              </a:schemeClr>
              <a:prstClr val="white"/>
            </a:duotone>
          </a:blip>
          <a:stretch>
            <a:fillRect/>
          </a:stretch>
        </p:blipFill>
        <p:spPr>
          <a:xfrm>
            <a:off x="395536" y="1616317"/>
            <a:ext cx="8367287" cy="4585546"/>
          </a:xfrm>
          <a:prstGeom prst="rect">
            <a:avLst/>
          </a:prstGeom>
          <a:ln>
            <a:noFill/>
          </a:ln>
          <a:effectLst>
            <a:softEdge rad="112500"/>
          </a:effectLst>
        </p:spPr>
      </p:pic>
      <p:sp>
        <p:nvSpPr>
          <p:cNvPr id="16" name="Content Placeholder 2">
            <a:extLst>
              <a:ext uri="{FF2B5EF4-FFF2-40B4-BE49-F238E27FC236}">
                <a16:creationId xmlns:a16="http://schemas.microsoft.com/office/drawing/2014/main" id="{19DC442B-0461-4CD9-BFAA-18379726494F}"/>
              </a:ext>
            </a:extLst>
          </p:cNvPr>
          <p:cNvSpPr>
            <a:spLocks noGrp="1"/>
          </p:cNvSpPr>
          <p:nvPr>
            <p:ph sz="quarter" idx="1"/>
          </p:nvPr>
        </p:nvSpPr>
        <p:spPr>
          <a:xfrm>
            <a:off x="539551" y="1412776"/>
            <a:ext cx="8223272" cy="4816988"/>
          </a:xfrm>
        </p:spPr>
        <p:txBody>
          <a:bodyPr>
            <a:normAutofit/>
          </a:bodyPr>
          <a:lstStyle/>
          <a:p>
            <a:pPr marL="228600" indent="-147638">
              <a:lnSpc>
                <a:spcPct val="120000"/>
              </a:lnSpc>
              <a:spcBef>
                <a:spcPts val="1200"/>
              </a:spcBef>
              <a:buFont typeface="+mj-lt"/>
              <a:buAutoNum type="arabicPeriod"/>
            </a:pPr>
            <a:r>
              <a:rPr lang="el-GR" sz="1400" dirty="0">
                <a:solidFill>
                  <a:schemeClr val="accent5">
                    <a:lumMod val="75000"/>
                  </a:schemeClr>
                </a:solidFill>
                <a:latin typeface="Century Schoolbook" pitchFamily="18" charset="0"/>
              </a:rPr>
              <a:t>Εισαγωγή</a:t>
            </a:r>
          </a:p>
          <a:p>
            <a:pPr marL="457200" lvl="3" indent="-171450">
              <a:spcBef>
                <a:spcPts val="0"/>
              </a:spcBef>
            </a:pPr>
            <a:r>
              <a:rPr lang="el-GR" sz="1400" dirty="0">
                <a:solidFill>
                  <a:schemeClr val="bg2">
                    <a:lumMod val="50000"/>
                  </a:schemeClr>
                </a:solidFill>
                <a:latin typeface="Century Schoolbook" pitchFamily="18" charset="0"/>
              </a:rPr>
              <a:t>Απόκρυψη πληροφορίας</a:t>
            </a:r>
            <a:endParaRPr lang="en-US" sz="1400" dirty="0">
              <a:solidFill>
                <a:schemeClr val="bg2">
                  <a:lumMod val="50000"/>
                </a:schemeClr>
              </a:solidFill>
              <a:latin typeface="Century Schoolbook" pitchFamily="18" charset="0"/>
            </a:endParaRPr>
          </a:p>
          <a:p>
            <a:pPr marL="457200" lvl="3" indent="-171450">
              <a:spcBef>
                <a:spcPts val="0"/>
              </a:spcBef>
            </a:pPr>
            <a:r>
              <a:rPr lang="el-GR" sz="1400" dirty="0" err="1">
                <a:solidFill>
                  <a:schemeClr val="bg2">
                    <a:lumMod val="50000"/>
                  </a:schemeClr>
                </a:solidFill>
                <a:latin typeface="Century Schoolbook" pitchFamily="18" charset="0"/>
              </a:rPr>
              <a:t>Υδατοσήμανση</a:t>
            </a:r>
            <a:r>
              <a:rPr lang="el-GR" sz="1400" dirty="0">
                <a:solidFill>
                  <a:schemeClr val="bg2">
                    <a:lumMod val="50000"/>
                  </a:schemeClr>
                </a:solidFill>
                <a:latin typeface="Century Schoolbook" pitchFamily="18" charset="0"/>
              </a:rPr>
              <a:t> εικόνας</a:t>
            </a:r>
          </a:p>
        </p:txBody>
      </p:sp>
    </p:spTree>
    <p:extLst>
      <p:ext uri="{BB962C8B-B14F-4D97-AF65-F5344CB8AC3E}">
        <p14:creationId xmlns:p14="http://schemas.microsoft.com/office/powerpoint/2010/main" val="382689250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l-GR" sz="2800" dirty="0">
                <a:solidFill>
                  <a:schemeClr val="accent5">
                    <a:lumMod val="75000"/>
                  </a:schemeClr>
                </a:solidFill>
                <a:latin typeface="Century Schoolbook" pitchFamily="18" charset="0"/>
              </a:rPr>
              <a:t>3</a:t>
            </a:r>
            <a:r>
              <a:rPr lang="en-US" sz="2800" dirty="0">
                <a:solidFill>
                  <a:schemeClr val="accent5">
                    <a:lumMod val="75000"/>
                  </a:schemeClr>
                </a:solidFill>
                <a:latin typeface="Century Schoolbook" pitchFamily="18" charset="0"/>
              </a:rPr>
              <a:t> </a:t>
            </a:r>
            <a:r>
              <a:rPr lang="el-GR" sz="2800" dirty="0" err="1">
                <a:solidFill>
                  <a:schemeClr val="accent5">
                    <a:lumMod val="75000"/>
                  </a:schemeClr>
                </a:solidFill>
                <a:latin typeface="Century Schoolbook" pitchFamily="18" charset="0"/>
              </a:rPr>
              <a:t>Υδατοσήμανση</a:t>
            </a:r>
            <a:r>
              <a:rPr lang="el-GR" sz="2800" dirty="0">
                <a:solidFill>
                  <a:schemeClr val="accent5">
                    <a:lumMod val="75000"/>
                  </a:schemeClr>
                </a:solidFill>
                <a:latin typeface="Century Schoolbook" pitchFamily="18" charset="0"/>
              </a:rPr>
              <a:t> εικόνας</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732367" cy="646331"/>
          </a:xfrm>
          <a:prstGeom prst="rect">
            <a:avLst/>
          </a:prstGeom>
        </p:spPr>
        <p:txBody>
          <a:bodyPr wrap="square">
            <a:spAutoFit/>
          </a:bodyPr>
          <a:lstStyle/>
          <a:p>
            <a:pPr marL="0" lvl="3" algn="just"/>
            <a:r>
              <a:rPr lang="el-GR" b="1" dirty="0">
                <a:solidFill>
                  <a:srgbClr val="C00000"/>
                </a:solidFill>
                <a:latin typeface="Times New Roman" pitchFamily="18" charset="0"/>
                <a:cs typeface="Times New Roman" pitchFamily="18" charset="0"/>
                <a:sym typeface="Wingdings" pitchFamily="2" charset="2"/>
              </a:rPr>
              <a:t>Αλγόριθμος εξαγωγής λογότυπων από εικόνα</a:t>
            </a:r>
            <a:r>
              <a:rPr lang="en-US" dirty="0">
                <a:solidFill>
                  <a:schemeClr val="tx1">
                    <a:lumMod val="95000"/>
                    <a:lumOff val="5000"/>
                  </a:schemeClr>
                </a:solidFill>
                <a:latin typeface="Times New Roman" pitchFamily="18" charset="0"/>
                <a:cs typeface="Times New Roman" pitchFamily="18" charset="0"/>
                <a:sym typeface="Wingdings" pitchFamily="2" charset="2"/>
              </a:rPr>
              <a:t>:</a:t>
            </a:r>
          </a:p>
          <a:p>
            <a:pPr marL="0" lvl="3" algn="just"/>
            <a:r>
              <a:rPr lang="el-GR" dirty="0">
                <a:solidFill>
                  <a:schemeClr val="tx1">
                    <a:lumMod val="95000"/>
                    <a:lumOff val="5000"/>
                  </a:schemeClr>
                </a:solidFill>
                <a:latin typeface="+mj-lt"/>
                <a:cs typeface="Times New Roman" pitchFamily="18" charset="0"/>
                <a:sym typeface="Wingdings" pitchFamily="2" charset="2"/>
              </a:rPr>
              <a:t>Παρακάτω θα δώσουμε τα βήματα εξαγωγής λογοτύπων από εικόνα.</a:t>
            </a: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140</a:t>
            </a:fld>
            <a:endParaRPr lang="el-GR" altLang="el-GR" sz="1200" dirty="0">
              <a:latin typeface="Cambria" pitchFamily="18" charset="0"/>
            </a:endParaRPr>
          </a:p>
        </p:txBody>
      </p:sp>
    </p:spTree>
    <p:extLst>
      <p:ext uri="{BB962C8B-B14F-4D97-AF65-F5344CB8AC3E}">
        <p14:creationId xmlns:p14="http://schemas.microsoft.com/office/powerpoint/2010/main" val="307100104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l-GR" sz="2800" dirty="0">
                <a:solidFill>
                  <a:schemeClr val="accent5">
                    <a:lumMod val="75000"/>
                  </a:schemeClr>
                </a:solidFill>
                <a:latin typeface="Century Schoolbook" pitchFamily="18" charset="0"/>
              </a:rPr>
              <a:t>3</a:t>
            </a:r>
            <a:r>
              <a:rPr lang="en-US" sz="2800" dirty="0">
                <a:solidFill>
                  <a:schemeClr val="accent5">
                    <a:lumMod val="75000"/>
                  </a:schemeClr>
                </a:solidFill>
                <a:latin typeface="Century Schoolbook" pitchFamily="18" charset="0"/>
              </a:rPr>
              <a:t> </a:t>
            </a:r>
            <a:r>
              <a:rPr lang="el-GR" sz="2800" dirty="0" err="1">
                <a:solidFill>
                  <a:schemeClr val="accent5">
                    <a:lumMod val="75000"/>
                  </a:schemeClr>
                </a:solidFill>
                <a:latin typeface="Century Schoolbook" pitchFamily="18" charset="0"/>
              </a:rPr>
              <a:t>Υδατοσήμανση</a:t>
            </a:r>
            <a:r>
              <a:rPr lang="el-GR" sz="2800" dirty="0">
                <a:solidFill>
                  <a:schemeClr val="accent5">
                    <a:lumMod val="75000"/>
                  </a:schemeClr>
                </a:solidFill>
                <a:latin typeface="Century Schoolbook" pitchFamily="18" charset="0"/>
              </a:rPr>
              <a:t> εικόνας</a:t>
            </a:r>
            <a:endParaRPr lang="en-US" sz="2800" dirty="0">
              <a:solidFill>
                <a:schemeClr val="accent5">
                  <a:lumMod val="75000"/>
                </a:schemeClr>
              </a:solidFill>
              <a:latin typeface="Century Schoolbook" pitchFamily="18" charset="0"/>
            </a:endParaRPr>
          </a:p>
        </p:txBody>
      </p:sp>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141</a:t>
            </a:fld>
            <a:endParaRPr lang="el-GR" altLang="el-GR" sz="1200" dirty="0">
              <a:latin typeface="Cambria" pitchFamily="18" charset="0"/>
            </a:endParaRPr>
          </a:p>
        </p:txBody>
      </p:sp>
      <p:pic>
        <p:nvPicPr>
          <p:cNvPr id="3" name="Picture 2">
            <a:extLst>
              <a:ext uri="{FF2B5EF4-FFF2-40B4-BE49-F238E27FC236}">
                <a16:creationId xmlns:a16="http://schemas.microsoft.com/office/drawing/2014/main" id="{EDC40C0E-6703-4FCB-8000-9AEAB8F004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7282" y="1350303"/>
            <a:ext cx="7837616" cy="4742990"/>
          </a:xfrm>
          <a:prstGeom prst="rect">
            <a:avLst/>
          </a:prstGeom>
        </p:spPr>
      </p:pic>
    </p:spTree>
    <p:extLst>
      <p:ext uri="{BB962C8B-B14F-4D97-AF65-F5344CB8AC3E}">
        <p14:creationId xmlns:p14="http://schemas.microsoft.com/office/powerpoint/2010/main" val="210298334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l-GR" sz="2800" dirty="0">
                <a:solidFill>
                  <a:schemeClr val="accent5">
                    <a:lumMod val="75000"/>
                  </a:schemeClr>
                </a:solidFill>
                <a:latin typeface="Century Schoolbook" pitchFamily="18" charset="0"/>
              </a:rPr>
              <a:t>3</a:t>
            </a:r>
            <a:r>
              <a:rPr lang="en-US" sz="2800" dirty="0">
                <a:solidFill>
                  <a:schemeClr val="accent5">
                    <a:lumMod val="75000"/>
                  </a:schemeClr>
                </a:solidFill>
                <a:latin typeface="Century Schoolbook" pitchFamily="18" charset="0"/>
              </a:rPr>
              <a:t> </a:t>
            </a:r>
            <a:r>
              <a:rPr lang="el-GR" sz="2800" dirty="0" err="1">
                <a:solidFill>
                  <a:schemeClr val="accent5">
                    <a:lumMod val="75000"/>
                  </a:schemeClr>
                </a:solidFill>
                <a:latin typeface="Century Schoolbook" pitchFamily="18" charset="0"/>
              </a:rPr>
              <a:t>Υδατοσήμανση</a:t>
            </a:r>
            <a:r>
              <a:rPr lang="el-GR" sz="2800" dirty="0">
                <a:solidFill>
                  <a:schemeClr val="accent5">
                    <a:lumMod val="75000"/>
                  </a:schemeClr>
                </a:solidFill>
                <a:latin typeface="Century Schoolbook" pitchFamily="18" charset="0"/>
              </a:rPr>
              <a:t> εικόνας</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8092407" cy="369332"/>
          </a:xfrm>
          <a:prstGeom prst="rect">
            <a:avLst/>
          </a:prstGeom>
        </p:spPr>
        <p:txBody>
          <a:bodyPr wrap="square">
            <a:spAutoFit/>
          </a:bodyPr>
          <a:lstStyle/>
          <a:p>
            <a:pPr marL="0" lvl="3" algn="just"/>
            <a:r>
              <a:rPr lang="el-GR" b="1" dirty="0">
                <a:solidFill>
                  <a:srgbClr val="C00000"/>
                </a:solidFill>
                <a:latin typeface="Times New Roman" pitchFamily="18" charset="0"/>
                <a:cs typeface="Times New Roman" pitchFamily="18" charset="0"/>
                <a:sym typeface="Wingdings" pitchFamily="2" charset="2"/>
              </a:rPr>
              <a:t>Αλγόριθμος εξαγωγής λογότυπων από εικόνα</a:t>
            </a:r>
            <a:r>
              <a:rPr lang="en-US" dirty="0">
                <a:solidFill>
                  <a:schemeClr val="tx1">
                    <a:lumMod val="95000"/>
                    <a:lumOff val="5000"/>
                  </a:schemeClr>
                </a:solidFill>
                <a:latin typeface="Times New Roman" pitchFamily="18" charset="0"/>
                <a:cs typeface="Times New Roman" pitchFamily="18" charset="0"/>
                <a:sym typeface="Wingdings" pitchFamily="2" charset="2"/>
              </a:rPr>
              <a:t>:</a:t>
            </a: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142</a:t>
            </a:fld>
            <a:endParaRPr lang="el-GR" altLang="el-GR" sz="1200" dirty="0">
              <a:latin typeface="Cambria" pitchFamily="18" charset="0"/>
            </a:endParaRPr>
          </a:p>
        </p:txBody>
      </p:sp>
      <p:sp>
        <p:nvSpPr>
          <p:cNvPr id="9" name="TextBox 8">
            <a:extLst>
              <a:ext uri="{FF2B5EF4-FFF2-40B4-BE49-F238E27FC236}">
                <a16:creationId xmlns:a16="http://schemas.microsoft.com/office/drawing/2014/main" id="{6607A13A-5C0F-4620-AAD4-15743D23567B}"/>
              </a:ext>
            </a:extLst>
          </p:cNvPr>
          <p:cNvSpPr txBox="1"/>
          <p:nvPr/>
        </p:nvSpPr>
        <p:spPr>
          <a:xfrm>
            <a:off x="899592" y="2276750"/>
            <a:ext cx="8124092" cy="369332"/>
          </a:xfrm>
          <a:prstGeom prst="rect">
            <a:avLst/>
          </a:prstGeom>
          <a:noFill/>
        </p:spPr>
        <p:txBody>
          <a:bodyPr wrap="square">
            <a:spAutoFit/>
          </a:bodyPr>
          <a:lstStyle/>
          <a:p>
            <a:pPr marL="285750" lvl="0" indent="-285750" algn="just">
              <a:spcAft>
                <a:spcPts val="300"/>
              </a:spcAft>
              <a:buFont typeface="Arial" panose="020B0604020202020204" pitchFamily="34" charset="0"/>
              <a:buChar char="•"/>
            </a:pPr>
            <a:r>
              <a:rPr lang="el-GR" dirty="0">
                <a:solidFill>
                  <a:srgbClr val="C00000"/>
                </a:solidFill>
                <a:latin typeface="Calibri" panose="020F0502020204030204" pitchFamily="34" charset="0"/>
                <a:cs typeface="Calibri" panose="020F0502020204030204" pitchFamily="34" charset="0"/>
              </a:rPr>
              <a:t>Εξάγουμε 1 </a:t>
            </a:r>
            <a:r>
              <a:rPr lang="en-GB" dirty="0">
                <a:solidFill>
                  <a:srgbClr val="C00000"/>
                </a:solidFill>
                <a:latin typeface="Calibri" panose="020F0502020204030204" pitchFamily="34" charset="0"/>
                <a:cs typeface="Calibri" panose="020F0502020204030204" pitchFamily="34" charset="0"/>
              </a:rPr>
              <a:t>bit </a:t>
            </a:r>
            <a:r>
              <a:rPr lang="el-GR" dirty="0">
                <a:solidFill>
                  <a:srgbClr val="C00000"/>
                </a:solidFill>
                <a:latin typeface="Calibri" panose="020F0502020204030204" pitchFamily="34" charset="0"/>
                <a:cs typeface="Calibri" panose="020F0502020204030204" pitchFamily="34" charset="0"/>
              </a:rPr>
              <a:t>του λογότυπου σύμφωνα με το παρακάτω </a:t>
            </a:r>
            <a:r>
              <a:rPr lang="en-GB" dirty="0">
                <a:solidFill>
                  <a:srgbClr val="C00000"/>
                </a:solidFill>
                <a:latin typeface="Calibri" panose="020F0502020204030204" pitchFamily="34" charset="0"/>
                <a:cs typeface="Calibri" panose="020F0502020204030204" pitchFamily="34" charset="0"/>
              </a:rPr>
              <a:t>flowchart.</a:t>
            </a:r>
          </a:p>
        </p:txBody>
      </p:sp>
      <p:grpSp>
        <p:nvGrpSpPr>
          <p:cNvPr id="58" name="Group 57">
            <a:extLst>
              <a:ext uri="{FF2B5EF4-FFF2-40B4-BE49-F238E27FC236}">
                <a16:creationId xmlns:a16="http://schemas.microsoft.com/office/drawing/2014/main" id="{3B82CBB8-7043-4F51-88D4-0A408ECB3B6F}"/>
              </a:ext>
            </a:extLst>
          </p:cNvPr>
          <p:cNvGrpSpPr/>
          <p:nvPr/>
        </p:nvGrpSpPr>
        <p:grpSpPr>
          <a:xfrm>
            <a:off x="1798629" y="3421433"/>
            <a:ext cx="5458278" cy="1597074"/>
            <a:chOff x="1798629" y="3421433"/>
            <a:chExt cx="5458278" cy="1597074"/>
          </a:xfrm>
        </p:grpSpPr>
        <p:sp>
          <p:nvSpPr>
            <p:cNvPr id="59" name="Flowchart: Decision 58">
              <a:extLst>
                <a:ext uri="{FF2B5EF4-FFF2-40B4-BE49-F238E27FC236}">
                  <a16:creationId xmlns:a16="http://schemas.microsoft.com/office/drawing/2014/main" id="{618F184D-25D5-4291-84E6-935DBA8D3424}"/>
                </a:ext>
              </a:extLst>
            </p:cNvPr>
            <p:cNvSpPr/>
            <p:nvPr/>
          </p:nvSpPr>
          <p:spPr>
            <a:xfrm>
              <a:off x="3404822" y="3421433"/>
              <a:ext cx="2324657" cy="1146781"/>
            </a:xfrm>
            <a:prstGeom prst="flowChartDecision">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cxnSp>
          <p:nvCxnSpPr>
            <p:cNvPr id="60" name="Straight Connector 59">
              <a:extLst>
                <a:ext uri="{FF2B5EF4-FFF2-40B4-BE49-F238E27FC236}">
                  <a16:creationId xmlns:a16="http://schemas.microsoft.com/office/drawing/2014/main" id="{801E830D-F7DD-4CDC-8EAA-17C779BEF63E}"/>
                </a:ext>
              </a:extLst>
            </p:cNvPr>
            <p:cNvCxnSpPr/>
            <p:nvPr/>
          </p:nvCxnSpPr>
          <p:spPr>
            <a:xfrm flipH="1" flipV="1">
              <a:off x="2485809" y="3981043"/>
              <a:ext cx="896004" cy="2671"/>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F1FA9BB5-1F87-4026-949B-DF8BD2745C33}"/>
                </a:ext>
              </a:extLst>
            </p:cNvPr>
            <p:cNvCxnSpPr>
              <a:cxnSpLocks/>
            </p:cNvCxnSpPr>
            <p:nvPr/>
          </p:nvCxnSpPr>
          <p:spPr>
            <a:xfrm>
              <a:off x="2485809" y="3992152"/>
              <a:ext cx="0" cy="36004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B659C041-D824-4797-9CC7-069FDC8E2CCD}"/>
                    </a:ext>
                  </a:extLst>
                </p:cNvPr>
                <p:cNvSpPr txBox="1"/>
                <p:nvPr/>
              </p:nvSpPr>
              <p:spPr>
                <a:xfrm>
                  <a:off x="2704326" y="3694437"/>
                  <a:ext cx="700496" cy="276999"/>
                </a:xfrm>
                <a:prstGeom prst="rect">
                  <a:avLst/>
                </a:prstGeom>
                <a:noFill/>
              </p:spPr>
              <p:txBody>
                <a:bodyPr wrap="square" rtlCol="0">
                  <a:spAutoFit/>
                </a:bodyPr>
                <a:lstStyle/>
                <a:p>
                  <a:r>
                    <a:rPr lang="en-GB" sz="1200" dirty="0">
                      <a:latin typeface="Calibri" panose="020F0502020204030204" pitchFamily="34" charset="0"/>
                      <a:cs typeface="Calibri" panose="020F0502020204030204" pitchFamily="34" charset="0"/>
                    </a:rPr>
                    <a:t>c1 </a:t>
                  </a:r>
                  <a14:m>
                    <m:oMath xmlns:m="http://schemas.openxmlformats.org/officeDocument/2006/math">
                      <m:r>
                        <a:rPr lang="en-GB" sz="1200" i="1" smtClean="0">
                          <a:latin typeface="Cambria Math" panose="02040503050406030204" pitchFamily="18" charset="0"/>
                          <a:ea typeface="Cambria Math" panose="02040503050406030204" pitchFamily="18" charset="0"/>
                          <a:cs typeface="Calibri" panose="020F0502020204030204" pitchFamily="34" charset="0"/>
                        </a:rPr>
                        <m:t>≥</m:t>
                      </m:r>
                    </m:oMath>
                  </a14:m>
                  <a:r>
                    <a:rPr lang="en-GB" sz="1200" dirty="0"/>
                    <a:t> c2</a:t>
                  </a:r>
                  <a:endParaRPr lang="el-GR" sz="1200" dirty="0"/>
                </a:p>
              </p:txBody>
            </p:sp>
          </mc:Choice>
          <mc:Fallback xmlns="">
            <p:sp>
              <p:nvSpPr>
                <p:cNvPr id="62" name="TextBox 61">
                  <a:extLst>
                    <a:ext uri="{FF2B5EF4-FFF2-40B4-BE49-F238E27FC236}">
                      <a16:creationId xmlns:a16="http://schemas.microsoft.com/office/drawing/2014/main" id="{B659C041-D824-4797-9CC7-069FDC8E2CCD}"/>
                    </a:ext>
                  </a:extLst>
                </p:cNvPr>
                <p:cNvSpPr txBox="1">
                  <a:spLocks noRot="1" noChangeAspect="1" noMove="1" noResize="1" noEditPoints="1" noAdjustHandles="1" noChangeArrowheads="1" noChangeShapeType="1" noTextEdit="1"/>
                </p:cNvSpPr>
                <p:nvPr/>
              </p:nvSpPr>
              <p:spPr>
                <a:xfrm>
                  <a:off x="2704326" y="3694437"/>
                  <a:ext cx="700496" cy="276999"/>
                </a:xfrm>
                <a:prstGeom prst="rect">
                  <a:avLst/>
                </a:prstGeom>
                <a:blipFill>
                  <a:blip r:embed="rId3"/>
                  <a:stretch>
                    <a:fillRect l="-870" b="-20000"/>
                  </a:stretch>
                </a:blipFill>
              </p:spPr>
              <p:txBody>
                <a:bodyPr/>
                <a:lstStyle/>
                <a:p>
                  <a:r>
                    <a:rPr lang="el-GR">
                      <a:noFill/>
                    </a:rPr>
                    <a:t> </a:t>
                  </a:r>
                </a:p>
              </p:txBody>
            </p:sp>
          </mc:Fallback>
        </mc:AlternateContent>
        <p:cxnSp>
          <p:nvCxnSpPr>
            <p:cNvPr id="63" name="Straight Connector 62">
              <a:extLst>
                <a:ext uri="{FF2B5EF4-FFF2-40B4-BE49-F238E27FC236}">
                  <a16:creationId xmlns:a16="http://schemas.microsoft.com/office/drawing/2014/main" id="{CCD5D41C-DDE1-4A2E-BEF2-4F852A42D98F}"/>
                </a:ext>
              </a:extLst>
            </p:cNvPr>
            <p:cNvCxnSpPr/>
            <p:nvPr/>
          </p:nvCxnSpPr>
          <p:spPr>
            <a:xfrm flipH="1" flipV="1">
              <a:off x="5729479" y="3992152"/>
              <a:ext cx="896004" cy="2671"/>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7A94728-9FC5-405D-852D-9D441AA0634C}"/>
                </a:ext>
              </a:extLst>
            </p:cNvPr>
            <p:cNvCxnSpPr>
              <a:cxnSpLocks/>
            </p:cNvCxnSpPr>
            <p:nvPr/>
          </p:nvCxnSpPr>
          <p:spPr>
            <a:xfrm>
              <a:off x="6625483" y="4011947"/>
              <a:ext cx="0" cy="36004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C382E976-6374-4C0F-85EB-9E0609177F59}"/>
                </a:ext>
              </a:extLst>
            </p:cNvPr>
            <p:cNvSpPr/>
            <p:nvPr/>
          </p:nvSpPr>
          <p:spPr>
            <a:xfrm>
              <a:off x="1798629" y="4371987"/>
              <a:ext cx="1374360" cy="617708"/>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6" name="Rectangle 65">
              <a:extLst>
                <a:ext uri="{FF2B5EF4-FFF2-40B4-BE49-F238E27FC236}">
                  <a16:creationId xmlns:a16="http://schemas.microsoft.com/office/drawing/2014/main" id="{D3E98DEC-C65D-4EB0-9E96-BF98946711DD}"/>
                </a:ext>
              </a:extLst>
            </p:cNvPr>
            <p:cNvSpPr/>
            <p:nvPr/>
          </p:nvSpPr>
          <p:spPr>
            <a:xfrm>
              <a:off x="5882547" y="4371987"/>
              <a:ext cx="1374360" cy="617708"/>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7" name="TextBox 66">
              <a:extLst>
                <a:ext uri="{FF2B5EF4-FFF2-40B4-BE49-F238E27FC236}">
                  <a16:creationId xmlns:a16="http://schemas.microsoft.com/office/drawing/2014/main" id="{99603B78-91EA-4427-ABF0-9EBE29B9AAF6}"/>
                </a:ext>
              </a:extLst>
            </p:cNvPr>
            <p:cNvSpPr txBox="1"/>
            <p:nvPr/>
          </p:nvSpPr>
          <p:spPr>
            <a:xfrm>
              <a:off x="3828354" y="3786770"/>
              <a:ext cx="1656184" cy="369332"/>
            </a:xfrm>
            <a:prstGeom prst="rect">
              <a:avLst/>
            </a:prstGeom>
            <a:noFill/>
          </p:spPr>
          <p:txBody>
            <a:bodyPr wrap="square" rtlCol="0">
              <a:spAutoFit/>
            </a:bodyPr>
            <a:lstStyle/>
            <a:p>
              <a:r>
                <a:rPr lang="el-GR" dirty="0"/>
                <a:t>Εξαγόμενο </a:t>
              </a:r>
              <a:r>
                <a:rPr lang="en-GB" dirty="0">
                  <a:latin typeface="Calibri" panose="020F0502020204030204" pitchFamily="34" charset="0"/>
                  <a:cs typeface="Calibri" panose="020F0502020204030204" pitchFamily="34" charset="0"/>
                </a:rPr>
                <a:t>bit</a:t>
              </a:r>
              <a:endParaRPr lang="el-GR"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65009EF-812C-41FE-A58C-E50FA2B77658}"/>
                    </a:ext>
                  </a:extLst>
                </p:cNvPr>
                <p:cNvSpPr txBox="1"/>
                <p:nvPr/>
              </p:nvSpPr>
              <p:spPr>
                <a:xfrm>
                  <a:off x="5802763" y="3694437"/>
                  <a:ext cx="700496" cy="276999"/>
                </a:xfrm>
                <a:prstGeom prst="rect">
                  <a:avLst/>
                </a:prstGeom>
                <a:noFill/>
              </p:spPr>
              <p:txBody>
                <a:bodyPr wrap="square" rtlCol="0">
                  <a:spAutoFit/>
                </a:bodyPr>
                <a:lstStyle/>
                <a:p>
                  <a:r>
                    <a:rPr lang="en-GB" sz="1200" dirty="0">
                      <a:latin typeface="Calibri" panose="020F0502020204030204" pitchFamily="34" charset="0"/>
                      <a:cs typeface="Calibri" panose="020F0502020204030204" pitchFamily="34" charset="0"/>
                    </a:rPr>
                    <a:t>c1 </a:t>
                  </a:r>
                  <a14:m>
                    <m:oMath xmlns:m="http://schemas.openxmlformats.org/officeDocument/2006/math">
                      <m:r>
                        <a:rPr lang="en-GB" sz="1200" i="1" smtClean="0">
                          <a:latin typeface="Cambria Math" panose="02040503050406030204" pitchFamily="18" charset="0"/>
                          <a:ea typeface="Cambria Math" panose="02040503050406030204" pitchFamily="18" charset="0"/>
                          <a:cs typeface="Calibri" panose="020F0502020204030204" pitchFamily="34" charset="0"/>
                        </a:rPr>
                        <m:t>&lt;</m:t>
                      </m:r>
                      <m:r>
                        <a:rPr lang="en-GB" sz="1200" b="0" i="1" smtClean="0">
                          <a:latin typeface="Cambria Math" panose="02040503050406030204" pitchFamily="18" charset="0"/>
                          <a:ea typeface="Cambria Math" panose="02040503050406030204" pitchFamily="18" charset="0"/>
                          <a:cs typeface="Calibri" panose="020F0502020204030204" pitchFamily="34" charset="0"/>
                        </a:rPr>
                        <m:t> </m:t>
                      </m:r>
                    </m:oMath>
                  </a14:m>
                  <a:r>
                    <a:rPr lang="en-GB" sz="1200" dirty="0"/>
                    <a:t>c2</a:t>
                  </a:r>
                  <a:endParaRPr lang="el-GR" sz="1200" dirty="0"/>
                </a:p>
              </p:txBody>
            </p:sp>
          </mc:Choice>
          <mc:Fallback xmlns="">
            <p:sp>
              <p:nvSpPr>
                <p:cNvPr id="68" name="TextBox 67">
                  <a:extLst>
                    <a:ext uri="{FF2B5EF4-FFF2-40B4-BE49-F238E27FC236}">
                      <a16:creationId xmlns:a16="http://schemas.microsoft.com/office/drawing/2014/main" id="{E65009EF-812C-41FE-A58C-E50FA2B77658}"/>
                    </a:ext>
                  </a:extLst>
                </p:cNvPr>
                <p:cNvSpPr txBox="1">
                  <a:spLocks noRot="1" noChangeAspect="1" noMove="1" noResize="1" noEditPoints="1" noAdjustHandles="1" noChangeArrowheads="1" noChangeShapeType="1" noTextEdit="1"/>
                </p:cNvSpPr>
                <p:nvPr/>
              </p:nvSpPr>
              <p:spPr>
                <a:xfrm>
                  <a:off x="5802763" y="3694437"/>
                  <a:ext cx="700496" cy="276999"/>
                </a:xfrm>
                <a:prstGeom prst="rect">
                  <a:avLst/>
                </a:prstGeom>
                <a:blipFill>
                  <a:blip r:embed="rId4"/>
                  <a:stretch>
                    <a:fillRect l="-870" b="-20000"/>
                  </a:stretch>
                </a:blipFill>
              </p:spPr>
              <p:txBody>
                <a:bodyPr/>
                <a:lstStyle/>
                <a:p>
                  <a:r>
                    <a:rPr lang="el-GR">
                      <a:noFill/>
                    </a:rPr>
                    <a:t> </a:t>
                  </a:r>
                </a:p>
              </p:txBody>
            </p:sp>
          </mc:Fallback>
        </mc:AlternateContent>
        <p:sp>
          <p:nvSpPr>
            <p:cNvPr id="69" name="TextBox 68">
              <a:extLst>
                <a:ext uri="{FF2B5EF4-FFF2-40B4-BE49-F238E27FC236}">
                  <a16:creationId xmlns:a16="http://schemas.microsoft.com/office/drawing/2014/main" id="{374B552C-3173-4B12-9D7B-CF27231F7684}"/>
                </a:ext>
              </a:extLst>
            </p:cNvPr>
            <p:cNvSpPr txBox="1"/>
            <p:nvPr/>
          </p:nvSpPr>
          <p:spPr>
            <a:xfrm>
              <a:off x="1821638" y="4372176"/>
              <a:ext cx="1374359" cy="646331"/>
            </a:xfrm>
            <a:prstGeom prst="rect">
              <a:avLst/>
            </a:prstGeom>
            <a:noFill/>
          </p:spPr>
          <p:txBody>
            <a:bodyPr wrap="square" rtlCol="0">
              <a:spAutoFit/>
            </a:bodyPr>
            <a:lstStyle/>
            <a:p>
              <a:r>
                <a:rPr lang="el-GR" dirty="0"/>
                <a:t>Εξαγόμενο </a:t>
              </a:r>
              <a:r>
                <a:rPr lang="en-GB" dirty="0">
                  <a:latin typeface="Calibri" panose="020F0502020204030204" pitchFamily="34" charset="0"/>
                  <a:cs typeface="Calibri" panose="020F0502020204030204" pitchFamily="34" charset="0"/>
                </a:rPr>
                <a:t>bit = 1</a:t>
              </a:r>
              <a:endParaRPr lang="el-GR" dirty="0">
                <a:latin typeface="Calibri" panose="020F0502020204030204" pitchFamily="34" charset="0"/>
                <a:cs typeface="Calibri" panose="020F0502020204030204" pitchFamily="34" charset="0"/>
              </a:endParaRPr>
            </a:p>
          </p:txBody>
        </p:sp>
        <p:sp>
          <p:nvSpPr>
            <p:cNvPr id="70" name="TextBox 69">
              <a:extLst>
                <a:ext uri="{FF2B5EF4-FFF2-40B4-BE49-F238E27FC236}">
                  <a16:creationId xmlns:a16="http://schemas.microsoft.com/office/drawing/2014/main" id="{0CB75E2E-E0DD-4468-85E9-A55CD9D1AA3E}"/>
                </a:ext>
              </a:extLst>
            </p:cNvPr>
            <p:cNvSpPr txBox="1"/>
            <p:nvPr/>
          </p:nvSpPr>
          <p:spPr>
            <a:xfrm>
              <a:off x="5882548" y="4372176"/>
              <a:ext cx="1374359" cy="646331"/>
            </a:xfrm>
            <a:prstGeom prst="rect">
              <a:avLst/>
            </a:prstGeom>
            <a:noFill/>
          </p:spPr>
          <p:txBody>
            <a:bodyPr wrap="square" rtlCol="0">
              <a:spAutoFit/>
            </a:bodyPr>
            <a:lstStyle/>
            <a:p>
              <a:r>
                <a:rPr lang="el-GR" dirty="0"/>
                <a:t>Εξαγόμενο </a:t>
              </a:r>
              <a:r>
                <a:rPr lang="en-GB" dirty="0">
                  <a:latin typeface="Calibri" panose="020F0502020204030204" pitchFamily="34" charset="0"/>
                  <a:cs typeface="Calibri" panose="020F0502020204030204" pitchFamily="34" charset="0"/>
                </a:rPr>
                <a:t>bit = 0</a:t>
              </a:r>
              <a:endParaRPr lang="el-GR"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38891264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l-GR" sz="2800" dirty="0">
                <a:solidFill>
                  <a:schemeClr val="accent5">
                    <a:lumMod val="75000"/>
                  </a:schemeClr>
                </a:solidFill>
                <a:latin typeface="Century Schoolbook" pitchFamily="18" charset="0"/>
              </a:rPr>
              <a:t>3</a:t>
            </a:r>
            <a:r>
              <a:rPr lang="en-US" sz="2800" dirty="0">
                <a:solidFill>
                  <a:schemeClr val="accent5">
                    <a:lumMod val="75000"/>
                  </a:schemeClr>
                </a:solidFill>
                <a:latin typeface="Century Schoolbook" pitchFamily="18" charset="0"/>
              </a:rPr>
              <a:t> </a:t>
            </a:r>
            <a:r>
              <a:rPr lang="el-GR" sz="2800" dirty="0" err="1">
                <a:solidFill>
                  <a:schemeClr val="accent5">
                    <a:lumMod val="75000"/>
                  </a:schemeClr>
                </a:solidFill>
                <a:latin typeface="Century Schoolbook" pitchFamily="18" charset="0"/>
              </a:rPr>
              <a:t>Υδατοσήμανση</a:t>
            </a:r>
            <a:r>
              <a:rPr lang="el-GR" sz="2800" dirty="0">
                <a:solidFill>
                  <a:schemeClr val="accent5">
                    <a:lumMod val="75000"/>
                  </a:schemeClr>
                </a:solidFill>
                <a:latin typeface="Century Schoolbook" pitchFamily="18" charset="0"/>
              </a:rPr>
              <a:t> εικόνας</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8092407" cy="646331"/>
          </a:xfrm>
          <a:prstGeom prst="rect">
            <a:avLst/>
          </a:prstGeom>
        </p:spPr>
        <p:txBody>
          <a:bodyPr wrap="square">
            <a:spAutoFit/>
          </a:bodyPr>
          <a:lstStyle/>
          <a:p>
            <a:pPr marL="0" lvl="3" algn="just"/>
            <a:r>
              <a:rPr lang="el-GR" b="1" dirty="0">
                <a:solidFill>
                  <a:srgbClr val="C00000"/>
                </a:solidFill>
                <a:latin typeface="Times New Roman" pitchFamily="18" charset="0"/>
                <a:cs typeface="Times New Roman" pitchFamily="18" charset="0"/>
                <a:sym typeface="Wingdings" pitchFamily="2" charset="2"/>
              </a:rPr>
              <a:t>Αλγόριθμος εξαγωγής λογότυπων από εικόνα</a:t>
            </a:r>
            <a:r>
              <a:rPr lang="en-US" dirty="0">
                <a:solidFill>
                  <a:schemeClr val="tx1">
                    <a:lumMod val="95000"/>
                    <a:lumOff val="5000"/>
                  </a:schemeClr>
                </a:solidFill>
                <a:latin typeface="Times New Roman" pitchFamily="18" charset="0"/>
                <a:cs typeface="Times New Roman" pitchFamily="18" charset="0"/>
                <a:sym typeface="Wingdings" pitchFamily="2" charset="2"/>
              </a:rPr>
              <a:t>:</a:t>
            </a:r>
          </a:p>
          <a:p>
            <a:pPr marL="0" lvl="3" algn="just"/>
            <a:endParaRPr lang="el-GR" dirty="0">
              <a:solidFill>
                <a:schemeClr val="tx1">
                  <a:lumMod val="95000"/>
                  <a:lumOff val="5000"/>
                </a:schemeClr>
              </a:solidFill>
              <a:latin typeface="+mj-lt"/>
              <a:cs typeface="Times New Roman" pitchFamily="18" charset="0"/>
              <a:sym typeface="Wingdings" pitchFamily="2" charset="2"/>
            </a:endParaRP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143</a:t>
            </a:fld>
            <a:endParaRPr lang="el-GR" altLang="el-GR" sz="1200" dirty="0">
              <a:latin typeface="Cambria" pitchFamily="18" charset="0"/>
            </a:endParaRPr>
          </a:p>
        </p:txBody>
      </p:sp>
      <p:sp>
        <p:nvSpPr>
          <p:cNvPr id="9" name="TextBox 8">
            <a:extLst>
              <a:ext uri="{FF2B5EF4-FFF2-40B4-BE49-F238E27FC236}">
                <a16:creationId xmlns:a16="http://schemas.microsoft.com/office/drawing/2014/main" id="{6607A13A-5C0F-4620-AAD4-15743D23567B}"/>
              </a:ext>
            </a:extLst>
          </p:cNvPr>
          <p:cNvSpPr txBox="1"/>
          <p:nvPr/>
        </p:nvSpPr>
        <p:spPr>
          <a:xfrm>
            <a:off x="899592" y="2276750"/>
            <a:ext cx="7560840" cy="3131627"/>
          </a:xfrm>
          <a:prstGeom prst="rect">
            <a:avLst/>
          </a:prstGeom>
          <a:noFill/>
        </p:spPr>
        <p:txBody>
          <a:bodyPr wrap="square">
            <a:spAutoFit/>
          </a:bodyPr>
          <a:lstStyle/>
          <a:p>
            <a:pPr marL="285750" lvl="0" indent="-285750" algn="just">
              <a:spcAft>
                <a:spcPts val="300"/>
              </a:spcAft>
              <a:buFont typeface="Arial" panose="020B0604020202020204" pitchFamily="34" charset="0"/>
              <a:buChar char="•"/>
            </a:pPr>
            <a:r>
              <a:rPr lang="el-GR" dirty="0">
                <a:solidFill>
                  <a:srgbClr val="C00000"/>
                </a:solidFill>
                <a:latin typeface="Calibri" panose="020F0502020204030204" pitchFamily="34" charset="0"/>
                <a:cs typeface="Calibri" panose="020F0502020204030204" pitchFamily="34" charset="0"/>
              </a:rPr>
              <a:t>Πώς εξακριβώνουμε το </a:t>
            </a:r>
            <a:r>
              <a:rPr lang="en-GB" dirty="0">
                <a:solidFill>
                  <a:srgbClr val="C00000"/>
                </a:solidFill>
                <a:latin typeface="Calibri" panose="020F0502020204030204" pitchFamily="34" charset="0"/>
                <a:cs typeface="Calibri" panose="020F0502020204030204" pitchFamily="34" charset="0"/>
              </a:rPr>
              <a:t>bit </a:t>
            </a:r>
            <a:r>
              <a:rPr lang="el-GR" dirty="0">
                <a:solidFill>
                  <a:srgbClr val="C00000"/>
                </a:solidFill>
                <a:latin typeface="Calibri" panose="020F0502020204030204" pitchFamily="34" charset="0"/>
                <a:cs typeface="Calibri" panose="020F0502020204030204" pitchFamily="34" charset="0"/>
              </a:rPr>
              <a:t>πλειοψηφίας?</a:t>
            </a:r>
          </a:p>
          <a:p>
            <a:pPr marL="742950" lvl="1" indent="-285750" algn="just">
              <a:spcAft>
                <a:spcPts val="300"/>
              </a:spcAft>
              <a:buFont typeface="Wingdings" panose="05000000000000000000" pitchFamily="2" charset="2"/>
              <a:buChar char="Ø"/>
            </a:pPr>
            <a:r>
              <a:rPr lang="el-GR" dirty="0">
                <a:latin typeface="Calibri" panose="020F0502020204030204" pitchFamily="34" charset="0"/>
                <a:cs typeface="Calibri" panose="020F0502020204030204" pitchFamily="34" charset="0"/>
              </a:rPr>
              <a:t>Σε κάθε κελί ελέγχουμε </a:t>
            </a:r>
            <a:r>
              <a:rPr lang="en-GB" dirty="0">
                <a:latin typeface="Calibri" panose="020F0502020204030204" pitchFamily="34" charset="0"/>
                <a:cs typeface="Calibri" panose="020F0502020204030204" pitchFamily="34" charset="0"/>
              </a:rPr>
              <a:t>11 </a:t>
            </a:r>
            <a:r>
              <a:rPr lang="el-GR" dirty="0">
                <a:latin typeface="Calibri" panose="020F0502020204030204" pitchFamily="34" charset="0"/>
                <a:cs typeface="Calibri" panose="020F0502020204030204" pitchFamily="34" charset="0"/>
              </a:rPr>
              <a:t>ζευγάρια συντελεστών. </a:t>
            </a:r>
          </a:p>
          <a:p>
            <a:pPr marL="742950" lvl="1" indent="-285750" algn="just">
              <a:spcAft>
                <a:spcPts val="300"/>
              </a:spcAft>
              <a:buFont typeface="Wingdings" panose="05000000000000000000" pitchFamily="2" charset="2"/>
              <a:buChar char="Ø"/>
            </a:pPr>
            <a:r>
              <a:rPr lang="el-GR" dirty="0">
                <a:latin typeface="Calibri" panose="020F0502020204030204" pitchFamily="34" charset="0"/>
                <a:cs typeface="Calibri" panose="020F0502020204030204" pitchFamily="34" charset="0"/>
              </a:rPr>
              <a:t>Από κάθε ζευγάρι εξάγουμε 1 </a:t>
            </a:r>
            <a:r>
              <a:rPr lang="en-GB" dirty="0">
                <a:latin typeface="Calibri" panose="020F0502020204030204" pitchFamily="34" charset="0"/>
                <a:cs typeface="Calibri" panose="020F0502020204030204" pitchFamily="34" charset="0"/>
              </a:rPr>
              <a:t>bit</a:t>
            </a:r>
            <a:r>
              <a:rPr lang="el-GR" dirty="0">
                <a:latin typeface="Calibri" panose="020F0502020204030204" pitchFamily="34" charset="0"/>
                <a:cs typeface="Calibri" panose="020F0502020204030204" pitchFamily="34" charset="0"/>
              </a:rPr>
              <a:t>. </a:t>
            </a:r>
          </a:p>
          <a:p>
            <a:pPr marL="742950" lvl="1" indent="-285750" algn="just">
              <a:spcAft>
                <a:spcPts val="300"/>
              </a:spcAft>
              <a:buFont typeface="Wingdings" panose="05000000000000000000" pitchFamily="2" charset="2"/>
              <a:buChar char="Ø"/>
            </a:pPr>
            <a:r>
              <a:rPr lang="el-GR" dirty="0">
                <a:latin typeface="Calibri" panose="020F0502020204030204" pitchFamily="34" charset="0"/>
                <a:cs typeface="Calibri" panose="020F0502020204030204" pitchFamily="34" charset="0"/>
              </a:rPr>
              <a:t>Άρα συνολικά εξάγουμε 11 </a:t>
            </a:r>
            <a:r>
              <a:rPr lang="en-GB" dirty="0">
                <a:latin typeface="Calibri" panose="020F0502020204030204" pitchFamily="34" charset="0"/>
                <a:cs typeface="Calibri" panose="020F0502020204030204" pitchFamily="34" charset="0"/>
              </a:rPr>
              <a:t>bits </a:t>
            </a:r>
            <a:r>
              <a:rPr lang="el-GR" dirty="0">
                <a:latin typeface="Calibri" panose="020F0502020204030204" pitchFamily="34" charset="0"/>
                <a:cs typeface="Calibri" panose="020F0502020204030204" pitchFamily="34" charset="0"/>
              </a:rPr>
              <a:t>που συνθέτουν μια </a:t>
            </a:r>
            <a:r>
              <a:rPr lang="el-GR" dirty="0" err="1">
                <a:latin typeface="Calibri" panose="020F0502020204030204" pitchFamily="34" charset="0"/>
                <a:cs typeface="Calibri" panose="020F0502020204030204" pitchFamily="34" charset="0"/>
              </a:rPr>
              <a:t>κωδική</a:t>
            </a:r>
            <a:r>
              <a:rPr lang="el-GR" dirty="0">
                <a:latin typeface="Calibri" panose="020F0502020204030204" pitchFamily="34" charset="0"/>
                <a:cs typeface="Calibri" panose="020F0502020204030204" pitchFamily="34" charset="0"/>
              </a:rPr>
              <a:t> λέξη.</a:t>
            </a:r>
          </a:p>
          <a:p>
            <a:pPr marL="742950" lvl="1" indent="-285750" algn="just">
              <a:spcAft>
                <a:spcPts val="300"/>
              </a:spcAft>
              <a:buFont typeface="Wingdings" panose="05000000000000000000" pitchFamily="2" charset="2"/>
              <a:buChar char="Ø"/>
            </a:pPr>
            <a:r>
              <a:rPr lang="el-GR" dirty="0">
                <a:latin typeface="Calibri" panose="020F0502020204030204" pitchFamily="34" charset="0"/>
                <a:cs typeface="Calibri" panose="020F0502020204030204" pitchFamily="34" charset="0"/>
              </a:rPr>
              <a:t>Από αυτά τα 11 </a:t>
            </a:r>
            <a:r>
              <a:rPr lang="en-GB" dirty="0">
                <a:latin typeface="Calibri" panose="020F0502020204030204" pitchFamily="34" charset="0"/>
                <a:cs typeface="Calibri" panose="020F0502020204030204" pitchFamily="34" charset="0"/>
              </a:rPr>
              <a:t>bits </a:t>
            </a:r>
            <a:r>
              <a:rPr lang="el-GR" dirty="0">
                <a:latin typeface="Calibri" panose="020F0502020204030204" pitchFamily="34" charset="0"/>
                <a:cs typeface="Calibri" panose="020F0502020204030204" pitchFamily="34" charset="0"/>
              </a:rPr>
              <a:t>εξάγουμε το </a:t>
            </a:r>
            <a:r>
              <a:rPr lang="en-GB" dirty="0">
                <a:latin typeface="Calibri" panose="020F0502020204030204" pitchFamily="34" charset="0"/>
                <a:cs typeface="Calibri" panose="020F0502020204030204" pitchFamily="34" charset="0"/>
              </a:rPr>
              <a:t>bit </a:t>
            </a:r>
            <a:r>
              <a:rPr lang="el-GR" dirty="0">
                <a:latin typeface="Calibri" panose="020F0502020204030204" pitchFamily="34" charset="0"/>
                <a:cs typeface="Calibri" panose="020F0502020204030204" pitchFamily="34" charset="0"/>
              </a:rPr>
              <a:t>πλειοψηφίας.</a:t>
            </a:r>
          </a:p>
          <a:p>
            <a:pPr algn="just">
              <a:spcAft>
                <a:spcPts val="300"/>
              </a:spcAft>
            </a:pPr>
            <a:r>
              <a:rPr lang="el-GR" b="1" dirty="0">
                <a:solidFill>
                  <a:srgbClr val="C00000"/>
                </a:solidFill>
                <a:latin typeface="Calibri" panose="020F0502020204030204" pitchFamily="34" charset="0"/>
                <a:cs typeface="Calibri" panose="020F0502020204030204" pitchFamily="34" charset="0"/>
              </a:rPr>
              <a:t>Για παράδειγμα:</a:t>
            </a:r>
          </a:p>
          <a:p>
            <a:pPr algn="just">
              <a:spcAft>
                <a:spcPts val="300"/>
              </a:spcAft>
            </a:pPr>
            <a:r>
              <a:rPr lang="el-GR" dirty="0">
                <a:latin typeface="Calibri" panose="020F0502020204030204" pitchFamily="34" charset="0"/>
                <a:cs typeface="Calibri" panose="020F0502020204030204" pitchFamily="34" charset="0"/>
              </a:rPr>
              <a:t>Έστω ότι εξάγουμε την </a:t>
            </a:r>
            <a:r>
              <a:rPr lang="el-GR" dirty="0" err="1">
                <a:latin typeface="Calibri" panose="020F0502020204030204" pitchFamily="34" charset="0"/>
                <a:cs typeface="Calibri" panose="020F0502020204030204" pitchFamily="34" charset="0"/>
              </a:rPr>
              <a:t>κωδική</a:t>
            </a:r>
            <a:r>
              <a:rPr lang="el-GR" dirty="0">
                <a:latin typeface="Calibri" panose="020F0502020204030204" pitchFamily="34" charset="0"/>
                <a:cs typeface="Calibri" panose="020F0502020204030204" pitchFamily="34" charset="0"/>
              </a:rPr>
              <a:t> λέξη </a:t>
            </a:r>
            <a:r>
              <a:rPr lang="en-GB" i="1" dirty="0">
                <a:latin typeface="Calibri" panose="020F0502020204030204" pitchFamily="34" charset="0"/>
                <a:cs typeface="Calibri" panose="020F0502020204030204" pitchFamily="34" charset="0"/>
              </a:rPr>
              <a:t>m</a:t>
            </a:r>
            <a:r>
              <a:rPr lang="en-GB" dirty="0">
                <a:latin typeface="Calibri" panose="020F0502020204030204" pitchFamily="34" charset="0"/>
                <a:cs typeface="Calibri" panose="020F0502020204030204" pitchFamily="34" charset="0"/>
              </a:rPr>
              <a:t> = 11100101101</a:t>
            </a:r>
            <a:endParaRPr lang="el-GR" dirty="0">
              <a:latin typeface="Calibri" panose="020F0502020204030204" pitchFamily="34" charset="0"/>
              <a:cs typeface="Calibri" panose="020F0502020204030204" pitchFamily="34" charset="0"/>
            </a:endParaRPr>
          </a:p>
          <a:p>
            <a:pPr algn="just">
              <a:spcAft>
                <a:spcPts val="300"/>
              </a:spcAft>
            </a:pPr>
            <a:r>
              <a:rPr lang="el-GR" dirty="0">
                <a:latin typeface="Calibri" panose="020F0502020204030204" pitchFamily="34" charset="0"/>
                <a:cs typeface="Calibri" panose="020F0502020204030204" pitchFamily="34" charset="0"/>
              </a:rPr>
              <a:t>Το </a:t>
            </a:r>
            <a:r>
              <a:rPr lang="en-GB" dirty="0">
                <a:latin typeface="Calibri" panose="020F0502020204030204" pitchFamily="34" charset="0"/>
                <a:cs typeface="Calibri" panose="020F0502020204030204" pitchFamily="34" charset="0"/>
              </a:rPr>
              <a:t>bit </a:t>
            </a:r>
            <a:r>
              <a:rPr lang="el-GR" dirty="0">
                <a:latin typeface="Calibri" panose="020F0502020204030204" pitchFamily="34" charset="0"/>
                <a:cs typeface="Calibri" panose="020F0502020204030204" pitchFamily="34" charset="0"/>
              </a:rPr>
              <a:t>πλειοψηφίας είναι 1. Συνολικά έχουμε 64</a:t>
            </a:r>
            <a:r>
              <a:rPr lang="en-GB" dirty="0">
                <a:latin typeface="Calibri" panose="020F0502020204030204" pitchFamily="34" charset="0"/>
                <a:cs typeface="Calibri" panose="020F0502020204030204" pitchFamily="34" charset="0"/>
              </a:rPr>
              <a:t>x64</a:t>
            </a:r>
            <a:r>
              <a:rPr lang="el-GR" dirty="0">
                <a:latin typeface="Calibri" panose="020F0502020204030204" pitchFamily="34" charset="0"/>
                <a:cs typeface="Calibri" panose="020F0502020204030204" pitchFamily="34" charset="0"/>
              </a:rPr>
              <a:t> κελιά</a:t>
            </a:r>
            <a:r>
              <a:rPr lang="en-GB" dirty="0">
                <a:latin typeface="Calibri" panose="020F0502020204030204" pitchFamily="34" charset="0"/>
                <a:cs typeface="Calibri" panose="020F0502020204030204" pitchFamily="34" charset="0"/>
              </a:rPr>
              <a:t> </a:t>
            </a:r>
            <a:r>
              <a:rPr lang="el-GR" dirty="0">
                <a:latin typeface="Calibri" panose="020F0502020204030204" pitchFamily="34" charset="0"/>
                <a:cs typeface="Calibri" panose="020F0502020204030204" pitchFamily="34" charset="0"/>
              </a:rPr>
              <a:t>μεγέθους 8</a:t>
            </a:r>
            <a:r>
              <a:rPr lang="en-GB" dirty="0">
                <a:latin typeface="Calibri" panose="020F0502020204030204" pitchFamily="34" charset="0"/>
                <a:cs typeface="Calibri" panose="020F0502020204030204" pitchFamily="34" charset="0"/>
              </a:rPr>
              <a:t>x8. </a:t>
            </a:r>
            <a:r>
              <a:rPr lang="el-GR" dirty="0">
                <a:latin typeface="Calibri" panose="020F0502020204030204" pitchFamily="34" charset="0"/>
                <a:cs typeface="Calibri" panose="020F0502020204030204" pitchFamily="34" charset="0"/>
              </a:rPr>
              <a:t>Στο τέλος αυτής της διαδικασίας, από κάθε κανάλι</a:t>
            </a:r>
            <a:r>
              <a:rPr lang="en-GB" dirty="0">
                <a:latin typeface="Calibri" panose="020F0502020204030204" pitchFamily="34" charset="0"/>
                <a:cs typeface="Calibri" panose="020F0502020204030204" pitchFamily="34" charset="0"/>
              </a:rPr>
              <a:t> (</a:t>
            </a:r>
            <a:r>
              <a:rPr lang="en-GB" i="1" dirty="0">
                <a:latin typeface="Calibri" panose="020F0502020204030204" pitchFamily="34" charset="0"/>
                <a:cs typeface="Calibri" panose="020F0502020204030204" pitchFamily="34" charset="0"/>
              </a:rPr>
              <a:t>B</a:t>
            </a:r>
            <a:r>
              <a:rPr lang="en-GB" dirty="0">
                <a:latin typeface="Calibri" panose="020F0502020204030204" pitchFamily="34" charset="0"/>
                <a:cs typeface="Calibri" panose="020F0502020204030204" pitchFamily="34" charset="0"/>
              </a:rPr>
              <a:t> </a:t>
            </a:r>
            <a:r>
              <a:rPr lang="el-GR" dirty="0">
                <a:latin typeface="Calibri" panose="020F0502020204030204" pitchFamily="34" charset="0"/>
                <a:cs typeface="Calibri" panose="020F0502020204030204" pitchFamily="34" charset="0"/>
              </a:rPr>
              <a:t>και </a:t>
            </a:r>
            <a:r>
              <a:rPr lang="en-GB" i="1" dirty="0">
                <a:latin typeface="Calibri" panose="020F0502020204030204" pitchFamily="34" charset="0"/>
                <a:cs typeface="Calibri" panose="020F0502020204030204" pitchFamily="34" charset="0"/>
              </a:rPr>
              <a:t>G</a:t>
            </a:r>
            <a:r>
              <a:rPr lang="en-GB" dirty="0">
                <a:latin typeface="Calibri" panose="020F0502020204030204" pitchFamily="34" charset="0"/>
                <a:cs typeface="Calibri" panose="020F0502020204030204" pitchFamily="34" charset="0"/>
              </a:rPr>
              <a:t>)</a:t>
            </a:r>
            <a:r>
              <a:rPr lang="el-GR" dirty="0">
                <a:latin typeface="Calibri" panose="020F0502020204030204" pitchFamily="34" charset="0"/>
                <a:cs typeface="Calibri" panose="020F0502020204030204" pitchFamily="34" charset="0"/>
              </a:rPr>
              <a:t> θα έχουμε μια ροή </a:t>
            </a:r>
            <a:r>
              <a:rPr lang="en-GB" dirty="0">
                <a:latin typeface="Calibri" panose="020F0502020204030204" pitchFamily="34" charset="0"/>
                <a:cs typeface="Calibri" panose="020F0502020204030204" pitchFamily="34" charset="0"/>
              </a:rPr>
              <a:t>bit </a:t>
            </a:r>
            <a:r>
              <a:rPr lang="el-GR" dirty="0">
                <a:latin typeface="Calibri" panose="020F0502020204030204" pitchFamily="34" charset="0"/>
                <a:cs typeface="Calibri" panose="020F0502020204030204" pitchFamily="34" charset="0"/>
              </a:rPr>
              <a:t>με μέγεθος </a:t>
            </a:r>
            <a:r>
              <a:rPr lang="el-GR" i="1" dirty="0">
                <a:latin typeface="Calibri" panose="020F0502020204030204" pitchFamily="34" charset="0"/>
                <a:cs typeface="Calibri" panose="020F0502020204030204" pitchFamily="34" charset="0"/>
              </a:rPr>
              <a:t>Ν</a:t>
            </a:r>
            <a:r>
              <a:rPr lang="el-GR" dirty="0">
                <a:latin typeface="Calibri" panose="020F0502020204030204" pitchFamily="34" charset="0"/>
                <a:cs typeface="Calibri" panose="020F0502020204030204" pitchFamily="34" charset="0"/>
              </a:rPr>
              <a:t> = </a:t>
            </a:r>
            <a:r>
              <a:rPr lang="en-GB" dirty="0">
                <a:latin typeface="Calibri" panose="020F0502020204030204" pitchFamily="34" charset="0"/>
                <a:cs typeface="Calibri" panose="020F0502020204030204" pitchFamily="34" charset="0"/>
              </a:rPr>
              <a:t>4096 (64x64).</a:t>
            </a:r>
            <a:endParaRPr lang="en-GB" dirty="0">
              <a:solidFill>
                <a:srgbClr val="C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5218033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l-GR" sz="2800" dirty="0">
                <a:solidFill>
                  <a:schemeClr val="accent5">
                    <a:lumMod val="75000"/>
                  </a:schemeClr>
                </a:solidFill>
                <a:latin typeface="Century Schoolbook" pitchFamily="18" charset="0"/>
              </a:rPr>
              <a:t>3</a:t>
            </a:r>
            <a:r>
              <a:rPr lang="en-US" sz="2800" dirty="0">
                <a:solidFill>
                  <a:schemeClr val="accent5">
                    <a:lumMod val="75000"/>
                  </a:schemeClr>
                </a:solidFill>
                <a:latin typeface="Century Schoolbook" pitchFamily="18" charset="0"/>
              </a:rPr>
              <a:t> </a:t>
            </a:r>
            <a:r>
              <a:rPr lang="el-GR" sz="2800" dirty="0" err="1">
                <a:solidFill>
                  <a:schemeClr val="accent5">
                    <a:lumMod val="75000"/>
                  </a:schemeClr>
                </a:solidFill>
                <a:latin typeface="Century Schoolbook" pitchFamily="18" charset="0"/>
              </a:rPr>
              <a:t>Υδατοσήμανση</a:t>
            </a:r>
            <a:r>
              <a:rPr lang="el-GR" sz="2800" dirty="0">
                <a:solidFill>
                  <a:schemeClr val="accent5">
                    <a:lumMod val="75000"/>
                  </a:schemeClr>
                </a:solidFill>
                <a:latin typeface="Century Schoolbook" pitchFamily="18" charset="0"/>
              </a:rPr>
              <a:t> εικόνας</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8092407" cy="369332"/>
          </a:xfrm>
          <a:prstGeom prst="rect">
            <a:avLst/>
          </a:prstGeom>
        </p:spPr>
        <p:txBody>
          <a:bodyPr wrap="square">
            <a:spAutoFit/>
          </a:bodyPr>
          <a:lstStyle/>
          <a:p>
            <a:pPr marL="0" lvl="3" algn="just"/>
            <a:r>
              <a:rPr lang="el-GR" b="1" dirty="0">
                <a:solidFill>
                  <a:srgbClr val="C00000"/>
                </a:solidFill>
                <a:latin typeface="Times New Roman" pitchFamily="18" charset="0"/>
                <a:cs typeface="Times New Roman" pitchFamily="18" charset="0"/>
                <a:sym typeface="Wingdings" pitchFamily="2" charset="2"/>
              </a:rPr>
              <a:t>Αλγόριθμος εξαγωγής λογότυπων από εικόνα</a:t>
            </a:r>
            <a:r>
              <a:rPr lang="en-US" dirty="0">
                <a:solidFill>
                  <a:schemeClr val="tx1">
                    <a:lumMod val="95000"/>
                    <a:lumOff val="5000"/>
                  </a:schemeClr>
                </a:solidFill>
                <a:latin typeface="Times New Roman" pitchFamily="18" charset="0"/>
                <a:cs typeface="Times New Roman" pitchFamily="18" charset="0"/>
                <a:sym typeface="Wingdings" pitchFamily="2" charset="2"/>
              </a:rPr>
              <a:t>:</a:t>
            </a: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144</a:t>
            </a:fld>
            <a:endParaRPr lang="el-GR" altLang="el-GR" sz="1200" dirty="0">
              <a:latin typeface="Cambria" pitchFamily="18" charset="0"/>
            </a:endParaRPr>
          </a:p>
        </p:txBody>
      </p:sp>
      <p:sp>
        <p:nvSpPr>
          <p:cNvPr id="9" name="TextBox 8">
            <a:extLst>
              <a:ext uri="{FF2B5EF4-FFF2-40B4-BE49-F238E27FC236}">
                <a16:creationId xmlns:a16="http://schemas.microsoft.com/office/drawing/2014/main" id="{6607A13A-5C0F-4620-AAD4-15743D23567B}"/>
              </a:ext>
            </a:extLst>
          </p:cNvPr>
          <p:cNvSpPr txBox="1"/>
          <p:nvPr/>
        </p:nvSpPr>
        <p:spPr>
          <a:xfrm>
            <a:off x="899592" y="2276750"/>
            <a:ext cx="7560840" cy="1277273"/>
          </a:xfrm>
          <a:prstGeom prst="rect">
            <a:avLst/>
          </a:prstGeom>
          <a:noFill/>
        </p:spPr>
        <p:txBody>
          <a:bodyPr wrap="square">
            <a:spAutoFit/>
          </a:bodyPr>
          <a:lstStyle/>
          <a:p>
            <a:pPr marL="285750" lvl="0" indent="-285750" algn="just">
              <a:spcAft>
                <a:spcPts val="300"/>
              </a:spcAft>
              <a:buFont typeface="Arial" panose="020B0604020202020204" pitchFamily="34" charset="0"/>
              <a:buChar char="•"/>
            </a:pPr>
            <a:r>
              <a:rPr lang="el-GR" dirty="0">
                <a:solidFill>
                  <a:srgbClr val="C00000"/>
                </a:solidFill>
                <a:latin typeface="Calibri" panose="020F0502020204030204" pitchFamily="34" charset="0"/>
                <a:cs typeface="Calibri" panose="020F0502020204030204" pitchFamily="34" charset="0"/>
              </a:rPr>
              <a:t>Αφού εξακριβώσουμε το </a:t>
            </a:r>
            <a:r>
              <a:rPr lang="en-GB" dirty="0">
                <a:solidFill>
                  <a:srgbClr val="C00000"/>
                </a:solidFill>
                <a:latin typeface="Calibri" panose="020F0502020204030204" pitchFamily="34" charset="0"/>
                <a:cs typeface="Calibri" panose="020F0502020204030204" pitchFamily="34" charset="0"/>
              </a:rPr>
              <a:t>bit </a:t>
            </a:r>
            <a:r>
              <a:rPr lang="el-GR" dirty="0">
                <a:solidFill>
                  <a:srgbClr val="C00000"/>
                </a:solidFill>
                <a:latin typeface="Calibri" panose="020F0502020204030204" pitchFamily="34" charset="0"/>
                <a:cs typeface="Calibri" panose="020F0502020204030204" pitchFamily="34" charset="0"/>
              </a:rPr>
              <a:t>πλειοψηφίας πώς ανακτούμε την δυαδική εικόνα?</a:t>
            </a:r>
          </a:p>
          <a:p>
            <a:pPr lvl="0" algn="just">
              <a:spcAft>
                <a:spcPts val="300"/>
              </a:spcAft>
            </a:pPr>
            <a:endParaRPr lang="el-GR" dirty="0">
              <a:solidFill>
                <a:srgbClr val="C00000"/>
              </a:solidFill>
              <a:latin typeface="Calibri" panose="020F0502020204030204" pitchFamily="34" charset="0"/>
              <a:cs typeface="Calibri" panose="020F0502020204030204" pitchFamily="34" charset="0"/>
            </a:endParaRPr>
          </a:p>
          <a:p>
            <a:pPr lvl="0" algn="just">
              <a:spcAft>
                <a:spcPts val="300"/>
              </a:spcAft>
            </a:pPr>
            <a:endParaRPr lang="el-GR" dirty="0">
              <a:solidFill>
                <a:srgbClr val="C00000"/>
              </a:solidFill>
              <a:latin typeface="Calibri" panose="020F0502020204030204" pitchFamily="34" charset="0"/>
              <a:cs typeface="Calibri" panose="020F0502020204030204" pitchFamily="34" charset="0"/>
            </a:endParaRPr>
          </a:p>
        </p:txBody>
      </p:sp>
      <p:graphicFrame>
        <p:nvGraphicFramePr>
          <p:cNvPr id="10" name="Table 2">
            <a:extLst>
              <a:ext uri="{FF2B5EF4-FFF2-40B4-BE49-F238E27FC236}">
                <a16:creationId xmlns:a16="http://schemas.microsoft.com/office/drawing/2014/main" id="{285BB13D-1E70-4C36-8676-D8C4762049DB}"/>
              </a:ext>
            </a:extLst>
          </p:cNvPr>
          <p:cNvGraphicFramePr>
            <a:graphicFrameLocks noGrp="1"/>
          </p:cNvGraphicFramePr>
          <p:nvPr>
            <p:extLst>
              <p:ext uri="{D42A27DB-BD31-4B8C-83A1-F6EECF244321}">
                <p14:modId xmlns:p14="http://schemas.microsoft.com/office/powerpoint/2010/main" val="1552989749"/>
              </p:ext>
            </p:extLst>
          </p:nvPr>
        </p:nvGraphicFramePr>
        <p:xfrm>
          <a:off x="1297296" y="3417324"/>
          <a:ext cx="3771933" cy="370840"/>
        </p:xfrm>
        <a:graphic>
          <a:graphicData uri="http://schemas.openxmlformats.org/drawingml/2006/table">
            <a:tbl>
              <a:tblPr firstRow="1" bandRow="1">
                <a:tableStyleId>{5940675A-B579-460E-94D1-54222C63F5DA}</a:tableStyleId>
              </a:tblPr>
              <a:tblGrid>
                <a:gridCol w="342903">
                  <a:extLst>
                    <a:ext uri="{9D8B030D-6E8A-4147-A177-3AD203B41FA5}">
                      <a16:colId xmlns:a16="http://schemas.microsoft.com/office/drawing/2014/main" val="1965309528"/>
                    </a:ext>
                  </a:extLst>
                </a:gridCol>
                <a:gridCol w="342903">
                  <a:extLst>
                    <a:ext uri="{9D8B030D-6E8A-4147-A177-3AD203B41FA5}">
                      <a16:colId xmlns:a16="http://schemas.microsoft.com/office/drawing/2014/main" val="3505904815"/>
                    </a:ext>
                  </a:extLst>
                </a:gridCol>
                <a:gridCol w="342903">
                  <a:extLst>
                    <a:ext uri="{9D8B030D-6E8A-4147-A177-3AD203B41FA5}">
                      <a16:colId xmlns:a16="http://schemas.microsoft.com/office/drawing/2014/main" val="1590031288"/>
                    </a:ext>
                  </a:extLst>
                </a:gridCol>
                <a:gridCol w="342903">
                  <a:extLst>
                    <a:ext uri="{9D8B030D-6E8A-4147-A177-3AD203B41FA5}">
                      <a16:colId xmlns:a16="http://schemas.microsoft.com/office/drawing/2014/main" val="3786599329"/>
                    </a:ext>
                  </a:extLst>
                </a:gridCol>
                <a:gridCol w="342903">
                  <a:extLst>
                    <a:ext uri="{9D8B030D-6E8A-4147-A177-3AD203B41FA5}">
                      <a16:colId xmlns:a16="http://schemas.microsoft.com/office/drawing/2014/main" val="848662463"/>
                    </a:ext>
                  </a:extLst>
                </a:gridCol>
                <a:gridCol w="342903">
                  <a:extLst>
                    <a:ext uri="{9D8B030D-6E8A-4147-A177-3AD203B41FA5}">
                      <a16:colId xmlns:a16="http://schemas.microsoft.com/office/drawing/2014/main" val="1925797757"/>
                    </a:ext>
                  </a:extLst>
                </a:gridCol>
                <a:gridCol w="342903">
                  <a:extLst>
                    <a:ext uri="{9D8B030D-6E8A-4147-A177-3AD203B41FA5}">
                      <a16:colId xmlns:a16="http://schemas.microsoft.com/office/drawing/2014/main" val="854352280"/>
                    </a:ext>
                  </a:extLst>
                </a:gridCol>
                <a:gridCol w="342903">
                  <a:extLst>
                    <a:ext uri="{9D8B030D-6E8A-4147-A177-3AD203B41FA5}">
                      <a16:colId xmlns:a16="http://schemas.microsoft.com/office/drawing/2014/main" val="3032238704"/>
                    </a:ext>
                  </a:extLst>
                </a:gridCol>
                <a:gridCol w="342903">
                  <a:extLst>
                    <a:ext uri="{9D8B030D-6E8A-4147-A177-3AD203B41FA5}">
                      <a16:colId xmlns:a16="http://schemas.microsoft.com/office/drawing/2014/main" val="3122095820"/>
                    </a:ext>
                  </a:extLst>
                </a:gridCol>
                <a:gridCol w="342903">
                  <a:extLst>
                    <a:ext uri="{9D8B030D-6E8A-4147-A177-3AD203B41FA5}">
                      <a16:colId xmlns:a16="http://schemas.microsoft.com/office/drawing/2014/main" val="3247612601"/>
                    </a:ext>
                  </a:extLst>
                </a:gridCol>
                <a:gridCol w="342903">
                  <a:extLst>
                    <a:ext uri="{9D8B030D-6E8A-4147-A177-3AD203B41FA5}">
                      <a16:colId xmlns:a16="http://schemas.microsoft.com/office/drawing/2014/main" val="2084292495"/>
                    </a:ext>
                  </a:extLst>
                </a:gridCol>
              </a:tblGrid>
              <a:tr h="370840">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lnR w="12700" cmpd="sng">
                      <a:noFill/>
                    </a:lnR>
                  </a:tcPr>
                </a:tc>
                <a:tc>
                  <a:txBody>
                    <a:bodyPr/>
                    <a:lstStyle/>
                    <a:p>
                      <a:pPr algn="ctr"/>
                      <a:r>
                        <a:rPr lang="en-GB" dirty="0">
                          <a:latin typeface="Calibri" panose="020F0502020204030204" pitchFamily="34" charset="0"/>
                          <a:cs typeface="Calibri" panose="020F0502020204030204" pitchFamily="34" charset="0"/>
                        </a:rPr>
                        <a:t>…</a:t>
                      </a:r>
                      <a:endParaRPr lang="el-GR" dirty="0">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lnL w="12700" cmpd="sng">
                      <a:noFill/>
                    </a:lnL>
                  </a:tcPr>
                </a:tc>
                <a:extLst>
                  <a:ext uri="{0D108BD9-81ED-4DB2-BD59-A6C34878D82A}">
                    <a16:rowId xmlns:a16="http://schemas.microsoft.com/office/drawing/2014/main" val="1565909065"/>
                  </a:ext>
                </a:extLst>
              </a:tr>
            </a:tbl>
          </a:graphicData>
        </a:graphic>
      </p:graphicFrame>
      <p:sp>
        <p:nvSpPr>
          <p:cNvPr id="11" name="TextBox 10">
            <a:extLst>
              <a:ext uri="{FF2B5EF4-FFF2-40B4-BE49-F238E27FC236}">
                <a16:creationId xmlns:a16="http://schemas.microsoft.com/office/drawing/2014/main" id="{0B6015B3-562E-47C5-8BDC-DCA336EAF8A5}"/>
              </a:ext>
            </a:extLst>
          </p:cNvPr>
          <p:cNvSpPr txBox="1"/>
          <p:nvPr/>
        </p:nvSpPr>
        <p:spPr>
          <a:xfrm>
            <a:off x="1297296" y="3093739"/>
            <a:ext cx="4829805" cy="369332"/>
          </a:xfrm>
          <a:prstGeom prst="rect">
            <a:avLst/>
          </a:prstGeom>
          <a:noFill/>
        </p:spPr>
        <p:txBody>
          <a:bodyPr wrap="square" rtlCol="0">
            <a:spAutoFit/>
          </a:bodyPr>
          <a:lstStyle/>
          <a:p>
            <a:r>
              <a:rPr lang="en-GB" dirty="0">
                <a:latin typeface="Calibri" panose="020F0502020204030204" pitchFamily="34" charset="0"/>
                <a:cs typeface="Calibri" panose="020F0502020204030204" pitchFamily="34" charset="0"/>
              </a:rPr>
              <a:t>1     2    3     4    5    6     7    8    9   …. 4096</a:t>
            </a:r>
            <a:endParaRPr lang="el-G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3379299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l-GR" sz="2800" dirty="0">
                <a:solidFill>
                  <a:schemeClr val="accent5">
                    <a:lumMod val="75000"/>
                  </a:schemeClr>
                </a:solidFill>
                <a:latin typeface="Century Schoolbook" pitchFamily="18" charset="0"/>
              </a:rPr>
              <a:t>3</a:t>
            </a:r>
            <a:r>
              <a:rPr lang="en-US" sz="2800" dirty="0">
                <a:solidFill>
                  <a:schemeClr val="accent5">
                    <a:lumMod val="75000"/>
                  </a:schemeClr>
                </a:solidFill>
                <a:latin typeface="Century Schoolbook" pitchFamily="18" charset="0"/>
              </a:rPr>
              <a:t> </a:t>
            </a:r>
            <a:r>
              <a:rPr lang="el-GR" sz="2800" dirty="0" err="1">
                <a:solidFill>
                  <a:schemeClr val="accent5">
                    <a:lumMod val="75000"/>
                  </a:schemeClr>
                </a:solidFill>
                <a:latin typeface="Century Schoolbook" pitchFamily="18" charset="0"/>
              </a:rPr>
              <a:t>Υδατοσήμανση</a:t>
            </a:r>
            <a:r>
              <a:rPr lang="el-GR" sz="2800" dirty="0">
                <a:solidFill>
                  <a:schemeClr val="accent5">
                    <a:lumMod val="75000"/>
                  </a:schemeClr>
                </a:solidFill>
                <a:latin typeface="Century Schoolbook" pitchFamily="18" charset="0"/>
              </a:rPr>
              <a:t> εικόνας</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8092407" cy="369332"/>
          </a:xfrm>
          <a:prstGeom prst="rect">
            <a:avLst/>
          </a:prstGeom>
        </p:spPr>
        <p:txBody>
          <a:bodyPr wrap="square">
            <a:spAutoFit/>
          </a:bodyPr>
          <a:lstStyle/>
          <a:p>
            <a:pPr marL="0" lvl="3" algn="just"/>
            <a:r>
              <a:rPr lang="el-GR" b="1" dirty="0">
                <a:solidFill>
                  <a:srgbClr val="C00000"/>
                </a:solidFill>
                <a:latin typeface="Times New Roman" pitchFamily="18" charset="0"/>
                <a:cs typeface="Times New Roman" pitchFamily="18" charset="0"/>
                <a:sym typeface="Wingdings" pitchFamily="2" charset="2"/>
              </a:rPr>
              <a:t>Αλγόριθμος εξαγωγής λογότυπων από εικόνα</a:t>
            </a:r>
            <a:r>
              <a:rPr lang="en-US" dirty="0">
                <a:solidFill>
                  <a:schemeClr val="tx1">
                    <a:lumMod val="95000"/>
                    <a:lumOff val="5000"/>
                  </a:schemeClr>
                </a:solidFill>
                <a:latin typeface="Times New Roman" pitchFamily="18" charset="0"/>
                <a:cs typeface="Times New Roman" pitchFamily="18" charset="0"/>
                <a:sym typeface="Wingdings" pitchFamily="2" charset="2"/>
              </a:rPr>
              <a:t>:</a:t>
            </a: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145</a:t>
            </a:fld>
            <a:endParaRPr lang="el-GR" altLang="el-GR" sz="1200" dirty="0">
              <a:latin typeface="Cambria" pitchFamily="18" charset="0"/>
            </a:endParaRPr>
          </a:p>
        </p:txBody>
      </p:sp>
      <p:sp>
        <p:nvSpPr>
          <p:cNvPr id="9" name="TextBox 8">
            <a:extLst>
              <a:ext uri="{FF2B5EF4-FFF2-40B4-BE49-F238E27FC236}">
                <a16:creationId xmlns:a16="http://schemas.microsoft.com/office/drawing/2014/main" id="{6607A13A-5C0F-4620-AAD4-15743D23567B}"/>
              </a:ext>
            </a:extLst>
          </p:cNvPr>
          <p:cNvSpPr txBox="1"/>
          <p:nvPr/>
        </p:nvSpPr>
        <p:spPr>
          <a:xfrm>
            <a:off x="899592" y="2276750"/>
            <a:ext cx="7560840" cy="1277273"/>
          </a:xfrm>
          <a:prstGeom prst="rect">
            <a:avLst/>
          </a:prstGeom>
          <a:noFill/>
        </p:spPr>
        <p:txBody>
          <a:bodyPr wrap="square">
            <a:spAutoFit/>
          </a:bodyPr>
          <a:lstStyle/>
          <a:p>
            <a:pPr marL="285750" lvl="0" indent="-285750" algn="just">
              <a:spcAft>
                <a:spcPts val="300"/>
              </a:spcAft>
              <a:buFont typeface="Arial" panose="020B0604020202020204" pitchFamily="34" charset="0"/>
              <a:buChar char="•"/>
            </a:pPr>
            <a:r>
              <a:rPr lang="el-GR" dirty="0">
                <a:solidFill>
                  <a:srgbClr val="C00000"/>
                </a:solidFill>
                <a:latin typeface="Calibri" panose="020F0502020204030204" pitchFamily="34" charset="0"/>
                <a:cs typeface="Calibri" panose="020F0502020204030204" pitchFamily="34" charset="0"/>
              </a:rPr>
              <a:t>Αφού εξακριβώσουμε το </a:t>
            </a:r>
            <a:r>
              <a:rPr lang="en-GB" dirty="0">
                <a:solidFill>
                  <a:srgbClr val="C00000"/>
                </a:solidFill>
                <a:latin typeface="Calibri" panose="020F0502020204030204" pitchFamily="34" charset="0"/>
                <a:cs typeface="Calibri" panose="020F0502020204030204" pitchFamily="34" charset="0"/>
              </a:rPr>
              <a:t>bit </a:t>
            </a:r>
            <a:r>
              <a:rPr lang="el-GR" dirty="0">
                <a:solidFill>
                  <a:srgbClr val="C00000"/>
                </a:solidFill>
                <a:latin typeface="Calibri" panose="020F0502020204030204" pitchFamily="34" charset="0"/>
                <a:cs typeface="Calibri" panose="020F0502020204030204" pitchFamily="34" charset="0"/>
              </a:rPr>
              <a:t>πλειοψηφίας πώς ανακτούμε την δυαδική εικόνα?</a:t>
            </a:r>
          </a:p>
          <a:p>
            <a:pPr lvl="0" algn="just">
              <a:spcAft>
                <a:spcPts val="300"/>
              </a:spcAft>
            </a:pPr>
            <a:endParaRPr lang="el-GR" dirty="0">
              <a:solidFill>
                <a:srgbClr val="C00000"/>
              </a:solidFill>
              <a:latin typeface="Calibri" panose="020F0502020204030204" pitchFamily="34" charset="0"/>
              <a:cs typeface="Calibri" panose="020F0502020204030204" pitchFamily="34" charset="0"/>
            </a:endParaRPr>
          </a:p>
          <a:p>
            <a:pPr lvl="0" algn="just">
              <a:spcAft>
                <a:spcPts val="300"/>
              </a:spcAft>
            </a:pPr>
            <a:endParaRPr lang="el-GR" dirty="0">
              <a:solidFill>
                <a:srgbClr val="C00000"/>
              </a:solidFill>
              <a:latin typeface="Calibri" panose="020F0502020204030204" pitchFamily="34" charset="0"/>
              <a:cs typeface="Calibri" panose="020F0502020204030204" pitchFamily="34" charset="0"/>
            </a:endParaRPr>
          </a:p>
        </p:txBody>
      </p:sp>
      <p:graphicFrame>
        <p:nvGraphicFramePr>
          <p:cNvPr id="10" name="Table 2">
            <a:extLst>
              <a:ext uri="{FF2B5EF4-FFF2-40B4-BE49-F238E27FC236}">
                <a16:creationId xmlns:a16="http://schemas.microsoft.com/office/drawing/2014/main" id="{285BB13D-1E70-4C36-8676-D8C4762049DB}"/>
              </a:ext>
            </a:extLst>
          </p:cNvPr>
          <p:cNvGraphicFramePr>
            <a:graphicFrameLocks noGrp="1"/>
          </p:cNvGraphicFramePr>
          <p:nvPr/>
        </p:nvGraphicFramePr>
        <p:xfrm>
          <a:off x="1297296" y="3417324"/>
          <a:ext cx="3771933" cy="370840"/>
        </p:xfrm>
        <a:graphic>
          <a:graphicData uri="http://schemas.openxmlformats.org/drawingml/2006/table">
            <a:tbl>
              <a:tblPr firstRow="1" bandRow="1">
                <a:tableStyleId>{5940675A-B579-460E-94D1-54222C63F5DA}</a:tableStyleId>
              </a:tblPr>
              <a:tblGrid>
                <a:gridCol w="342903">
                  <a:extLst>
                    <a:ext uri="{9D8B030D-6E8A-4147-A177-3AD203B41FA5}">
                      <a16:colId xmlns:a16="http://schemas.microsoft.com/office/drawing/2014/main" val="1965309528"/>
                    </a:ext>
                  </a:extLst>
                </a:gridCol>
                <a:gridCol w="342903">
                  <a:extLst>
                    <a:ext uri="{9D8B030D-6E8A-4147-A177-3AD203B41FA5}">
                      <a16:colId xmlns:a16="http://schemas.microsoft.com/office/drawing/2014/main" val="3505904815"/>
                    </a:ext>
                  </a:extLst>
                </a:gridCol>
                <a:gridCol w="342903">
                  <a:extLst>
                    <a:ext uri="{9D8B030D-6E8A-4147-A177-3AD203B41FA5}">
                      <a16:colId xmlns:a16="http://schemas.microsoft.com/office/drawing/2014/main" val="1590031288"/>
                    </a:ext>
                  </a:extLst>
                </a:gridCol>
                <a:gridCol w="342903">
                  <a:extLst>
                    <a:ext uri="{9D8B030D-6E8A-4147-A177-3AD203B41FA5}">
                      <a16:colId xmlns:a16="http://schemas.microsoft.com/office/drawing/2014/main" val="3786599329"/>
                    </a:ext>
                  </a:extLst>
                </a:gridCol>
                <a:gridCol w="342903">
                  <a:extLst>
                    <a:ext uri="{9D8B030D-6E8A-4147-A177-3AD203B41FA5}">
                      <a16:colId xmlns:a16="http://schemas.microsoft.com/office/drawing/2014/main" val="848662463"/>
                    </a:ext>
                  </a:extLst>
                </a:gridCol>
                <a:gridCol w="342903">
                  <a:extLst>
                    <a:ext uri="{9D8B030D-6E8A-4147-A177-3AD203B41FA5}">
                      <a16:colId xmlns:a16="http://schemas.microsoft.com/office/drawing/2014/main" val="1925797757"/>
                    </a:ext>
                  </a:extLst>
                </a:gridCol>
                <a:gridCol w="342903">
                  <a:extLst>
                    <a:ext uri="{9D8B030D-6E8A-4147-A177-3AD203B41FA5}">
                      <a16:colId xmlns:a16="http://schemas.microsoft.com/office/drawing/2014/main" val="854352280"/>
                    </a:ext>
                  </a:extLst>
                </a:gridCol>
                <a:gridCol w="342903">
                  <a:extLst>
                    <a:ext uri="{9D8B030D-6E8A-4147-A177-3AD203B41FA5}">
                      <a16:colId xmlns:a16="http://schemas.microsoft.com/office/drawing/2014/main" val="3032238704"/>
                    </a:ext>
                  </a:extLst>
                </a:gridCol>
                <a:gridCol w="342903">
                  <a:extLst>
                    <a:ext uri="{9D8B030D-6E8A-4147-A177-3AD203B41FA5}">
                      <a16:colId xmlns:a16="http://schemas.microsoft.com/office/drawing/2014/main" val="3122095820"/>
                    </a:ext>
                  </a:extLst>
                </a:gridCol>
                <a:gridCol w="342903">
                  <a:extLst>
                    <a:ext uri="{9D8B030D-6E8A-4147-A177-3AD203B41FA5}">
                      <a16:colId xmlns:a16="http://schemas.microsoft.com/office/drawing/2014/main" val="3247612601"/>
                    </a:ext>
                  </a:extLst>
                </a:gridCol>
                <a:gridCol w="342903">
                  <a:extLst>
                    <a:ext uri="{9D8B030D-6E8A-4147-A177-3AD203B41FA5}">
                      <a16:colId xmlns:a16="http://schemas.microsoft.com/office/drawing/2014/main" val="2084292495"/>
                    </a:ext>
                  </a:extLst>
                </a:gridCol>
              </a:tblGrid>
              <a:tr h="370840">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lnR w="12700" cmpd="sng">
                      <a:noFill/>
                    </a:lnR>
                  </a:tcPr>
                </a:tc>
                <a:tc>
                  <a:txBody>
                    <a:bodyPr/>
                    <a:lstStyle/>
                    <a:p>
                      <a:pPr algn="ctr"/>
                      <a:r>
                        <a:rPr lang="en-GB" dirty="0">
                          <a:latin typeface="Calibri" panose="020F0502020204030204" pitchFamily="34" charset="0"/>
                          <a:cs typeface="Calibri" panose="020F0502020204030204" pitchFamily="34" charset="0"/>
                        </a:rPr>
                        <a:t>…</a:t>
                      </a:r>
                      <a:endParaRPr lang="el-GR" dirty="0">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lnL w="12700" cmpd="sng">
                      <a:noFill/>
                    </a:lnL>
                  </a:tcPr>
                </a:tc>
                <a:extLst>
                  <a:ext uri="{0D108BD9-81ED-4DB2-BD59-A6C34878D82A}">
                    <a16:rowId xmlns:a16="http://schemas.microsoft.com/office/drawing/2014/main" val="1565909065"/>
                  </a:ext>
                </a:extLst>
              </a:tr>
            </a:tbl>
          </a:graphicData>
        </a:graphic>
      </p:graphicFrame>
      <p:sp>
        <p:nvSpPr>
          <p:cNvPr id="11" name="TextBox 10">
            <a:extLst>
              <a:ext uri="{FF2B5EF4-FFF2-40B4-BE49-F238E27FC236}">
                <a16:creationId xmlns:a16="http://schemas.microsoft.com/office/drawing/2014/main" id="{0B6015B3-562E-47C5-8BDC-DCA336EAF8A5}"/>
              </a:ext>
            </a:extLst>
          </p:cNvPr>
          <p:cNvSpPr txBox="1"/>
          <p:nvPr/>
        </p:nvSpPr>
        <p:spPr>
          <a:xfrm>
            <a:off x="1297296" y="3093739"/>
            <a:ext cx="4829805" cy="369332"/>
          </a:xfrm>
          <a:prstGeom prst="rect">
            <a:avLst/>
          </a:prstGeom>
          <a:noFill/>
        </p:spPr>
        <p:txBody>
          <a:bodyPr wrap="square" rtlCol="0">
            <a:spAutoFit/>
          </a:bodyPr>
          <a:lstStyle/>
          <a:p>
            <a:r>
              <a:rPr lang="en-GB" dirty="0">
                <a:latin typeface="Calibri" panose="020F0502020204030204" pitchFamily="34" charset="0"/>
                <a:cs typeface="Calibri" panose="020F0502020204030204" pitchFamily="34" charset="0"/>
              </a:rPr>
              <a:t>1     2    3     4    5    6     7    8    9   …. 4096</a:t>
            </a:r>
            <a:endParaRPr lang="el-GR" dirty="0">
              <a:latin typeface="Calibri" panose="020F0502020204030204" pitchFamily="34" charset="0"/>
              <a:cs typeface="Calibri" panose="020F0502020204030204" pitchFamily="34" charset="0"/>
            </a:endParaRPr>
          </a:p>
        </p:txBody>
      </p:sp>
      <p:sp>
        <p:nvSpPr>
          <p:cNvPr id="12" name="Arrow: Right 11">
            <a:extLst>
              <a:ext uri="{FF2B5EF4-FFF2-40B4-BE49-F238E27FC236}">
                <a16:creationId xmlns:a16="http://schemas.microsoft.com/office/drawing/2014/main" id="{73EF7788-E5D0-45C7-AC32-5350DC8B3FEA}"/>
              </a:ext>
            </a:extLst>
          </p:cNvPr>
          <p:cNvSpPr/>
          <p:nvPr/>
        </p:nvSpPr>
        <p:spPr>
          <a:xfrm rot="2521806">
            <a:off x="5212200" y="3739485"/>
            <a:ext cx="509466" cy="2628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133327232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l-GR" sz="2800" dirty="0">
                <a:solidFill>
                  <a:schemeClr val="accent5">
                    <a:lumMod val="75000"/>
                  </a:schemeClr>
                </a:solidFill>
                <a:latin typeface="Century Schoolbook" pitchFamily="18" charset="0"/>
              </a:rPr>
              <a:t>3</a:t>
            </a:r>
            <a:r>
              <a:rPr lang="en-US" sz="2800" dirty="0">
                <a:solidFill>
                  <a:schemeClr val="accent5">
                    <a:lumMod val="75000"/>
                  </a:schemeClr>
                </a:solidFill>
                <a:latin typeface="Century Schoolbook" pitchFamily="18" charset="0"/>
              </a:rPr>
              <a:t> </a:t>
            </a:r>
            <a:r>
              <a:rPr lang="el-GR" sz="2800" dirty="0" err="1">
                <a:solidFill>
                  <a:schemeClr val="accent5">
                    <a:lumMod val="75000"/>
                  </a:schemeClr>
                </a:solidFill>
                <a:latin typeface="Century Schoolbook" pitchFamily="18" charset="0"/>
              </a:rPr>
              <a:t>Υδατοσήμανση</a:t>
            </a:r>
            <a:r>
              <a:rPr lang="el-GR" sz="2800" dirty="0">
                <a:solidFill>
                  <a:schemeClr val="accent5">
                    <a:lumMod val="75000"/>
                  </a:schemeClr>
                </a:solidFill>
                <a:latin typeface="Century Schoolbook" pitchFamily="18" charset="0"/>
              </a:rPr>
              <a:t> εικόνας</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8092407" cy="369332"/>
          </a:xfrm>
          <a:prstGeom prst="rect">
            <a:avLst/>
          </a:prstGeom>
        </p:spPr>
        <p:txBody>
          <a:bodyPr wrap="square">
            <a:spAutoFit/>
          </a:bodyPr>
          <a:lstStyle/>
          <a:p>
            <a:pPr marL="0" lvl="3" algn="just"/>
            <a:r>
              <a:rPr lang="el-GR" b="1" dirty="0">
                <a:solidFill>
                  <a:srgbClr val="C00000"/>
                </a:solidFill>
                <a:latin typeface="Times New Roman" pitchFamily="18" charset="0"/>
                <a:cs typeface="Times New Roman" pitchFamily="18" charset="0"/>
                <a:sym typeface="Wingdings" pitchFamily="2" charset="2"/>
              </a:rPr>
              <a:t>Αλγόριθμος εξαγωγής λογότυπων από εικόνα</a:t>
            </a:r>
            <a:r>
              <a:rPr lang="en-US" dirty="0">
                <a:solidFill>
                  <a:schemeClr val="tx1">
                    <a:lumMod val="95000"/>
                    <a:lumOff val="5000"/>
                  </a:schemeClr>
                </a:solidFill>
                <a:latin typeface="Times New Roman" pitchFamily="18" charset="0"/>
                <a:cs typeface="Times New Roman" pitchFamily="18" charset="0"/>
                <a:sym typeface="Wingdings" pitchFamily="2" charset="2"/>
              </a:rPr>
              <a:t>:</a:t>
            </a: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146</a:t>
            </a:fld>
            <a:endParaRPr lang="el-GR" altLang="el-GR" sz="1200" dirty="0">
              <a:latin typeface="Cambria" pitchFamily="18" charset="0"/>
            </a:endParaRPr>
          </a:p>
        </p:txBody>
      </p:sp>
      <p:sp>
        <p:nvSpPr>
          <p:cNvPr id="9" name="TextBox 8">
            <a:extLst>
              <a:ext uri="{FF2B5EF4-FFF2-40B4-BE49-F238E27FC236}">
                <a16:creationId xmlns:a16="http://schemas.microsoft.com/office/drawing/2014/main" id="{6607A13A-5C0F-4620-AAD4-15743D23567B}"/>
              </a:ext>
            </a:extLst>
          </p:cNvPr>
          <p:cNvSpPr txBox="1"/>
          <p:nvPr/>
        </p:nvSpPr>
        <p:spPr>
          <a:xfrm>
            <a:off x="899592" y="2276750"/>
            <a:ext cx="7560840" cy="1277273"/>
          </a:xfrm>
          <a:prstGeom prst="rect">
            <a:avLst/>
          </a:prstGeom>
          <a:noFill/>
        </p:spPr>
        <p:txBody>
          <a:bodyPr wrap="square">
            <a:spAutoFit/>
          </a:bodyPr>
          <a:lstStyle/>
          <a:p>
            <a:pPr marL="285750" lvl="0" indent="-285750" algn="just">
              <a:spcAft>
                <a:spcPts val="300"/>
              </a:spcAft>
              <a:buFont typeface="Arial" panose="020B0604020202020204" pitchFamily="34" charset="0"/>
              <a:buChar char="•"/>
            </a:pPr>
            <a:r>
              <a:rPr lang="el-GR" dirty="0">
                <a:solidFill>
                  <a:srgbClr val="C00000"/>
                </a:solidFill>
                <a:latin typeface="Calibri" panose="020F0502020204030204" pitchFamily="34" charset="0"/>
                <a:cs typeface="Calibri" panose="020F0502020204030204" pitchFamily="34" charset="0"/>
              </a:rPr>
              <a:t>Αφού εξακριβώσουμε το </a:t>
            </a:r>
            <a:r>
              <a:rPr lang="en-GB" dirty="0">
                <a:solidFill>
                  <a:srgbClr val="C00000"/>
                </a:solidFill>
                <a:latin typeface="Calibri" panose="020F0502020204030204" pitchFamily="34" charset="0"/>
                <a:cs typeface="Calibri" panose="020F0502020204030204" pitchFamily="34" charset="0"/>
              </a:rPr>
              <a:t>bit </a:t>
            </a:r>
            <a:r>
              <a:rPr lang="el-GR" dirty="0">
                <a:solidFill>
                  <a:srgbClr val="C00000"/>
                </a:solidFill>
                <a:latin typeface="Calibri" panose="020F0502020204030204" pitchFamily="34" charset="0"/>
                <a:cs typeface="Calibri" panose="020F0502020204030204" pitchFamily="34" charset="0"/>
              </a:rPr>
              <a:t>πλειοψηφίας πώς ανακτούμε την δυαδική εικόνα?</a:t>
            </a:r>
          </a:p>
          <a:p>
            <a:pPr lvl="0" algn="just">
              <a:spcAft>
                <a:spcPts val="300"/>
              </a:spcAft>
            </a:pPr>
            <a:endParaRPr lang="el-GR" dirty="0">
              <a:solidFill>
                <a:srgbClr val="C00000"/>
              </a:solidFill>
              <a:latin typeface="Calibri" panose="020F0502020204030204" pitchFamily="34" charset="0"/>
              <a:cs typeface="Calibri" panose="020F0502020204030204" pitchFamily="34" charset="0"/>
            </a:endParaRPr>
          </a:p>
          <a:p>
            <a:pPr lvl="0" algn="just">
              <a:spcAft>
                <a:spcPts val="300"/>
              </a:spcAft>
            </a:pPr>
            <a:endParaRPr lang="el-GR" dirty="0">
              <a:solidFill>
                <a:srgbClr val="C00000"/>
              </a:solidFill>
              <a:latin typeface="Calibri" panose="020F0502020204030204" pitchFamily="34" charset="0"/>
              <a:cs typeface="Calibri" panose="020F0502020204030204" pitchFamily="34" charset="0"/>
            </a:endParaRPr>
          </a:p>
        </p:txBody>
      </p:sp>
      <p:graphicFrame>
        <p:nvGraphicFramePr>
          <p:cNvPr id="10" name="Table 2">
            <a:extLst>
              <a:ext uri="{FF2B5EF4-FFF2-40B4-BE49-F238E27FC236}">
                <a16:creationId xmlns:a16="http://schemas.microsoft.com/office/drawing/2014/main" id="{285BB13D-1E70-4C36-8676-D8C4762049DB}"/>
              </a:ext>
            </a:extLst>
          </p:cNvPr>
          <p:cNvGraphicFramePr>
            <a:graphicFrameLocks noGrp="1"/>
          </p:cNvGraphicFramePr>
          <p:nvPr/>
        </p:nvGraphicFramePr>
        <p:xfrm>
          <a:off x="1297296" y="3417324"/>
          <a:ext cx="3771933" cy="370840"/>
        </p:xfrm>
        <a:graphic>
          <a:graphicData uri="http://schemas.openxmlformats.org/drawingml/2006/table">
            <a:tbl>
              <a:tblPr firstRow="1" bandRow="1">
                <a:tableStyleId>{5940675A-B579-460E-94D1-54222C63F5DA}</a:tableStyleId>
              </a:tblPr>
              <a:tblGrid>
                <a:gridCol w="342903">
                  <a:extLst>
                    <a:ext uri="{9D8B030D-6E8A-4147-A177-3AD203B41FA5}">
                      <a16:colId xmlns:a16="http://schemas.microsoft.com/office/drawing/2014/main" val="1965309528"/>
                    </a:ext>
                  </a:extLst>
                </a:gridCol>
                <a:gridCol w="342903">
                  <a:extLst>
                    <a:ext uri="{9D8B030D-6E8A-4147-A177-3AD203B41FA5}">
                      <a16:colId xmlns:a16="http://schemas.microsoft.com/office/drawing/2014/main" val="3505904815"/>
                    </a:ext>
                  </a:extLst>
                </a:gridCol>
                <a:gridCol w="342903">
                  <a:extLst>
                    <a:ext uri="{9D8B030D-6E8A-4147-A177-3AD203B41FA5}">
                      <a16:colId xmlns:a16="http://schemas.microsoft.com/office/drawing/2014/main" val="1590031288"/>
                    </a:ext>
                  </a:extLst>
                </a:gridCol>
                <a:gridCol w="342903">
                  <a:extLst>
                    <a:ext uri="{9D8B030D-6E8A-4147-A177-3AD203B41FA5}">
                      <a16:colId xmlns:a16="http://schemas.microsoft.com/office/drawing/2014/main" val="3786599329"/>
                    </a:ext>
                  </a:extLst>
                </a:gridCol>
                <a:gridCol w="342903">
                  <a:extLst>
                    <a:ext uri="{9D8B030D-6E8A-4147-A177-3AD203B41FA5}">
                      <a16:colId xmlns:a16="http://schemas.microsoft.com/office/drawing/2014/main" val="848662463"/>
                    </a:ext>
                  </a:extLst>
                </a:gridCol>
                <a:gridCol w="342903">
                  <a:extLst>
                    <a:ext uri="{9D8B030D-6E8A-4147-A177-3AD203B41FA5}">
                      <a16:colId xmlns:a16="http://schemas.microsoft.com/office/drawing/2014/main" val="1925797757"/>
                    </a:ext>
                  </a:extLst>
                </a:gridCol>
                <a:gridCol w="342903">
                  <a:extLst>
                    <a:ext uri="{9D8B030D-6E8A-4147-A177-3AD203B41FA5}">
                      <a16:colId xmlns:a16="http://schemas.microsoft.com/office/drawing/2014/main" val="854352280"/>
                    </a:ext>
                  </a:extLst>
                </a:gridCol>
                <a:gridCol w="342903">
                  <a:extLst>
                    <a:ext uri="{9D8B030D-6E8A-4147-A177-3AD203B41FA5}">
                      <a16:colId xmlns:a16="http://schemas.microsoft.com/office/drawing/2014/main" val="3032238704"/>
                    </a:ext>
                  </a:extLst>
                </a:gridCol>
                <a:gridCol w="342903">
                  <a:extLst>
                    <a:ext uri="{9D8B030D-6E8A-4147-A177-3AD203B41FA5}">
                      <a16:colId xmlns:a16="http://schemas.microsoft.com/office/drawing/2014/main" val="3122095820"/>
                    </a:ext>
                  </a:extLst>
                </a:gridCol>
                <a:gridCol w="342903">
                  <a:extLst>
                    <a:ext uri="{9D8B030D-6E8A-4147-A177-3AD203B41FA5}">
                      <a16:colId xmlns:a16="http://schemas.microsoft.com/office/drawing/2014/main" val="3247612601"/>
                    </a:ext>
                  </a:extLst>
                </a:gridCol>
                <a:gridCol w="342903">
                  <a:extLst>
                    <a:ext uri="{9D8B030D-6E8A-4147-A177-3AD203B41FA5}">
                      <a16:colId xmlns:a16="http://schemas.microsoft.com/office/drawing/2014/main" val="2084292495"/>
                    </a:ext>
                  </a:extLst>
                </a:gridCol>
              </a:tblGrid>
              <a:tr h="370840">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lnR w="12700" cmpd="sng">
                      <a:noFill/>
                    </a:lnR>
                  </a:tcPr>
                </a:tc>
                <a:tc>
                  <a:txBody>
                    <a:bodyPr/>
                    <a:lstStyle/>
                    <a:p>
                      <a:pPr algn="ctr"/>
                      <a:r>
                        <a:rPr lang="en-GB" dirty="0">
                          <a:latin typeface="Calibri" panose="020F0502020204030204" pitchFamily="34" charset="0"/>
                          <a:cs typeface="Calibri" panose="020F0502020204030204" pitchFamily="34" charset="0"/>
                        </a:rPr>
                        <a:t>…</a:t>
                      </a:r>
                      <a:endParaRPr lang="el-GR" dirty="0">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lnL w="12700" cmpd="sng">
                      <a:noFill/>
                    </a:lnL>
                  </a:tcPr>
                </a:tc>
                <a:extLst>
                  <a:ext uri="{0D108BD9-81ED-4DB2-BD59-A6C34878D82A}">
                    <a16:rowId xmlns:a16="http://schemas.microsoft.com/office/drawing/2014/main" val="1565909065"/>
                  </a:ext>
                </a:extLst>
              </a:tr>
            </a:tbl>
          </a:graphicData>
        </a:graphic>
      </p:graphicFrame>
      <p:sp>
        <p:nvSpPr>
          <p:cNvPr id="11" name="TextBox 10">
            <a:extLst>
              <a:ext uri="{FF2B5EF4-FFF2-40B4-BE49-F238E27FC236}">
                <a16:creationId xmlns:a16="http://schemas.microsoft.com/office/drawing/2014/main" id="{0B6015B3-562E-47C5-8BDC-DCA336EAF8A5}"/>
              </a:ext>
            </a:extLst>
          </p:cNvPr>
          <p:cNvSpPr txBox="1"/>
          <p:nvPr/>
        </p:nvSpPr>
        <p:spPr>
          <a:xfrm>
            <a:off x="1297296" y="3093739"/>
            <a:ext cx="4829805" cy="369332"/>
          </a:xfrm>
          <a:prstGeom prst="rect">
            <a:avLst/>
          </a:prstGeom>
          <a:noFill/>
        </p:spPr>
        <p:txBody>
          <a:bodyPr wrap="square" rtlCol="0">
            <a:spAutoFit/>
          </a:bodyPr>
          <a:lstStyle/>
          <a:p>
            <a:r>
              <a:rPr lang="en-GB" dirty="0">
                <a:latin typeface="Calibri" panose="020F0502020204030204" pitchFamily="34" charset="0"/>
                <a:cs typeface="Calibri" panose="020F0502020204030204" pitchFamily="34" charset="0"/>
              </a:rPr>
              <a:t>1     2    3     4    5    6     7    8    9   …. 4096</a:t>
            </a:r>
            <a:endParaRPr lang="el-GR" dirty="0">
              <a:latin typeface="Calibri" panose="020F0502020204030204" pitchFamily="34" charset="0"/>
              <a:cs typeface="Calibri" panose="020F0502020204030204" pitchFamily="34" charset="0"/>
            </a:endParaRPr>
          </a:p>
        </p:txBody>
      </p:sp>
      <p:sp>
        <p:nvSpPr>
          <p:cNvPr id="12" name="Arrow: Right 11">
            <a:extLst>
              <a:ext uri="{FF2B5EF4-FFF2-40B4-BE49-F238E27FC236}">
                <a16:creationId xmlns:a16="http://schemas.microsoft.com/office/drawing/2014/main" id="{73EF7788-E5D0-45C7-AC32-5350DC8B3FEA}"/>
              </a:ext>
            </a:extLst>
          </p:cNvPr>
          <p:cNvSpPr/>
          <p:nvPr/>
        </p:nvSpPr>
        <p:spPr>
          <a:xfrm rot="2521806">
            <a:off x="5212200" y="3739485"/>
            <a:ext cx="509466" cy="2628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graphicFrame>
        <p:nvGraphicFramePr>
          <p:cNvPr id="14" name="Table 4">
            <a:extLst>
              <a:ext uri="{FF2B5EF4-FFF2-40B4-BE49-F238E27FC236}">
                <a16:creationId xmlns:a16="http://schemas.microsoft.com/office/drawing/2014/main" id="{B57550D7-569A-442A-BB5B-3EED0FF547BA}"/>
              </a:ext>
            </a:extLst>
          </p:cNvPr>
          <p:cNvGraphicFramePr>
            <a:graphicFrameLocks noGrp="1"/>
          </p:cNvGraphicFramePr>
          <p:nvPr>
            <p:extLst>
              <p:ext uri="{D42A27DB-BD31-4B8C-83A1-F6EECF244321}">
                <p14:modId xmlns:p14="http://schemas.microsoft.com/office/powerpoint/2010/main" val="110275126"/>
              </p:ext>
            </p:extLst>
          </p:nvPr>
        </p:nvGraphicFramePr>
        <p:xfrm>
          <a:off x="5613239" y="4276236"/>
          <a:ext cx="3048003" cy="1854200"/>
        </p:xfrm>
        <a:graphic>
          <a:graphicData uri="http://schemas.openxmlformats.org/drawingml/2006/table">
            <a:tbl>
              <a:tblPr firstRow="1" bandRow="1">
                <a:tableStyleId>{5940675A-B579-460E-94D1-54222C63F5DA}</a:tableStyleId>
              </a:tblPr>
              <a:tblGrid>
                <a:gridCol w="338667">
                  <a:extLst>
                    <a:ext uri="{9D8B030D-6E8A-4147-A177-3AD203B41FA5}">
                      <a16:colId xmlns:a16="http://schemas.microsoft.com/office/drawing/2014/main" val="426098677"/>
                    </a:ext>
                  </a:extLst>
                </a:gridCol>
                <a:gridCol w="338667">
                  <a:extLst>
                    <a:ext uri="{9D8B030D-6E8A-4147-A177-3AD203B41FA5}">
                      <a16:colId xmlns:a16="http://schemas.microsoft.com/office/drawing/2014/main" val="2417521808"/>
                    </a:ext>
                  </a:extLst>
                </a:gridCol>
                <a:gridCol w="338667">
                  <a:extLst>
                    <a:ext uri="{9D8B030D-6E8A-4147-A177-3AD203B41FA5}">
                      <a16:colId xmlns:a16="http://schemas.microsoft.com/office/drawing/2014/main" val="2870750396"/>
                    </a:ext>
                  </a:extLst>
                </a:gridCol>
                <a:gridCol w="338667">
                  <a:extLst>
                    <a:ext uri="{9D8B030D-6E8A-4147-A177-3AD203B41FA5}">
                      <a16:colId xmlns:a16="http://schemas.microsoft.com/office/drawing/2014/main" val="1022192510"/>
                    </a:ext>
                  </a:extLst>
                </a:gridCol>
                <a:gridCol w="338667">
                  <a:extLst>
                    <a:ext uri="{9D8B030D-6E8A-4147-A177-3AD203B41FA5}">
                      <a16:colId xmlns:a16="http://schemas.microsoft.com/office/drawing/2014/main" val="1794366306"/>
                    </a:ext>
                  </a:extLst>
                </a:gridCol>
                <a:gridCol w="338667">
                  <a:extLst>
                    <a:ext uri="{9D8B030D-6E8A-4147-A177-3AD203B41FA5}">
                      <a16:colId xmlns:a16="http://schemas.microsoft.com/office/drawing/2014/main" val="270089314"/>
                    </a:ext>
                  </a:extLst>
                </a:gridCol>
                <a:gridCol w="338667">
                  <a:extLst>
                    <a:ext uri="{9D8B030D-6E8A-4147-A177-3AD203B41FA5}">
                      <a16:colId xmlns:a16="http://schemas.microsoft.com/office/drawing/2014/main" val="4267781527"/>
                    </a:ext>
                  </a:extLst>
                </a:gridCol>
                <a:gridCol w="338667">
                  <a:extLst>
                    <a:ext uri="{9D8B030D-6E8A-4147-A177-3AD203B41FA5}">
                      <a16:colId xmlns:a16="http://schemas.microsoft.com/office/drawing/2014/main" val="3856315034"/>
                    </a:ext>
                  </a:extLst>
                </a:gridCol>
                <a:gridCol w="338667">
                  <a:extLst>
                    <a:ext uri="{9D8B030D-6E8A-4147-A177-3AD203B41FA5}">
                      <a16:colId xmlns:a16="http://schemas.microsoft.com/office/drawing/2014/main" val="2267818078"/>
                    </a:ext>
                  </a:extLst>
                </a:gridCol>
              </a:tblGrid>
              <a:tr h="370840">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lnR w="12700" cmpd="sng">
                      <a:noFill/>
                    </a:lnR>
                  </a:tcPr>
                </a:tc>
                <a:tc>
                  <a:txBody>
                    <a:bodyPr/>
                    <a:lstStyle/>
                    <a:p>
                      <a:pPr algn="ctr"/>
                      <a:r>
                        <a:rPr lang="en-GB" dirty="0">
                          <a:latin typeface="Calibri" panose="020F0502020204030204" pitchFamily="34" charset="0"/>
                          <a:cs typeface="Calibri" panose="020F0502020204030204" pitchFamily="34" charset="0"/>
                        </a:rPr>
                        <a:t>…</a:t>
                      </a:r>
                      <a:endParaRPr lang="el-GR" dirty="0">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lnL w="12700" cmpd="sng">
                      <a:noFill/>
                    </a:lnL>
                  </a:tcPr>
                </a:tc>
                <a:extLst>
                  <a:ext uri="{0D108BD9-81ED-4DB2-BD59-A6C34878D82A}">
                    <a16:rowId xmlns:a16="http://schemas.microsoft.com/office/drawing/2014/main" val="2418589640"/>
                  </a:ext>
                </a:extLst>
              </a:tr>
              <a:tr h="370840">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lnR w="12700" cmpd="sng">
                      <a:noFill/>
                    </a:lnR>
                  </a:tcPr>
                </a:tc>
                <a:tc>
                  <a:txBody>
                    <a:bodyPr/>
                    <a:lstStyle/>
                    <a:p>
                      <a:pPr algn="ctr"/>
                      <a:r>
                        <a:rPr lang="en-GB" dirty="0">
                          <a:latin typeface="Calibri" panose="020F0502020204030204" pitchFamily="34" charset="0"/>
                          <a:cs typeface="Calibri" panose="020F0502020204030204" pitchFamily="34" charset="0"/>
                        </a:rPr>
                        <a:t>…</a:t>
                      </a:r>
                      <a:endParaRPr lang="el-GR" dirty="0">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lnL w="12700" cmpd="sng">
                      <a:noFill/>
                    </a:lnL>
                  </a:tcPr>
                </a:tc>
                <a:extLst>
                  <a:ext uri="{0D108BD9-81ED-4DB2-BD59-A6C34878D82A}">
                    <a16:rowId xmlns:a16="http://schemas.microsoft.com/office/drawing/2014/main" val="785765447"/>
                  </a:ext>
                </a:extLst>
              </a:tr>
              <a:tr h="370840">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lnB w="12700" cmpd="sng">
                      <a:noFill/>
                    </a:lnB>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lnB w="12700" cmpd="sng">
                      <a:noFill/>
                    </a:lnB>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lnB w="12700" cmpd="sng">
                      <a:noFill/>
                    </a:lnB>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lnB w="12700" cmpd="sng">
                      <a:noFill/>
                    </a:lnB>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lnB w="12700" cmpd="sng">
                      <a:noFill/>
                    </a:lnB>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lnB w="12700" cmpd="sng">
                      <a:noFill/>
                    </a:lnB>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lnR w="12700" cmpd="sng">
                      <a:noFill/>
                    </a:lnR>
                    <a:lnB w="12700" cmpd="sng">
                      <a:noFill/>
                    </a:lnB>
                  </a:tcPr>
                </a:tc>
                <a:tc>
                  <a:txBody>
                    <a:bodyPr/>
                    <a:lstStyle/>
                    <a:p>
                      <a:pPr algn="ctr"/>
                      <a:r>
                        <a:rPr lang="en-GB" dirty="0">
                          <a:latin typeface="Calibri" panose="020F0502020204030204" pitchFamily="34" charset="0"/>
                          <a:cs typeface="Calibri" panose="020F0502020204030204" pitchFamily="34" charset="0"/>
                        </a:rPr>
                        <a:t>…</a:t>
                      </a:r>
                      <a:endParaRPr lang="el-GR" dirty="0">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lnL w="12700" cmpd="sng">
                      <a:noFill/>
                    </a:lnL>
                    <a:lnB w="12700" cmpd="sng">
                      <a:noFill/>
                    </a:lnB>
                  </a:tcPr>
                </a:tc>
                <a:extLst>
                  <a:ext uri="{0D108BD9-81ED-4DB2-BD59-A6C34878D82A}">
                    <a16:rowId xmlns:a16="http://schemas.microsoft.com/office/drawing/2014/main" val="1460075259"/>
                  </a:ext>
                </a:extLst>
              </a:tr>
              <a:tr h="370840">
                <a:tc>
                  <a:txBody>
                    <a:bodyPr/>
                    <a:lstStyle/>
                    <a:p>
                      <a:pPr algn="ctr"/>
                      <a:endParaRPr lang="el-GR" dirty="0">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l-GR" dirty="0">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l-GR" dirty="0">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l-GR" dirty="0">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l-GR" dirty="0">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l-GR" dirty="0">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l-GR" dirty="0">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GB" dirty="0">
                          <a:latin typeface="Calibri" panose="020F0502020204030204" pitchFamily="34" charset="0"/>
                          <a:cs typeface="Calibri" panose="020F0502020204030204" pitchFamily="34" charset="0"/>
                        </a:rPr>
                        <a:t>…</a:t>
                      </a:r>
                      <a:endParaRPr lang="el-GR" dirty="0">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l-GR" dirty="0">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35530728"/>
                  </a:ext>
                </a:extLst>
              </a:tr>
              <a:tr h="370840">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lnT w="12700" cmpd="sng">
                      <a:noFill/>
                    </a:lnT>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lnT w="12700" cmpd="sng">
                      <a:noFill/>
                    </a:lnT>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lnT w="12700" cmpd="sng">
                      <a:noFill/>
                    </a:lnT>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lnT w="12700" cmpd="sng">
                      <a:noFill/>
                    </a:lnT>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lnT w="12700" cmpd="sng">
                      <a:noFill/>
                    </a:lnT>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lnT w="12700" cmpd="sng">
                      <a:noFill/>
                    </a:lnT>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lnR w="12700" cmpd="sng">
                      <a:noFill/>
                    </a:lnR>
                    <a:lnT w="12700" cmpd="sng">
                      <a:noFill/>
                    </a:lnT>
                  </a:tcPr>
                </a:tc>
                <a:tc>
                  <a:txBody>
                    <a:bodyPr/>
                    <a:lstStyle/>
                    <a:p>
                      <a:pPr algn="ctr"/>
                      <a:r>
                        <a:rPr lang="en-GB" dirty="0">
                          <a:latin typeface="Calibri" panose="020F0502020204030204" pitchFamily="34" charset="0"/>
                          <a:cs typeface="Calibri" panose="020F0502020204030204" pitchFamily="34" charset="0"/>
                        </a:rPr>
                        <a:t>…</a:t>
                      </a:r>
                      <a:endParaRPr lang="el-GR" dirty="0">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lnL w="12700" cmpd="sng">
                      <a:noFill/>
                    </a:lnL>
                    <a:lnT w="12700" cmpd="sng">
                      <a:noFill/>
                    </a:lnT>
                  </a:tcPr>
                </a:tc>
                <a:extLst>
                  <a:ext uri="{0D108BD9-81ED-4DB2-BD59-A6C34878D82A}">
                    <a16:rowId xmlns:a16="http://schemas.microsoft.com/office/drawing/2014/main" val="718405371"/>
                  </a:ext>
                </a:extLst>
              </a:tr>
            </a:tbl>
          </a:graphicData>
        </a:graphic>
      </p:graphicFrame>
      <p:sp>
        <p:nvSpPr>
          <p:cNvPr id="15" name="TextBox 14">
            <a:extLst>
              <a:ext uri="{FF2B5EF4-FFF2-40B4-BE49-F238E27FC236}">
                <a16:creationId xmlns:a16="http://schemas.microsoft.com/office/drawing/2014/main" id="{54CFA33F-4784-4AA2-9439-083119BBDA61}"/>
              </a:ext>
            </a:extLst>
          </p:cNvPr>
          <p:cNvSpPr txBox="1"/>
          <p:nvPr/>
        </p:nvSpPr>
        <p:spPr>
          <a:xfrm>
            <a:off x="5622123" y="3895425"/>
            <a:ext cx="4185674" cy="369332"/>
          </a:xfrm>
          <a:prstGeom prst="rect">
            <a:avLst/>
          </a:prstGeom>
          <a:noFill/>
        </p:spPr>
        <p:txBody>
          <a:bodyPr wrap="square" rtlCol="0">
            <a:spAutoFit/>
          </a:bodyPr>
          <a:lstStyle/>
          <a:p>
            <a:r>
              <a:rPr lang="en-GB" dirty="0">
                <a:latin typeface="Calibri" panose="020F0502020204030204" pitchFamily="34" charset="0"/>
                <a:cs typeface="Calibri" panose="020F0502020204030204" pitchFamily="34" charset="0"/>
              </a:rPr>
              <a:t>1     2    3     4    5    6     7  ….   64</a:t>
            </a:r>
            <a:endParaRPr lang="el-GR" dirty="0">
              <a:latin typeface="Calibri" panose="020F0502020204030204" pitchFamily="34" charset="0"/>
              <a:cs typeface="Calibri" panose="020F0502020204030204" pitchFamily="34" charset="0"/>
            </a:endParaRPr>
          </a:p>
        </p:txBody>
      </p:sp>
      <p:grpSp>
        <p:nvGrpSpPr>
          <p:cNvPr id="16" name="Group 15">
            <a:extLst>
              <a:ext uri="{FF2B5EF4-FFF2-40B4-BE49-F238E27FC236}">
                <a16:creationId xmlns:a16="http://schemas.microsoft.com/office/drawing/2014/main" id="{E67632DA-619D-4BCE-837F-40E697EB4929}"/>
              </a:ext>
            </a:extLst>
          </p:cNvPr>
          <p:cNvGrpSpPr/>
          <p:nvPr/>
        </p:nvGrpSpPr>
        <p:grpSpPr>
          <a:xfrm>
            <a:off x="5189713" y="4258362"/>
            <a:ext cx="527584" cy="1861329"/>
            <a:chOff x="5096452" y="4273526"/>
            <a:chExt cx="527584" cy="1861329"/>
          </a:xfrm>
        </p:grpSpPr>
        <p:sp>
          <p:nvSpPr>
            <p:cNvPr id="17" name="TextBox 16">
              <a:extLst>
                <a:ext uri="{FF2B5EF4-FFF2-40B4-BE49-F238E27FC236}">
                  <a16:creationId xmlns:a16="http://schemas.microsoft.com/office/drawing/2014/main" id="{09729762-CAF1-4842-9480-D61D4D6BEABF}"/>
                </a:ext>
              </a:extLst>
            </p:cNvPr>
            <p:cNvSpPr txBox="1"/>
            <p:nvPr/>
          </p:nvSpPr>
          <p:spPr>
            <a:xfrm>
              <a:off x="5220072" y="4273526"/>
              <a:ext cx="300082" cy="369332"/>
            </a:xfrm>
            <a:prstGeom prst="rect">
              <a:avLst/>
            </a:prstGeom>
            <a:noFill/>
          </p:spPr>
          <p:txBody>
            <a:bodyPr wrap="none" rtlCol="0">
              <a:spAutoFit/>
            </a:bodyPr>
            <a:lstStyle/>
            <a:p>
              <a:r>
                <a:rPr lang="en-GB" dirty="0">
                  <a:latin typeface="Calibri" panose="020F0502020204030204" pitchFamily="34" charset="0"/>
                  <a:cs typeface="Calibri" panose="020F0502020204030204" pitchFamily="34" charset="0"/>
                </a:rPr>
                <a:t>1</a:t>
              </a:r>
            </a:p>
          </p:txBody>
        </p:sp>
        <p:sp>
          <p:nvSpPr>
            <p:cNvPr id="18" name="TextBox 17">
              <a:extLst>
                <a:ext uri="{FF2B5EF4-FFF2-40B4-BE49-F238E27FC236}">
                  <a16:creationId xmlns:a16="http://schemas.microsoft.com/office/drawing/2014/main" id="{5D232031-F26D-4AF9-86AB-3D7D12D92B70}"/>
                </a:ext>
              </a:extLst>
            </p:cNvPr>
            <p:cNvSpPr txBox="1"/>
            <p:nvPr/>
          </p:nvSpPr>
          <p:spPr>
            <a:xfrm>
              <a:off x="5220072" y="4661586"/>
              <a:ext cx="300082" cy="369332"/>
            </a:xfrm>
            <a:prstGeom prst="rect">
              <a:avLst/>
            </a:prstGeom>
            <a:noFill/>
          </p:spPr>
          <p:txBody>
            <a:bodyPr wrap="none" rtlCol="0">
              <a:spAutoFit/>
            </a:bodyPr>
            <a:lstStyle/>
            <a:p>
              <a:r>
                <a:rPr lang="en-GB" dirty="0">
                  <a:latin typeface="Calibri" panose="020F0502020204030204" pitchFamily="34" charset="0"/>
                  <a:cs typeface="Calibri" panose="020F0502020204030204" pitchFamily="34" charset="0"/>
                </a:rPr>
                <a:t>2</a:t>
              </a:r>
            </a:p>
          </p:txBody>
        </p:sp>
        <p:sp>
          <p:nvSpPr>
            <p:cNvPr id="19" name="TextBox 18">
              <a:extLst>
                <a:ext uri="{FF2B5EF4-FFF2-40B4-BE49-F238E27FC236}">
                  <a16:creationId xmlns:a16="http://schemas.microsoft.com/office/drawing/2014/main" id="{76B0B42D-93D4-4614-9AB0-3BBF16CC8EB9}"/>
                </a:ext>
              </a:extLst>
            </p:cNvPr>
            <p:cNvSpPr txBox="1"/>
            <p:nvPr/>
          </p:nvSpPr>
          <p:spPr>
            <a:xfrm>
              <a:off x="5220072" y="5022934"/>
              <a:ext cx="300082" cy="369332"/>
            </a:xfrm>
            <a:prstGeom prst="rect">
              <a:avLst/>
            </a:prstGeom>
            <a:noFill/>
          </p:spPr>
          <p:txBody>
            <a:bodyPr wrap="none" rtlCol="0">
              <a:spAutoFit/>
            </a:bodyPr>
            <a:lstStyle/>
            <a:p>
              <a:r>
                <a:rPr lang="en-GB" dirty="0">
                  <a:latin typeface="Calibri" panose="020F0502020204030204" pitchFamily="34" charset="0"/>
                  <a:cs typeface="Calibri" panose="020F0502020204030204" pitchFamily="34" charset="0"/>
                </a:rPr>
                <a:t>3</a:t>
              </a:r>
            </a:p>
          </p:txBody>
        </p:sp>
        <p:sp>
          <p:nvSpPr>
            <p:cNvPr id="20" name="TextBox 19">
              <a:extLst>
                <a:ext uri="{FF2B5EF4-FFF2-40B4-BE49-F238E27FC236}">
                  <a16:creationId xmlns:a16="http://schemas.microsoft.com/office/drawing/2014/main" id="{B3025770-AC6C-4941-B4C1-EA24C582ECB6}"/>
                </a:ext>
              </a:extLst>
            </p:cNvPr>
            <p:cNvSpPr txBox="1"/>
            <p:nvPr/>
          </p:nvSpPr>
          <p:spPr>
            <a:xfrm>
              <a:off x="5096452" y="5765523"/>
              <a:ext cx="415498" cy="369332"/>
            </a:xfrm>
            <a:prstGeom prst="rect">
              <a:avLst/>
            </a:prstGeom>
            <a:noFill/>
          </p:spPr>
          <p:txBody>
            <a:bodyPr wrap="none" rtlCol="0">
              <a:spAutoFit/>
            </a:bodyPr>
            <a:lstStyle/>
            <a:p>
              <a:r>
                <a:rPr lang="en-GB" dirty="0">
                  <a:latin typeface="Calibri" panose="020F0502020204030204" pitchFamily="34" charset="0"/>
                  <a:cs typeface="Calibri" panose="020F0502020204030204" pitchFamily="34" charset="0"/>
                </a:rPr>
                <a:t>64</a:t>
              </a:r>
            </a:p>
          </p:txBody>
        </p:sp>
        <p:sp>
          <p:nvSpPr>
            <p:cNvPr id="22" name="TextBox 21">
              <a:extLst>
                <a:ext uri="{FF2B5EF4-FFF2-40B4-BE49-F238E27FC236}">
                  <a16:creationId xmlns:a16="http://schemas.microsoft.com/office/drawing/2014/main" id="{D732F6BC-A3A6-4A22-B60E-65E1DF64ECEA}"/>
                </a:ext>
              </a:extLst>
            </p:cNvPr>
            <p:cNvSpPr txBox="1"/>
            <p:nvPr/>
          </p:nvSpPr>
          <p:spPr>
            <a:xfrm rot="5400000">
              <a:off x="5231621" y="5416036"/>
              <a:ext cx="415498" cy="369332"/>
            </a:xfrm>
            <a:prstGeom prst="rect">
              <a:avLst/>
            </a:prstGeom>
            <a:noFill/>
          </p:spPr>
          <p:txBody>
            <a:bodyPr wrap="none" rtlCol="0">
              <a:spAutoFit/>
            </a:bodyPr>
            <a:lstStyle/>
            <a:p>
              <a:r>
                <a:rPr lang="en-GB" dirty="0"/>
                <a:t>…</a:t>
              </a:r>
              <a:endParaRPr lang="el-GR" dirty="0"/>
            </a:p>
          </p:txBody>
        </p:sp>
      </p:grpSp>
      <p:sp>
        <p:nvSpPr>
          <p:cNvPr id="30" name="TextBox 29">
            <a:extLst>
              <a:ext uri="{FF2B5EF4-FFF2-40B4-BE49-F238E27FC236}">
                <a16:creationId xmlns:a16="http://schemas.microsoft.com/office/drawing/2014/main" id="{9E02978A-8C75-4BD9-97D1-78D15D0DD112}"/>
              </a:ext>
            </a:extLst>
          </p:cNvPr>
          <p:cNvSpPr txBox="1"/>
          <p:nvPr/>
        </p:nvSpPr>
        <p:spPr>
          <a:xfrm rot="5400000">
            <a:off x="5662736" y="5400872"/>
            <a:ext cx="415498" cy="369332"/>
          </a:xfrm>
          <a:prstGeom prst="rect">
            <a:avLst/>
          </a:prstGeom>
          <a:noFill/>
        </p:spPr>
        <p:txBody>
          <a:bodyPr wrap="none" rtlCol="0">
            <a:spAutoFit/>
          </a:bodyPr>
          <a:lstStyle/>
          <a:p>
            <a:r>
              <a:rPr lang="en-GB" dirty="0"/>
              <a:t>…</a:t>
            </a:r>
            <a:endParaRPr lang="el-GR" dirty="0"/>
          </a:p>
        </p:txBody>
      </p:sp>
      <p:sp>
        <p:nvSpPr>
          <p:cNvPr id="31" name="TextBox 30">
            <a:extLst>
              <a:ext uri="{FF2B5EF4-FFF2-40B4-BE49-F238E27FC236}">
                <a16:creationId xmlns:a16="http://schemas.microsoft.com/office/drawing/2014/main" id="{4E568540-B5DF-4755-8EB0-3D6FFE9D6D30}"/>
              </a:ext>
            </a:extLst>
          </p:cNvPr>
          <p:cNvSpPr txBox="1"/>
          <p:nvPr/>
        </p:nvSpPr>
        <p:spPr>
          <a:xfrm rot="5400000">
            <a:off x="5988466" y="5400872"/>
            <a:ext cx="415498" cy="369332"/>
          </a:xfrm>
          <a:prstGeom prst="rect">
            <a:avLst/>
          </a:prstGeom>
          <a:noFill/>
        </p:spPr>
        <p:txBody>
          <a:bodyPr wrap="none" rtlCol="0">
            <a:spAutoFit/>
          </a:bodyPr>
          <a:lstStyle/>
          <a:p>
            <a:r>
              <a:rPr lang="en-GB" dirty="0"/>
              <a:t>…</a:t>
            </a:r>
            <a:endParaRPr lang="el-GR" dirty="0"/>
          </a:p>
        </p:txBody>
      </p:sp>
      <p:sp>
        <p:nvSpPr>
          <p:cNvPr id="32" name="TextBox 31">
            <a:extLst>
              <a:ext uri="{FF2B5EF4-FFF2-40B4-BE49-F238E27FC236}">
                <a16:creationId xmlns:a16="http://schemas.microsoft.com/office/drawing/2014/main" id="{8C6C0275-017B-454E-9A18-B09210F418B9}"/>
              </a:ext>
            </a:extLst>
          </p:cNvPr>
          <p:cNvSpPr txBox="1"/>
          <p:nvPr/>
        </p:nvSpPr>
        <p:spPr>
          <a:xfrm rot="5400000">
            <a:off x="6328261" y="5385663"/>
            <a:ext cx="411615" cy="369332"/>
          </a:xfrm>
          <a:prstGeom prst="rect">
            <a:avLst/>
          </a:prstGeom>
          <a:noFill/>
        </p:spPr>
        <p:txBody>
          <a:bodyPr wrap="square" rtlCol="0">
            <a:spAutoFit/>
          </a:bodyPr>
          <a:lstStyle/>
          <a:p>
            <a:r>
              <a:rPr lang="en-GB" dirty="0"/>
              <a:t>…</a:t>
            </a:r>
            <a:endParaRPr lang="el-GR" dirty="0"/>
          </a:p>
        </p:txBody>
      </p:sp>
      <p:sp>
        <p:nvSpPr>
          <p:cNvPr id="35" name="TextBox 34">
            <a:extLst>
              <a:ext uri="{FF2B5EF4-FFF2-40B4-BE49-F238E27FC236}">
                <a16:creationId xmlns:a16="http://schemas.microsoft.com/office/drawing/2014/main" id="{FAAC0DC6-1FA0-4CC7-ADFD-FEE642627EC5}"/>
              </a:ext>
            </a:extLst>
          </p:cNvPr>
          <p:cNvSpPr txBox="1"/>
          <p:nvPr/>
        </p:nvSpPr>
        <p:spPr>
          <a:xfrm rot="5400000">
            <a:off x="6659645" y="5394239"/>
            <a:ext cx="411615" cy="369332"/>
          </a:xfrm>
          <a:prstGeom prst="rect">
            <a:avLst/>
          </a:prstGeom>
          <a:noFill/>
        </p:spPr>
        <p:txBody>
          <a:bodyPr wrap="square" rtlCol="0">
            <a:spAutoFit/>
          </a:bodyPr>
          <a:lstStyle/>
          <a:p>
            <a:r>
              <a:rPr lang="en-GB" dirty="0"/>
              <a:t>…</a:t>
            </a:r>
            <a:endParaRPr lang="el-GR" dirty="0"/>
          </a:p>
        </p:txBody>
      </p:sp>
      <p:sp>
        <p:nvSpPr>
          <p:cNvPr id="36" name="TextBox 35">
            <a:extLst>
              <a:ext uri="{FF2B5EF4-FFF2-40B4-BE49-F238E27FC236}">
                <a16:creationId xmlns:a16="http://schemas.microsoft.com/office/drawing/2014/main" id="{235706C4-8DCF-4412-99F9-A6C2326AE2DB}"/>
              </a:ext>
            </a:extLst>
          </p:cNvPr>
          <p:cNvSpPr txBox="1"/>
          <p:nvPr/>
        </p:nvSpPr>
        <p:spPr>
          <a:xfrm rot="5400000">
            <a:off x="6980634" y="5394240"/>
            <a:ext cx="411615" cy="369332"/>
          </a:xfrm>
          <a:prstGeom prst="rect">
            <a:avLst/>
          </a:prstGeom>
          <a:noFill/>
        </p:spPr>
        <p:txBody>
          <a:bodyPr wrap="square" rtlCol="0">
            <a:spAutoFit/>
          </a:bodyPr>
          <a:lstStyle/>
          <a:p>
            <a:r>
              <a:rPr lang="en-GB" dirty="0"/>
              <a:t>…</a:t>
            </a:r>
            <a:endParaRPr lang="el-GR" dirty="0"/>
          </a:p>
        </p:txBody>
      </p:sp>
      <p:sp>
        <p:nvSpPr>
          <p:cNvPr id="37" name="TextBox 36">
            <a:extLst>
              <a:ext uri="{FF2B5EF4-FFF2-40B4-BE49-F238E27FC236}">
                <a16:creationId xmlns:a16="http://schemas.microsoft.com/office/drawing/2014/main" id="{A4FE7018-6FDD-4726-BE9C-123B8C8FE2B2}"/>
              </a:ext>
            </a:extLst>
          </p:cNvPr>
          <p:cNvSpPr txBox="1"/>
          <p:nvPr/>
        </p:nvSpPr>
        <p:spPr>
          <a:xfrm rot="5400000">
            <a:off x="7328882" y="5404715"/>
            <a:ext cx="411615" cy="369332"/>
          </a:xfrm>
          <a:prstGeom prst="rect">
            <a:avLst/>
          </a:prstGeom>
          <a:noFill/>
        </p:spPr>
        <p:txBody>
          <a:bodyPr wrap="square" rtlCol="0">
            <a:spAutoFit/>
          </a:bodyPr>
          <a:lstStyle/>
          <a:p>
            <a:r>
              <a:rPr lang="en-GB" dirty="0"/>
              <a:t>…</a:t>
            </a:r>
            <a:endParaRPr lang="el-GR" dirty="0"/>
          </a:p>
        </p:txBody>
      </p:sp>
      <p:sp>
        <p:nvSpPr>
          <p:cNvPr id="40" name="TextBox 39">
            <a:extLst>
              <a:ext uri="{FF2B5EF4-FFF2-40B4-BE49-F238E27FC236}">
                <a16:creationId xmlns:a16="http://schemas.microsoft.com/office/drawing/2014/main" id="{B86293B8-F7B6-4D92-A1C2-7BFFBB3E5FCB}"/>
              </a:ext>
            </a:extLst>
          </p:cNvPr>
          <p:cNvSpPr txBox="1"/>
          <p:nvPr/>
        </p:nvSpPr>
        <p:spPr>
          <a:xfrm rot="5400000">
            <a:off x="7677130" y="5397010"/>
            <a:ext cx="411615" cy="369332"/>
          </a:xfrm>
          <a:prstGeom prst="rect">
            <a:avLst/>
          </a:prstGeom>
          <a:noFill/>
        </p:spPr>
        <p:txBody>
          <a:bodyPr wrap="square" rtlCol="0">
            <a:spAutoFit/>
          </a:bodyPr>
          <a:lstStyle/>
          <a:p>
            <a:r>
              <a:rPr lang="en-GB" dirty="0"/>
              <a:t>…</a:t>
            </a:r>
            <a:endParaRPr lang="el-GR" dirty="0"/>
          </a:p>
        </p:txBody>
      </p:sp>
    </p:spTree>
    <p:extLst>
      <p:ext uri="{BB962C8B-B14F-4D97-AF65-F5344CB8AC3E}">
        <p14:creationId xmlns:p14="http://schemas.microsoft.com/office/powerpoint/2010/main" val="172244222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l-GR" sz="2800" dirty="0">
                <a:solidFill>
                  <a:schemeClr val="accent5">
                    <a:lumMod val="75000"/>
                  </a:schemeClr>
                </a:solidFill>
                <a:latin typeface="Century Schoolbook" pitchFamily="18" charset="0"/>
              </a:rPr>
              <a:t>3</a:t>
            </a:r>
            <a:r>
              <a:rPr lang="en-US" sz="2800" dirty="0">
                <a:solidFill>
                  <a:schemeClr val="accent5">
                    <a:lumMod val="75000"/>
                  </a:schemeClr>
                </a:solidFill>
                <a:latin typeface="Century Schoolbook" pitchFamily="18" charset="0"/>
              </a:rPr>
              <a:t> </a:t>
            </a:r>
            <a:r>
              <a:rPr lang="el-GR" sz="2800" dirty="0" err="1">
                <a:solidFill>
                  <a:schemeClr val="accent5">
                    <a:lumMod val="75000"/>
                  </a:schemeClr>
                </a:solidFill>
                <a:latin typeface="Century Schoolbook" pitchFamily="18" charset="0"/>
              </a:rPr>
              <a:t>Υδατοσήμανση</a:t>
            </a:r>
            <a:r>
              <a:rPr lang="el-GR" sz="2800" dirty="0">
                <a:solidFill>
                  <a:schemeClr val="accent5">
                    <a:lumMod val="75000"/>
                  </a:schemeClr>
                </a:solidFill>
                <a:latin typeface="Century Schoolbook" pitchFamily="18" charset="0"/>
              </a:rPr>
              <a:t> εικόνας</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8092407" cy="369332"/>
          </a:xfrm>
          <a:prstGeom prst="rect">
            <a:avLst/>
          </a:prstGeom>
        </p:spPr>
        <p:txBody>
          <a:bodyPr wrap="square">
            <a:spAutoFit/>
          </a:bodyPr>
          <a:lstStyle/>
          <a:p>
            <a:pPr marL="0" lvl="3" algn="just"/>
            <a:r>
              <a:rPr lang="el-GR" b="1" dirty="0">
                <a:solidFill>
                  <a:srgbClr val="C00000"/>
                </a:solidFill>
                <a:latin typeface="Times New Roman" pitchFamily="18" charset="0"/>
                <a:cs typeface="Times New Roman" pitchFamily="18" charset="0"/>
                <a:sym typeface="Wingdings" pitchFamily="2" charset="2"/>
              </a:rPr>
              <a:t>Αλγόριθμος εξαγωγής λογότυπων από εικόνα</a:t>
            </a:r>
            <a:r>
              <a:rPr lang="en-US" dirty="0">
                <a:solidFill>
                  <a:schemeClr val="tx1">
                    <a:lumMod val="95000"/>
                    <a:lumOff val="5000"/>
                  </a:schemeClr>
                </a:solidFill>
                <a:latin typeface="Times New Roman" pitchFamily="18" charset="0"/>
                <a:cs typeface="Times New Roman" pitchFamily="18" charset="0"/>
                <a:sym typeface="Wingdings" pitchFamily="2" charset="2"/>
              </a:rPr>
              <a:t>:</a:t>
            </a: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147</a:t>
            </a:fld>
            <a:endParaRPr lang="el-GR" altLang="el-GR" sz="1200" dirty="0">
              <a:latin typeface="Cambria" pitchFamily="18" charset="0"/>
            </a:endParaRPr>
          </a:p>
        </p:txBody>
      </p:sp>
      <p:sp>
        <p:nvSpPr>
          <p:cNvPr id="9" name="TextBox 8">
            <a:extLst>
              <a:ext uri="{FF2B5EF4-FFF2-40B4-BE49-F238E27FC236}">
                <a16:creationId xmlns:a16="http://schemas.microsoft.com/office/drawing/2014/main" id="{6607A13A-5C0F-4620-AAD4-15743D23567B}"/>
              </a:ext>
            </a:extLst>
          </p:cNvPr>
          <p:cNvSpPr txBox="1"/>
          <p:nvPr/>
        </p:nvSpPr>
        <p:spPr>
          <a:xfrm>
            <a:off x="899592" y="2276750"/>
            <a:ext cx="7560840" cy="1277273"/>
          </a:xfrm>
          <a:prstGeom prst="rect">
            <a:avLst/>
          </a:prstGeom>
          <a:noFill/>
        </p:spPr>
        <p:txBody>
          <a:bodyPr wrap="square">
            <a:spAutoFit/>
          </a:bodyPr>
          <a:lstStyle/>
          <a:p>
            <a:pPr marL="285750" lvl="0" indent="-285750" algn="just">
              <a:spcAft>
                <a:spcPts val="300"/>
              </a:spcAft>
              <a:buFont typeface="Arial" panose="020B0604020202020204" pitchFamily="34" charset="0"/>
              <a:buChar char="•"/>
            </a:pPr>
            <a:r>
              <a:rPr lang="el-GR" dirty="0">
                <a:solidFill>
                  <a:srgbClr val="C00000"/>
                </a:solidFill>
                <a:latin typeface="Calibri" panose="020F0502020204030204" pitchFamily="34" charset="0"/>
                <a:cs typeface="Calibri" panose="020F0502020204030204" pitchFamily="34" charset="0"/>
              </a:rPr>
              <a:t>Αφού εξακριβώσουμε το </a:t>
            </a:r>
            <a:r>
              <a:rPr lang="en-GB" dirty="0">
                <a:solidFill>
                  <a:srgbClr val="C00000"/>
                </a:solidFill>
                <a:latin typeface="Calibri" panose="020F0502020204030204" pitchFamily="34" charset="0"/>
                <a:cs typeface="Calibri" panose="020F0502020204030204" pitchFamily="34" charset="0"/>
              </a:rPr>
              <a:t>bit </a:t>
            </a:r>
            <a:r>
              <a:rPr lang="el-GR" dirty="0">
                <a:solidFill>
                  <a:srgbClr val="C00000"/>
                </a:solidFill>
                <a:latin typeface="Calibri" panose="020F0502020204030204" pitchFamily="34" charset="0"/>
                <a:cs typeface="Calibri" panose="020F0502020204030204" pitchFamily="34" charset="0"/>
              </a:rPr>
              <a:t>πλειοψηφίας πώς ανακτούμε την δυαδική εικόνα?</a:t>
            </a:r>
          </a:p>
          <a:p>
            <a:pPr lvl="0" algn="just">
              <a:spcAft>
                <a:spcPts val="300"/>
              </a:spcAft>
            </a:pPr>
            <a:endParaRPr lang="el-GR" dirty="0">
              <a:solidFill>
                <a:srgbClr val="C00000"/>
              </a:solidFill>
              <a:latin typeface="Calibri" panose="020F0502020204030204" pitchFamily="34" charset="0"/>
              <a:cs typeface="Calibri" panose="020F0502020204030204" pitchFamily="34" charset="0"/>
            </a:endParaRPr>
          </a:p>
          <a:p>
            <a:pPr lvl="0" algn="just">
              <a:spcAft>
                <a:spcPts val="300"/>
              </a:spcAft>
            </a:pPr>
            <a:endParaRPr lang="el-GR" dirty="0">
              <a:solidFill>
                <a:srgbClr val="C00000"/>
              </a:solidFill>
              <a:latin typeface="Calibri" panose="020F0502020204030204" pitchFamily="34" charset="0"/>
              <a:cs typeface="Calibri" panose="020F0502020204030204" pitchFamily="34" charset="0"/>
            </a:endParaRPr>
          </a:p>
        </p:txBody>
      </p:sp>
      <p:graphicFrame>
        <p:nvGraphicFramePr>
          <p:cNvPr id="10" name="Table 2">
            <a:extLst>
              <a:ext uri="{FF2B5EF4-FFF2-40B4-BE49-F238E27FC236}">
                <a16:creationId xmlns:a16="http://schemas.microsoft.com/office/drawing/2014/main" id="{285BB13D-1E70-4C36-8676-D8C4762049DB}"/>
              </a:ext>
            </a:extLst>
          </p:cNvPr>
          <p:cNvGraphicFramePr>
            <a:graphicFrameLocks noGrp="1"/>
          </p:cNvGraphicFramePr>
          <p:nvPr/>
        </p:nvGraphicFramePr>
        <p:xfrm>
          <a:off x="1297296" y="3417324"/>
          <a:ext cx="3771933" cy="370840"/>
        </p:xfrm>
        <a:graphic>
          <a:graphicData uri="http://schemas.openxmlformats.org/drawingml/2006/table">
            <a:tbl>
              <a:tblPr firstRow="1" bandRow="1">
                <a:tableStyleId>{5940675A-B579-460E-94D1-54222C63F5DA}</a:tableStyleId>
              </a:tblPr>
              <a:tblGrid>
                <a:gridCol w="342903">
                  <a:extLst>
                    <a:ext uri="{9D8B030D-6E8A-4147-A177-3AD203B41FA5}">
                      <a16:colId xmlns:a16="http://schemas.microsoft.com/office/drawing/2014/main" val="1965309528"/>
                    </a:ext>
                  </a:extLst>
                </a:gridCol>
                <a:gridCol w="342903">
                  <a:extLst>
                    <a:ext uri="{9D8B030D-6E8A-4147-A177-3AD203B41FA5}">
                      <a16:colId xmlns:a16="http://schemas.microsoft.com/office/drawing/2014/main" val="3505904815"/>
                    </a:ext>
                  </a:extLst>
                </a:gridCol>
                <a:gridCol w="342903">
                  <a:extLst>
                    <a:ext uri="{9D8B030D-6E8A-4147-A177-3AD203B41FA5}">
                      <a16:colId xmlns:a16="http://schemas.microsoft.com/office/drawing/2014/main" val="1590031288"/>
                    </a:ext>
                  </a:extLst>
                </a:gridCol>
                <a:gridCol w="342903">
                  <a:extLst>
                    <a:ext uri="{9D8B030D-6E8A-4147-A177-3AD203B41FA5}">
                      <a16:colId xmlns:a16="http://schemas.microsoft.com/office/drawing/2014/main" val="3786599329"/>
                    </a:ext>
                  </a:extLst>
                </a:gridCol>
                <a:gridCol w="342903">
                  <a:extLst>
                    <a:ext uri="{9D8B030D-6E8A-4147-A177-3AD203B41FA5}">
                      <a16:colId xmlns:a16="http://schemas.microsoft.com/office/drawing/2014/main" val="848662463"/>
                    </a:ext>
                  </a:extLst>
                </a:gridCol>
                <a:gridCol w="342903">
                  <a:extLst>
                    <a:ext uri="{9D8B030D-6E8A-4147-A177-3AD203B41FA5}">
                      <a16:colId xmlns:a16="http://schemas.microsoft.com/office/drawing/2014/main" val="1925797757"/>
                    </a:ext>
                  </a:extLst>
                </a:gridCol>
                <a:gridCol w="342903">
                  <a:extLst>
                    <a:ext uri="{9D8B030D-6E8A-4147-A177-3AD203B41FA5}">
                      <a16:colId xmlns:a16="http://schemas.microsoft.com/office/drawing/2014/main" val="854352280"/>
                    </a:ext>
                  </a:extLst>
                </a:gridCol>
                <a:gridCol w="342903">
                  <a:extLst>
                    <a:ext uri="{9D8B030D-6E8A-4147-A177-3AD203B41FA5}">
                      <a16:colId xmlns:a16="http://schemas.microsoft.com/office/drawing/2014/main" val="3032238704"/>
                    </a:ext>
                  </a:extLst>
                </a:gridCol>
                <a:gridCol w="342903">
                  <a:extLst>
                    <a:ext uri="{9D8B030D-6E8A-4147-A177-3AD203B41FA5}">
                      <a16:colId xmlns:a16="http://schemas.microsoft.com/office/drawing/2014/main" val="3122095820"/>
                    </a:ext>
                  </a:extLst>
                </a:gridCol>
                <a:gridCol w="342903">
                  <a:extLst>
                    <a:ext uri="{9D8B030D-6E8A-4147-A177-3AD203B41FA5}">
                      <a16:colId xmlns:a16="http://schemas.microsoft.com/office/drawing/2014/main" val="3247612601"/>
                    </a:ext>
                  </a:extLst>
                </a:gridCol>
                <a:gridCol w="342903">
                  <a:extLst>
                    <a:ext uri="{9D8B030D-6E8A-4147-A177-3AD203B41FA5}">
                      <a16:colId xmlns:a16="http://schemas.microsoft.com/office/drawing/2014/main" val="2084292495"/>
                    </a:ext>
                  </a:extLst>
                </a:gridCol>
              </a:tblGrid>
              <a:tr h="370840">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lnR w="12700" cmpd="sng">
                      <a:noFill/>
                    </a:lnR>
                  </a:tcPr>
                </a:tc>
                <a:tc>
                  <a:txBody>
                    <a:bodyPr/>
                    <a:lstStyle/>
                    <a:p>
                      <a:pPr algn="ctr"/>
                      <a:r>
                        <a:rPr lang="en-GB" dirty="0">
                          <a:latin typeface="Calibri" panose="020F0502020204030204" pitchFamily="34" charset="0"/>
                          <a:cs typeface="Calibri" panose="020F0502020204030204" pitchFamily="34" charset="0"/>
                        </a:rPr>
                        <a:t>…</a:t>
                      </a:r>
                      <a:endParaRPr lang="el-GR" dirty="0">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lnL w="12700" cmpd="sng">
                      <a:noFill/>
                    </a:lnL>
                  </a:tcPr>
                </a:tc>
                <a:extLst>
                  <a:ext uri="{0D108BD9-81ED-4DB2-BD59-A6C34878D82A}">
                    <a16:rowId xmlns:a16="http://schemas.microsoft.com/office/drawing/2014/main" val="1565909065"/>
                  </a:ext>
                </a:extLst>
              </a:tr>
            </a:tbl>
          </a:graphicData>
        </a:graphic>
      </p:graphicFrame>
      <p:sp>
        <p:nvSpPr>
          <p:cNvPr id="11" name="TextBox 10">
            <a:extLst>
              <a:ext uri="{FF2B5EF4-FFF2-40B4-BE49-F238E27FC236}">
                <a16:creationId xmlns:a16="http://schemas.microsoft.com/office/drawing/2014/main" id="{0B6015B3-562E-47C5-8BDC-DCA336EAF8A5}"/>
              </a:ext>
            </a:extLst>
          </p:cNvPr>
          <p:cNvSpPr txBox="1"/>
          <p:nvPr/>
        </p:nvSpPr>
        <p:spPr>
          <a:xfrm>
            <a:off x="1297296" y="3093739"/>
            <a:ext cx="4829805" cy="369332"/>
          </a:xfrm>
          <a:prstGeom prst="rect">
            <a:avLst/>
          </a:prstGeom>
          <a:noFill/>
        </p:spPr>
        <p:txBody>
          <a:bodyPr wrap="square" rtlCol="0">
            <a:spAutoFit/>
          </a:bodyPr>
          <a:lstStyle/>
          <a:p>
            <a:r>
              <a:rPr lang="en-GB" dirty="0">
                <a:latin typeface="Calibri" panose="020F0502020204030204" pitchFamily="34" charset="0"/>
                <a:cs typeface="Calibri" panose="020F0502020204030204" pitchFamily="34" charset="0"/>
              </a:rPr>
              <a:t>1     2    3     4    5    6     7    8    9   …. 4096</a:t>
            </a:r>
            <a:endParaRPr lang="el-GR" dirty="0">
              <a:latin typeface="Calibri" panose="020F0502020204030204" pitchFamily="34" charset="0"/>
              <a:cs typeface="Calibri" panose="020F0502020204030204" pitchFamily="34" charset="0"/>
            </a:endParaRPr>
          </a:p>
        </p:txBody>
      </p:sp>
      <p:sp>
        <p:nvSpPr>
          <p:cNvPr id="12" name="Arrow: Right 11">
            <a:extLst>
              <a:ext uri="{FF2B5EF4-FFF2-40B4-BE49-F238E27FC236}">
                <a16:creationId xmlns:a16="http://schemas.microsoft.com/office/drawing/2014/main" id="{73EF7788-E5D0-45C7-AC32-5350DC8B3FEA}"/>
              </a:ext>
            </a:extLst>
          </p:cNvPr>
          <p:cNvSpPr/>
          <p:nvPr/>
        </p:nvSpPr>
        <p:spPr>
          <a:xfrm rot="2521806">
            <a:off x="5212200" y="3739485"/>
            <a:ext cx="509466" cy="2628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graphicFrame>
        <p:nvGraphicFramePr>
          <p:cNvPr id="14" name="Table 4">
            <a:extLst>
              <a:ext uri="{FF2B5EF4-FFF2-40B4-BE49-F238E27FC236}">
                <a16:creationId xmlns:a16="http://schemas.microsoft.com/office/drawing/2014/main" id="{B57550D7-569A-442A-BB5B-3EED0FF547BA}"/>
              </a:ext>
            </a:extLst>
          </p:cNvPr>
          <p:cNvGraphicFramePr>
            <a:graphicFrameLocks noGrp="1"/>
          </p:cNvGraphicFramePr>
          <p:nvPr/>
        </p:nvGraphicFramePr>
        <p:xfrm>
          <a:off x="5613239" y="4276236"/>
          <a:ext cx="3048003" cy="1854200"/>
        </p:xfrm>
        <a:graphic>
          <a:graphicData uri="http://schemas.openxmlformats.org/drawingml/2006/table">
            <a:tbl>
              <a:tblPr firstRow="1" bandRow="1">
                <a:tableStyleId>{5940675A-B579-460E-94D1-54222C63F5DA}</a:tableStyleId>
              </a:tblPr>
              <a:tblGrid>
                <a:gridCol w="338667">
                  <a:extLst>
                    <a:ext uri="{9D8B030D-6E8A-4147-A177-3AD203B41FA5}">
                      <a16:colId xmlns:a16="http://schemas.microsoft.com/office/drawing/2014/main" val="426098677"/>
                    </a:ext>
                  </a:extLst>
                </a:gridCol>
                <a:gridCol w="338667">
                  <a:extLst>
                    <a:ext uri="{9D8B030D-6E8A-4147-A177-3AD203B41FA5}">
                      <a16:colId xmlns:a16="http://schemas.microsoft.com/office/drawing/2014/main" val="2417521808"/>
                    </a:ext>
                  </a:extLst>
                </a:gridCol>
                <a:gridCol w="338667">
                  <a:extLst>
                    <a:ext uri="{9D8B030D-6E8A-4147-A177-3AD203B41FA5}">
                      <a16:colId xmlns:a16="http://schemas.microsoft.com/office/drawing/2014/main" val="2870750396"/>
                    </a:ext>
                  </a:extLst>
                </a:gridCol>
                <a:gridCol w="338667">
                  <a:extLst>
                    <a:ext uri="{9D8B030D-6E8A-4147-A177-3AD203B41FA5}">
                      <a16:colId xmlns:a16="http://schemas.microsoft.com/office/drawing/2014/main" val="1022192510"/>
                    </a:ext>
                  </a:extLst>
                </a:gridCol>
                <a:gridCol w="338667">
                  <a:extLst>
                    <a:ext uri="{9D8B030D-6E8A-4147-A177-3AD203B41FA5}">
                      <a16:colId xmlns:a16="http://schemas.microsoft.com/office/drawing/2014/main" val="1794366306"/>
                    </a:ext>
                  </a:extLst>
                </a:gridCol>
                <a:gridCol w="338667">
                  <a:extLst>
                    <a:ext uri="{9D8B030D-6E8A-4147-A177-3AD203B41FA5}">
                      <a16:colId xmlns:a16="http://schemas.microsoft.com/office/drawing/2014/main" val="270089314"/>
                    </a:ext>
                  </a:extLst>
                </a:gridCol>
                <a:gridCol w="338667">
                  <a:extLst>
                    <a:ext uri="{9D8B030D-6E8A-4147-A177-3AD203B41FA5}">
                      <a16:colId xmlns:a16="http://schemas.microsoft.com/office/drawing/2014/main" val="4267781527"/>
                    </a:ext>
                  </a:extLst>
                </a:gridCol>
                <a:gridCol w="338667">
                  <a:extLst>
                    <a:ext uri="{9D8B030D-6E8A-4147-A177-3AD203B41FA5}">
                      <a16:colId xmlns:a16="http://schemas.microsoft.com/office/drawing/2014/main" val="3856315034"/>
                    </a:ext>
                  </a:extLst>
                </a:gridCol>
                <a:gridCol w="338667">
                  <a:extLst>
                    <a:ext uri="{9D8B030D-6E8A-4147-A177-3AD203B41FA5}">
                      <a16:colId xmlns:a16="http://schemas.microsoft.com/office/drawing/2014/main" val="2267818078"/>
                    </a:ext>
                  </a:extLst>
                </a:gridCol>
              </a:tblGrid>
              <a:tr h="370840">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lnR w="12700" cmpd="sng">
                      <a:noFill/>
                    </a:lnR>
                  </a:tcPr>
                </a:tc>
                <a:tc>
                  <a:txBody>
                    <a:bodyPr/>
                    <a:lstStyle/>
                    <a:p>
                      <a:pPr algn="ctr"/>
                      <a:r>
                        <a:rPr lang="en-GB" dirty="0">
                          <a:latin typeface="Calibri" panose="020F0502020204030204" pitchFamily="34" charset="0"/>
                          <a:cs typeface="Calibri" panose="020F0502020204030204" pitchFamily="34" charset="0"/>
                        </a:rPr>
                        <a:t>…</a:t>
                      </a:r>
                      <a:endParaRPr lang="el-GR" dirty="0">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lnL w="12700" cmpd="sng">
                      <a:noFill/>
                    </a:lnL>
                  </a:tcPr>
                </a:tc>
                <a:extLst>
                  <a:ext uri="{0D108BD9-81ED-4DB2-BD59-A6C34878D82A}">
                    <a16:rowId xmlns:a16="http://schemas.microsoft.com/office/drawing/2014/main" val="2418589640"/>
                  </a:ext>
                </a:extLst>
              </a:tr>
              <a:tr h="370840">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lnR w="12700" cmpd="sng">
                      <a:noFill/>
                    </a:lnR>
                  </a:tcPr>
                </a:tc>
                <a:tc>
                  <a:txBody>
                    <a:bodyPr/>
                    <a:lstStyle/>
                    <a:p>
                      <a:pPr algn="ctr"/>
                      <a:r>
                        <a:rPr lang="en-GB" dirty="0">
                          <a:latin typeface="Calibri" panose="020F0502020204030204" pitchFamily="34" charset="0"/>
                          <a:cs typeface="Calibri" panose="020F0502020204030204" pitchFamily="34" charset="0"/>
                        </a:rPr>
                        <a:t>…</a:t>
                      </a:r>
                      <a:endParaRPr lang="el-GR" dirty="0">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lnL w="12700" cmpd="sng">
                      <a:noFill/>
                    </a:lnL>
                  </a:tcPr>
                </a:tc>
                <a:extLst>
                  <a:ext uri="{0D108BD9-81ED-4DB2-BD59-A6C34878D82A}">
                    <a16:rowId xmlns:a16="http://schemas.microsoft.com/office/drawing/2014/main" val="785765447"/>
                  </a:ext>
                </a:extLst>
              </a:tr>
              <a:tr h="370840">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lnB w="12700" cmpd="sng">
                      <a:noFill/>
                    </a:lnB>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lnB w="12700" cmpd="sng">
                      <a:noFill/>
                    </a:lnB>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lnB w="12700" cmpd="sng">
                      <a:noFill/>
                    </a:lnB>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lnB w="12700" cmpd="sng">
                      <a:noFill/>
                    </a:lnB>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lnB w="12700" cmpd="sng">
                      <a:noFill/>
                    </a:lnB>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lnB w="12700" cmpd="sng">
                      <a:noFill/>
                    </a:lnB>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lnR w="12700" cmpd="sng">
                      <a:noFill/>
                    </a:lnR>
                    <a:lnB w="12700" cmpd="sng">
                      <a:noFill/>
                    </a:lnB>
                  </a:tcPr>
                </a:tc>
                <a:tc>
                  <a:txBody>
                    <a:bodyPr/>
                    <a:lstStyle/>
                    <a:p>
                      <a:pPr algn="ctr"/>
                      <a:r>
                        <a:rPr lang="en-GB" dirty="0">
                          <a:latin typeface="Calibri" panose="020F0502020204030204" pitchFamily="34" charset="0"/>
                          <a:cs typeface="Calibri" panose="020F0502020204030204" pitchFamily="34" charset="0"/>
                        </a:rPr>
                        <a:t>…</a:t>
                      </a:r>
                      <a:endParaRPr lang="el-GR" dirty="0">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lnL w="12700" cmpd="sng">
                      <a:noFill/>
                    </a:lnL>
                    <a:lnB w="12700" cmpd="sng">
                      <a:noFill/>
                    </a:lnB>
                  </a:tcPr>
                </a:tc>
                <a:extLst>
                  <a:ext uri="{0D108BD9-81ED-4DB2-BD59-A6C34878D82A}">
                    <a16:rowId xmlns:a16="http://schemas.microsoft.com/office/drawing/2014/main" val="1460075259"/>
                  </a:ext>
                </a:extLst>
              </a:tr>
              <a:tr h="370840">
                <a:tc>
                  <a:txBody>
                    <a:bodyPr/>
                    <a:lstStyle/>
                    <a:p>
                      <a:pPr algn="ctr"/>
                      <a:endParaRPr lang="el-GR" dirty="0">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l-GR" dirty="0">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l-GR" dirty="0">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l-GR" dirty="0">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l-GR" dirty="0">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l-GR" dirty="0">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l-GR" dirty="0">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GB" dirty="0">
                          <a:latin typeface="Calibri" panose="020F0502020204030204" pitchFamily="34" charset="0"/>
                          <a:cs typeface="Calibri" panose="020F0502020204030204" pitchFamily="34" charset="0"/>
                        </a:rPr>
                        <a:t>…</a:t>
                      </a:r>
                      <a:endParaRPr lang="el-GR" dirty="0">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l-GR" dirty="0">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35530728"/>
                  </a:ext>
                </a:extLst>
              </a:tr>
              <a:tr h="370840">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lnT w="12700" cmpd="sng">
                      <a:noFill/>
                    </a:lnT>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lnT w="12700" cmpd="sng">
                      <a:noFill/>
                    </a:lnT>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lnT w="12700" cmpd="sng">
                      <a:noFill/>
                    </a:lnT>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lnT w="12700" cmpd="sng">
                      <a:noFill/>
                    </a:lnT>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lnT w="12700" cmpd="sng">
                      <a:noFill/>
                    </a:lnT>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lnT w="12700" cmpd="sng">
                      <a:noFill/>
                    </a:lnT>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lnR w="12700" cmpd="sng">
                      <a:noFill/>
                    </a:lnR>
                    <a:lnT w="12700" cmpd="sng">
                      <a:noFill/>
                    </a:lnT>
                  </a:tcPr>
                </a:tc>
                <a:tc>
                  <a:txBody>
                    <a:bodyPr/>
                    <a:lstStyle/>
                    <a:p>
                      <a:pPr algn="ctr"/>
                      <a:r>
                        <a:rPr lang="en-GB" dirty="0">
                          <a:latin typeface="Calibri" panose="020F0502020204030204" pitchFamily="34" charset="0"/>
                          <a:cs typeface="Calibri" panose="020F0502020204030204" pitchFamily="34" charset="0"/>
                        </a:rPr>
                        <a:t>…</a:t>
                      </a:r>
                      <a:endParaRPr lang="el-GR" dirty="0">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lnL w="12700" cmpd="sng">
                      <a:noFill/>
                    </a:lnL>
                    <a:lnT w="12700" cmpd="sng">
                      <a:noFill/>
                    </a:lnT>
                  </a:tcPr>
                </a:tc>
                <a:extLst>
                  <a:ext uri="{0D108BD9-81ED-4DB2-BD59-A6C34878D82A}">
                    <a16:rowId xmlns:a16="http://schemas.microsoft.com/office/drawing/2014/main" val="718405371"/>
                  </a:ext>
                </a:extLst>
              </a:tr>
            </a:tbl>
          </a:graphicData>
        </a:graphic>
      </p:graphicFrame>
      <p:sp>
        <p:nvSpPr>
          <p:cNvPr id="15" name="TextBox 14">
            <a:extLst>
              <a:ext uri="{FF2B5EF4-FFF2-40B4-BE49-F238E27FC236}">
                <a16:creationId xmlns:a16="http://schemas.microsoft.com/office/drawing/2014/main" id="{54CFA33F-4784-4AA2-9439-083119BBDA61}"/>
              </a:ext>
            </a:extLst>
          </p:cNvPr>
          <p:cNvSpPr txBox="1"/>
          <p:nvPr/>
        </p:nvSpPr>
        <p:spPr>
          <a:xfrm>
            <a:off x="5622123" y="3895425"/>
            <a:ext cx="4185674" cy="369332"/>
          </a:xfrm>
          <a:prstGeom prst="rect">
            <a:avLst/>
          </a:prstGeom>
          <a:noFill/>
        </p:spPr>
        <p:txBody>
          <a:bodyPr wrap="square" rtlCol="0">
            <a:spAutoFit/>
          </a:bodyPr>
          <a:lstStyle/>
          <a:p>
            <a:r>
              <a:rPr lang="en-GB" dirty="0">
                <a:latin typeface="Calibri" panose="020F0502020204030204" pitchFamily="34" charset="0"/>
                <a:cs typeface="Calibri" panose="020F0502020204030204" pitchFamily="34" charset="0"/>
              </a:rPr>
              <a:t>1     2    3     4    5    6     7  ….   64</a:t>
            </a:r>
            <a:endParaRPr lang="el-GR" dirty="0">
              <a:latin typeface="Calibri" panose="020F0502020204030204" pitchFamily="34" charset="0"/>
              <a:cs typeface="Calibri" panose="020F0502020204030204" pitchFamily="34" charset="0"/>
            </a:endParaRPr>
          </a:p>
        </p:txBody>
      </p:sp>
      <p:grpSp>
        <p:nvGrpSpPr>
          <p:cNvPr id="16" name="Group 15">
            <a:extLst>
              <a:ext uri="{FF2B5EF4-FFF2-40B4-BE49-F238E27FC236}">
                <a16:creationId xmlns:a16="http://schemas.microsoft.com/office/drawing/2014/main" id="{E67632DA-619D-4BCE-837F-40E697EB4929}"/>
              </a:ext>
            </a:extLst>
          </p:cNvPr>
          <p:cNvGrpSpPr/>
          <p:nvPr/>
        </p:nvGrpSpPr>
        <p:grpSpPr>
          <a:xfrm>
            <a:off x="5189713" y="4258362"/>
            <a:ext cx="527584" cy="1861329"/>
            <a:chOff x="5096452" y="4273526"/>
            <a:chExt cx="527584" cy="1861329"/>
          </a:xfrm>
        </p:grpSpPr>
        <p:sp>
          <p:nvSpPr>
            <p:cNvPr id="17" name="TextBox 16">
              <a:extLst>
                <a:ext uri="{FF2B5EF4-FFF2-40B4-BE49-F238E27FC236}">
                  <a16:creationId xmlns:a16="http://schemas.microsoft.com/office/drawing/2014/main" id="{09729762-CAF1-4842-9480-D61D4D6BEABF}"/>
                </a:ext>
              </a:extLst>
            </p:cNvPr>
            <p:cNvSpPr txBox="1"/>
            <p:nvPr/>
          </p:nvSpPr>
          <p:spPr>
            <a:xfrm>
              <a:off x="5220072" y="4273526"/>
              <a:ext cx="300082" cy="369332"/>
            </a:xfrm>
            <a:prstGeom prst="rect">
              <a:avLst/>
            </a:prstGeom>
            <a:noFill/>
          </p:spPr>
          <p:txBody>
            <a:bodyPr wrap="none" rtlCol="0">
              <a:spAutoFit/>
            </a:bodyPr>
            <a:lstStyle/>
            <a:p>
              <a:r>
                <a:rPr lang="en-GB" dirty="0">
                  <a:latin typeface="Calibri" panose="020F0502020204030204" pitchFamily="34" charset="0"/>
                  <a:cs typeface="Calibri" panose="020F0502020204030204" pitchFamily="34" charset="0"/>
                </a:rPr>
                <a:t>1</a:t>
              </a:r>
            </a:p>
          </p:txBody>
        </p:sp>
        <p:sp>
          <p:nvSpPr>
            <p:cNvPr id="18" name="TextBox 17">
              <a:extLst>
                <a:ext uri="{FF2B5EF4-FFF2-40B4-BE49-F238E27FC236}">
                  <a16:creationId xmlns:a16="http://schemas.microsoft.com/office/drawing/2014/main" id="{5D232031-F26D-4AF9-86AB-3D7D12D92B70}"/>
                </a:ext>
              </a:extLst>
            </p:cNvPr>
            <p:cNvSpPr txBox="1"/>
            <p:nvPr/>
          </p:nvSpPr>
          <p:spPr>
            <a:xfrm>
              <a:off x="5220072" y="4661586"/>
              <a:ext cx="300082" cy="369332"/>
            </a:xfrm>
            <a:prstGeom prst="rect">
              <a:avLst/>
            </a:prstGeom>
            <a:noFill/>
          </p:spPr>
          <p:txBody>
            <a:bodyPr wrap="none" rtlCol="0">
              <a:spAutoFit/>
            </a:bodyPr>
            <a:lstStyle/>
            <a:p>
              <a:r>
                <a:rPr lang="en-GB" dirty="0">
                  <a:latin typeface="Calibri" panose="020F0502020204030204" pitchFamily="34" charset="0"/>
                  <a:cs typeface="Calibri" panose="020F0502020204030204" pitchFamily="34" charset="0"/>
                </a:rPr>
                <a:t>2</a:t>
              </a:r>
            </a:p>
          </p:txBody>
        </p:sp>
        <p:sp>
          <p:nvSpPr>
            <p:cNvPr id="19" name="TextBox 18">
              <a:extLst>
                <a:ext uri="{FF2B5EF4-FFF2-40B4-BE49-F238E27FC236}">
                  <a16:creationId xmlns:a16="http://schemas.microsoft.com/office/drawing/2014/main" id="{76B0B42D-93D4-4614-9AB0-3BBF16CC8EB9}"/>
                </a:ext>
              </a:extLst>
            </p:cNvPr>
            <p:cNvSpPr txBox="1"/>
            <p:nvPr/>
          </p:nvSpPr>
          <p:spPr>
            <a:xfrm>
              <a:off x="5220072" y="5022934"/>
              <a:ext cx="300082" cy="369332"/>
            </a:xfrm>
            <a:prstGeom prst="rect">
              <a:avLst/>
            </a:prstGeom>
            <a:noFill/>
          </p:spPr>
          <p:txBody>
            <a:bodyPr wrap="none" rtlCol="0">
              <a:spAutoFit/>
            </a:bodyPr>
            <a:lstStyle/>
            <a:p>
              <a:r>
                <a:rPr lang="en-GB" dirty="0">
                  <a:latin typeface="Calibri" panose="020F0502020204030204" pitchFamily="34" charset="0"/>
                  <a:cs typeface="Calibri" panose="020F0502020204030204" pitchFamily="34" charset="0"/>
                </a:rPr>
                <a:t>3</a:t>
              </a:r>
            </a:p>
          </p:txBody>
        </p:sp>
        <p:sp>
          <p:nvSpPr>
            <p:cNvPr id="20" name="TextBox 19">
              <a:extLst>
                <a:ext uri="{FF2B5EF4-FFF2-40B4-BE49-F238E27FC236}">
                  <a16:creationId xmlns:a16="http://schemas.microsoft.com/office/drawing/2014/main" id="{B3025770-AC6C-4941-B4C1-EA24C582ECB6}"/>
                </a:ext>
              </a:extLst>
            </p:cNvPr>
            <p:cNvSpPr txBox="1"/>
            <p:nvPr/>
          </p:nvSpPr>
          <p:spPr>
            <a:xfrm>
              <a:off x="5096452" y="5765523"/>
              <a:ext cx="415498" cy="369332"/>
            </a:xfrm>
            <a:prstGeom prst="rect">
              <a:avLst/>
            </a:prstGeom>
            <a:noFill/>
          </p:spPr>
          <p:txBody>
            <a:bodyPr wrap="none" rtlCol="0">
              <a:spAutoFit/>
            </a:bodyPr>
            <a:lstStyle/>
            <a:p>
              <a:r>
                <a:rPr lang="en-GB" dirty="0">
                  <a:latin typeface="Calibri" panose="020F0502020204030204" pitchFamily="34" charset="0"/>
                  <a:cs typeface="Calibri" panose="020F0502020204030204" pitchFamily="34" charset="0"/>
                </a:rPr>
                <a:t>64</a:t>
              </a:r>
            </a:p>
          </p:txBody>
        </p:sp>
        <p:sp>
          <p:nvSpPr>
            <p:cNvPr id="22" name="TextBox 21">
              <a:extLst>
                <a:ext uri="{FF2B5EF4-FFF2-40B4-BE49-F238E27FC236}">
                  <a16:creationId xmlns:a16="http://schemas.microsoft.com/office/drawing/2014/main" id="{D732F6BC-A3A6-4A22-B60E-65E1DF64ECEA}"/>
                </a:ext>
              </a:extLst>
            </p:cNvPr>
            <p:cNvSpPr txBox="1"/>
            <p:nvPr/>
          </p:nvSpPr>
          <p:spPr>
            <a:xfrm rot="5400000">
              <a:off x="5231621" y="5416036"/>
              <a:ext cx="415498" cy="369332"/>
            </a:xfrm>
            <a:prstGeom prst="rect">
              <a:avLst/>
            </a:prstGeom>
            <a:noFill/>
          </p:spPr>
          <p:txBody>
            <a:bodyPr wrap="none" rtlCol="0">
              <a:spAutoFit/>
            </a:bodyPr>
            <a:lstStyle/>
            <a:p>
              <a:r>
                <a:rPr lang="en-GB" dirty="0"/>
                <a:t>…</a:t>
              </a:r>
              <a:endParaRPr lang="el-GR" dirty="0"/>
            </a:p>
          </p:txBody>
        </p:sp>
      </p:grpSp>
      <p:sp>
        <p:nvSpPr>
          <p:cNvPr id="30" name="TextBox 29">
            <a:extLst>
              <a:ext uri="{FF2B5EF4-FFF2-40B4-BE49-F238E27FC236}">
                <a16:creationId xmlns:a16="http://schemas.microsoft.com/office/drawing/2014/main" id="{9E02978A-8C75-4BD9-97D1-78D15D0DD112}"/>
              </a:ext>
            </a:extLst>
          </p:cNvPr>
          <p:cNvSpPr txBox="1"/>
          <p:nvPr/>
        </p:nvSpPr>
        <p:spPr>
          <a:xfrm rot="5400000">
            <a:off x="5662736" y="5400872"/>
            <a:ext cx="415498" cy="369332"/>
          </a:xfrm>
          <a:prstGeom prst="rect">
            <a:avLst/>
          </a:prstGeom>
          <a:noFill/>
        </p:spPr>
        <p:txBody>
          <a:bodyPr wrap="none" rtlCol="0">
            <a:spAutoFit/>
          </a:bodyPr>
          <a:lstStyle/>
          <a:p>
            <a:r>
              <a:rPr lang="en-GB" dirty="0"/>
              <a:t>…</a:t>
            </a:r>
            <a:endParaRPr lang="el-GR" dirty="0"/>
          </a:p>
        </p:txBody>
      </p:sp>
      <p:sp>
        <p:nvSpPr>
          <p:cNvPr id="31" name="TextBox 30">
            <a:extLst>
              <a:ext uri="{FF2B5EF4-FFF2-40B4-BE49-F238E27FC236}">
                <a16:creationId xmlns:a16="http://schemas.microsoft.com/office/drawing/2014/main" id="{4E568540-B5DF-4755-8EB0-3D6FFE9D6D30}"/>
              </a:ext>
            </a:extLst>
          </p:cNvPr>
          <p:cNvSpPr txBox="1"/>
          <p:nvPr/>
        </p:nvSpPr>
        <p:spPr>
          <a:xfrm rot="5400000">
            <a:off x="5988466" y="5400872"/>
            <a:ext cx="415498" cy="369332"/>
          </a:xfrm>
          <a:prstGeom prst="rect">
            <a:avLst/>
          </a:prstGeom>
          <a:noFill/>
        </p:spPr>
        <p:txBody>
          <a:bodyPr wrap="none" rtlCol="0">
            <a:spAutoFit/>
          </a:bodyPr>
          <a:lstStyle/>
          <a:p>
            <a:r>
              <a:rPr lang="en-GB" dirty="0"/>
              <a:t>…</a:t>
            </a:r>
            <a:endParaRPr lang="el-GR" dirty="0"/>
          </a:p>
        </p:txBody>
      </p:sp>
      <p:sp>
        <p:nvSpPr>
          <p:cNvPr id="32" name="TextBox 31">
            <a:extLst>
              <a:ext uri="{FF2B5EF4-FFF2-40B4-BE49-F238E27FC236}">
                <a16:creationId xmlns:a16="http://schemas.microsoft.com/office/drawing/2014/main" id="{8C6C0275-017B-454E-9A18-B09210F418B9}"/>
              </a:ext>
            </a:extLst>
          </p:cNvPr>
          <p:cNvSpPr txBox="1"/>
          <p:nvPr/>
        </p:nvSpPr>
        <p:spPr>
          <a:xfrm rot="5400000">
            <a:off x="6328261" y="5385663"/>
            <a:ext cx="411615" cy="369332"/>
          </a:xfrm>
          <a:prstGeom prst="rect">
            <a:avLst/>
          </a:prstGeom>
          <a:noFill/>
        </p:spPr>
        <p:txBody>
          <a:bodyPr wrap="square" rtlCol="0">
            <a:spAutoFit/>
          </a:bodyPr>
          <a:lstStyle/>
          <a:p>
            <a:r>
              <a:rPr lang="en-GB" dirty="0"/>
              <a:t>…</a:t>
            </a:r>
            <a:endParaRPr lang="el-GR" dirty="0"/>
          </a:p>
        </p:txBody>
      </p:sp>
      <p:sp>
        <p:nvSpPr>
          <p:cNvPr id="35" name="TextBox 34">
            <a:extLst>
              <a:ext uri="{FF2B5EF4-FFF2-40B4-BE49-F238E27FC236}">
                <a16:creationId xmlns:a16="http://schemas.microsoft.com/office/drawing/2014/main" id="{FAAC0DC6-1FA0-4CC7-ADFD-FEE642627EC5}"/>
              </a:ext>
            </a:extLst>
          </p:cNvPr>
          <p:cNvSpPr txBox="1"/>
          <p:nvPr/>
        </p:nvSpPr>
        <p:spPr>
          <a:xfrm rot="5400000">
            <a:off x="6659645" y="5394239"/>
            <a:ext cx="411615" cy="369332"/>
          </a:xfrm>
          <a:prstGeom prst="rect">
            <a:avLst/>
          </a:prstGeom>
          <a:noFill/>
        </p:spPr>
        <p:txBody>
          <a:bodyPr wrap="square" rtlCol="0">
            <a:spAutoFit/>
          </a:bodyPr>
          <a:lstStyle/>
          <a:p>
            <a:r>
              <a:rPr lang="en-GB" dirty="0"/>
              <a:t>…</a:t>
            </a:r>
            <a:endParaRPr lang="el-GR" dirty="0"/>
          </a:p>
        </p:txBody>
      </p:sp>
      <p:sp>
        <p:nvSpPr>
          <p:cNvPr id="36" name="TextBox 35">
            <a:extLst>
              <a:ext uri="{FF2B5EF4-FFF2-40B4-BE49-F238E27FC236}">
                <a16:creationId xmlns:a16="http://schemas.microsoft.com/office/drawing/2014/main" id="{235706C4-8DCF-4412-99F9-A6C2326AE2DB}"/>
              </a:ext>
            </a:extLst>
          </p:cNvPr>
          <p:cNvSpPr txBox="1"/>
          <p:nvPr/>
        </p:nvSpPr>
        <p:spPr>
          <a:xfrm rot="5400000">
            <a:off x="6980634" y="5394240"/>
            <a:ext cx="411615" cy="369332"/>
          </a:xfrm>
          <a:prstGeom prst="rect">
            <a:avLst/>
          </a:prstGeom>
          <a:noFill/>
        </p:spPr>
        <p:txBody>
          <a:bodyPr wrap="square" rtlCol="0">
            <a:spAutoFit/>
          </a:bodyPr>
          <a:lstStyle/>
          <a:p>
            <a:r>
              <a:rPr lang="en-GB" dirty="0"/>
              <a:t>…</a:t>
            </a:r>
            <a:endParaRPr lang="el-GR" dirty="0"/>
          </a:p>
        </p:txBody>
      </p:sp>
      <p:sp>
        <p:nvSpPr>
          <p:cNvPr id="37" name="TextBox 36">
            <a:extLst>
              <a:ext uri="{FF2B5EF4-FFF2-40B4-BE49-F238E27FC236}">
                <a16:creationId xmlns:a16="http://schemas.microsoft.com/office/drawing/2014/main" id="{A4FE7018-6FDD-4726-BE9C-123B8C8FE2B2}"/>
              </a:ext>
            </a:extLst>
          </p:cNvPr>
          <p:cNvSpPr txBox="1"/>
          <p:nvPr/>
        </p:nvSpPr>
        <p:spPr>
          <a:xfrm rot="5400000">
            <a:off x="7328882" y="5404715"/>
            <a:ext cx="411615" cy="369332"/>
          </a:xfrm>
          <a:prstGeom prst="rect">
            <a:avLst/>
          </a:prstGeom>
          <a:noFill/>
        </p:spPr>
        <p:txBody>
          <a:bodyPr wrap="square" rtlCol="0">
            <a:spAutoFit/>
          </a:bodyPr>
          <a:lstStyle/>
          <a:p>
            <a:r>
              <a:rPr lang="en-GB" dirty="0"/>
              <a:t>…</a:t>
            </a:r>
            <a:endParaRPr lang="el-GR" dirty="0"/>
          </a:p>
        </p:txBody>
      </p:sp>
      <p:sp>
        <p:nvSpPr>
          <p:cNvPr id="40" name="TextBox 39">
            <a:extLst>
              <a:ext uri="{FF2B5EF4-FFF2-40B4-BE49-F238E27FC236}">
                <a16:creationId xmlns:a16="http://schemas.microsoft.com/office/drawing/2014/main" id="{B86293B8-F7B6-4D92-A1C2-7BFFBB3E5FCB}"/>
              </a:ext>
            </a:extLst>
          </p:cNvPr>
          <p:cNvSpPr txBox="1"/>
          <p:nvPr/>
        </p:nvSpPr>
        <p:spPr>
          <a:xfrm rot="5400000">
            <a:off x="7677130" y="5397010"/>
            <a:ext cx="411615" cy="369332"/>
          </a:xfrm>
          <a:prstGeom prst="rect">
            <a:avLst/>
          </a:prstGeom>
          <a:noFill/>
        </p:spPr>
        <p:txBody>
          <a:bodyPr wrap="square" rtlCol="0">
            <a:spAutoFit/>
          </a:bodyPr>
          <a:lstStyle/>
          <a:p>
            <a:r>
              <a:rPr lang="en-GB" dirty="0"/>
              <a:t>…</a:t>
            </a:r>
            <a:endParaRPr lang="el-GR" dirty="0"/>
          </a:p>
        </p:txBody>
      </p:sp>
      <p:sp>
        <p:nvSpPr>
          <p:cNvPr id="27" name="Arrow: Right 26">
            <a:extLst>
              <a:ext uri="{FF2B5EF4-FFF2-40B4-BE49-F238E27FC236}">
                <a16:creationId xmlns:a16="http://schemas.microsoft.com/office/drawing/2014/main" id="{B2426BC2-EFDD-4174-BE7B-58D817BF420D}"/>
              </a:ext>
            </a:extLst>
          </p:cNvPr>
          <p:cNvSpPr/>
          <p:nvPr/>
        </p:nvSpPr>
        <p:spPr>
          <a:xfrm rot="10800000">
            <a:off x="4495023" y="5501262"/>
            <a:ext cx="509466" cy="2628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28" name="Picture 27" descr="Logo&#10;&#10;Description automatically generated">
            <a:extLst>
              <a:ext uri="{FF2B5EF4-FFF2-40B4-BE49-F238E27FC236}">
                <a16:creationId xmlns:a16="http://schemas.microsoft.com/office/drawing/2014/main" id="{54B0E2A9-3BF2-42C4-82AE-B4502A2054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41642" y="4981988"/>
            <a:ext cx="989026" cy="980985"/>
          </a:xfrm>
          <a:prstGeom prst="rect">
            <a:avLst/>
          </a:prstGeom>
        </p:spPr>
      </p:pic>
    </p:spTree>
    <p:extLst>
      <p:ext uri="{BB962C8B-B14F-4D97-AF65-F5344CB8AC3E}">
        <p14:creationId xmlns:p14="http://schemas.microsoft.com/office/powerpoint/2010/main" val="415553585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l-GR" sz="2800" dirty="0">
                <a:solidFill>
                  <a:schemeClr val="accent5">
                    <a:lumMod val="75000"/>
                  </a:schemeClr>
                </a:solidFill>
                <a:latin typeface="Century Schoolbook" pitchFamily="18" charset="0"/>
              </a:rPr>
              <a:t>3</a:t>
            </a:r>
            <a:r>
              <a:rPr lang="en-US" sz="2800" dirty="0">
                <a:solidFill>
                  <a:schemeClr val="accent5">
                    <a:lumMod val="75000"/>
                  </a:schemeClr>
                </a:solidFill>
                <a:latin typeface="Century Schoolbook" pitchFamily="18" charset="0"/>
              </a:rPr>
              <a:t> </a:t>
            </a:r>
            <a:r>
              <a:rPr lang="el-GR" sz="2800" dirty="0" err="1">
                <a:solidFill>
                  <a:schemeClr val="accent5">
                    <a:lumMod val="75000"/>
                  </a:schemeClr>
                </a:solidFill>
                <a:latin typeface="Century Schoolbook" pitchFamily="18" charset="0"/>
              </a:rPr>
              <a:t>Υδατοσήμανση</a:t>
            </a:r>
            <a:r>
              <a:rPr lang="el-GR" sz="2800" dirty="0">
                <a:solidFill>
                  <a:schemeClr val="accent5">
                    <a:lumMod val="75000"/>
                  </a:schemeClr>
                </a:solidFill>
                <a:latin typeface="Century Schoolbook" pitchFamily="18" charset="0"/>
              </a:rPr>
              <a:t> εικόνας</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8092407" cy="369332"/>
          </a:xfrm>
          <a:prstGeom prst="rect">
            <a:avLst/>
          </a:prstGeom>
        </p:spPr>
        <p:txBody>
          <a:bodyPr wrap="square">
            <a:spAutoFit/>
          </a:bodyPr>
          <a:lstStyle/>
          <a:p>
            <a:pPr marL="0" lvl="3" algn="just"/>
            <a:r>
              <a:rPr lang="el-GR" b="1" dirty="0">
                <a:solidFill>
                  <a:srgbClr val="C00000"/>
                </a:solidFill>
                <a:latin typeface="Times New Roman" pitchFamily="18" charset="0"/>
                <a:cs typeface="Times New Roman" pitchFamily="18" charset="0"/>
                <a:sym typeface="Wingdings" pitchFamily="2" charset="2"/>
              </a:rPr>
              <a:t>Αλγόριθμος εξαγωγής λογότυπων από εικόνα</a:t>
            </a:r>
            <a:r>
              <a:rPr lang="en-US" dirty="0">
                <a:solidFill>
                  <a:schemeClr val="tx1">
                    <a:lumMod val="95000"/>
                    <a:lumOff val="5000"/>
                  </a:schemeClr>
                </a:solidFill>
                <a:latin typeface="Times New Roman" pitchFamily="18" charset="0"/>
                <a:cs typeface="Times New Roman" pitchFamily="18" charset="0"/>
                <a:sym typeface="Wingdings" pitchFamily="2" charset="2"/>
              </a:rPr>
              <a:t>:</a:t>
            </a: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148</a:t>
            </a:fld>
            <a:endParaRPr lang="el-GR" altLang="el-GR" sz="1200" dirty="0">
              <a:latin typeface="Cambria" pitchFamily="18" charset="0"/>
            </a:endParaRPr>
          </a:p>
        </p:txBody>
      </p:sp>
      <p:sp>
        <p:nvSpPr>
          <p:cNvPr id="9" name="TextBox 8">
            <a:extLst>
              <a:ext uri="{FF2B5EF4-FFF2-40B4-BE49-F238E27FC236}">
                <a16:creationId xmlns:a16="http://schemas.microsoft.com/office/drawing/2014/main" id="{6607A13A-5C0F-4620-AAD4-15743D23567B}"/>
              </a:ext>
            </a:extLst>
          </p:cNvPr>
          <p:cNvSpPr txBox="1"/>
          <p:nvPr/>
        </p:nvSpPr>
        <p:spPr>
          <a:xfrm>
            <a:off x="899592" y="2276750"/>
            <a:ext cx="7560840" cy="1277273"/>
          </a:xfrm>
          <a:prstGeom prst="rect">
            <a:avLst/>
          </a:prstGeom>
          <a:noFill/>
        </p:spPr>
        <p:txBody>
          <a:bodyPr wrap="square">
            <a:spAutoFit/>
          </a:bodyPr>
          <a:lstStyle/>
          <a:p>
            <a:pPr marL="285750" lvl="0" indent="-285750" algn="just">
              <a:spcAft>
                <a:spcPts val="300"/>
              </a:spcAft>
              <a:buFont typeface="Arial" panose="020B0604020202020204" pitchFamily="34" charset="0"/>
              <a:buChar char="•"/>
            </a:pPr>
            <a:r>
              <a:rPr lang="el-GR" dirty="0">
                <a:solidFill>
                  <a:srgbClr val="C00000"/>
                </a:solidFill>
                <a:latin typeface="Calibri" panose="020F0502020204030204" pitchFamily="34" charset="0"/>
                <a:cs typeface="Calibri" panose="020F0502020204030204" pitchFamily="34" charset="0"/>
              </a:rPr>
              <a:t>Αφού εξακριβώσουμε το </a:t>
            </a:r>
            <a:r>
              <a:rPr lang="en-GB" dirty="0">
                <a:solidFill>
                  <a:srgbClr val="C00000"/>
                </a:solidFill>
                <a:latin typeface="Calibri" panose="020F0502020204030204" pitchFamily="34" charset="0"/>
                <a:cs typeface="Calibri" panose="020F0502020204030204" pitchFamily="34" charset="0"/>
              </a:rPr>
              <a:t>bit </a:t>
            </a:r>
            <a:r>
              <a:rPr lang="el-GR" dirty="0">
                <a:solidFill>
                  <a:srgbClr val="C00000"/>
                </a:solidFill>
                <a:latin typeface="Calibri" panose="020F0502020204030204" pitchFamily="34" charset="0"/>
                <a:cs typeface="Calibri" panose="020F0502020204030204" pitchFamily="34" charset="0"/>
              </a:rPr>
              <a:t>πλειοψηφίας πώς ανακτούμε την δυαδική εικόνα?</a:t>
            </a:r>
          </a:p>
          <a:p>
            <a:pPr lvl="0" algn="just">
              <a:spcAft>
                <a:spcPts val="300"/>
              </a:spcAft>
            </a:pPr>
            <a:endParaRPr lang="el-GR" dirty="0">
              <a:solidFill>
                <a:srgbClr val="C00000"/>
              </a:solidFill>
              <a:latin typeface="Calibri" panose="020F0502020204030204" pitchFamily="34" charset="0"/>
              <a:cs typeface="Calibri" panose="020F0502020204030204" pitchFamily="34" charset="0"/>
            </a:endParaRPr>
          </a:p>
          <a:p>
            <a:pPr lvl="0" algn="just">
              <a:spcAft>
                <a:spcPts val="300"/>
              </a:spcAft>
            </a:pPr>
            <a:endParaRPr lang="el-GR" dirty="0">
              <a:solidFill>
                <a:srgbClr val="C00000"/>
              </a:solidFill>
              <a:latin typeface="Calibri" panose="020F0502020204030204" pitchFamily="34" charset="0"/>
              <a:cs typeface="Calibri" panose="020F0502020204030204" pitchFamily="34" charset="0"/>
            </a:endParaRPr>
          </a:p>
        </p:txBody>
      </p:sp>
      <p:graphicFrame>
        <p:nvGraphicFramePr>
          <p:cNvPr id="10" name="Table 2">
            <a:extLst>
              <a:ext uri="{FF2B5EF4-FFF2-40B4-BE49-F238E27FC236}">
                <a16:creationId xmlns:a16="http://schemas.microsoft.com/office/drawing/2014/main" id="{285BB13D-1E70-4C36-8676-D8C4762049DB}"/>
              </a:ext>
            </a:extLst>
          </p:cNvPr>
          <p:cNvGraphicFramePr>
            <a:graphicFrameLocks noGrp="1"/>
          </p:cNvGraphicFramePr>
          <p:nvPr/>
        </p:nvGraphicFramePr>
        <p:xfrm>
          <a:off x="1297296" y="3417324"/>
          <a:ext cx="3771933" cy="370840"/>
        </p:xfrm>
        <a:graphic>
          <a:graphicData uri="http://schemas.openxmlformats.org/drawingml/2006/table">
            <a:tbl>
              <a:tblPr firstRow="1" bandRow="1">
                <a:tableStyleId>{5940675A-B579-460E-94D1-54222C63F5DA}</a:tableStyleId>
              </a:tblPr>
              <a:tblGrid>
                <a:gridCol w="342903">
                  <a:extLst>
                    <a:ext uri="{9D8B030D-6E8A-4147-A177-3AD203B41FA5}">
                      <a16:colId xmlns:a16="http://schemas.microsoft.com/office/drawing/2014/main" val="1965309528"/>
                    </a:ext>
                  </a:extLst>
                </a:gridCol>
                <a:gridCol w="342903">
                  <a:extLst>
                    <a:ext uri="{9D8B030D-6E8A-4147-A177-3AD203B41FA5}">
                      <a16:colId xmlns:a16="http://schemas.microsoft.com/office/drawing/2014/main" val="3505904815"/>
                    </a:ext>
                  </a:extLst>
                </a:gridCol>
                <a:gridCol w="342903">
                  <a:extLst>
                    <a:ext uri="{9D8B030D-6E8A-4147-A177-3AD203B41FA5}">
                      <a16:colId xmlns:a16="http://schemas.microsoft.com/office/drawing/2014/main" val="1590031288"/>
                    </a:ext>
                  </a:extLst>
                </a:gridCol>
                <a:gridCol w="342903">
                  <a:extLst>
                    <a:ext uri="{9D8B030D-6E8A-4147-A177-3AD203B41FA5}">
                      <a16:colId xmlns:a16="http://schemas.microsoft.com/office/drawing/2014/main" val="3786599329"/>
                    </a:ext>
                  </a:extLst>
                </a:gridCol>
                <a:gridCol w="342903">
                  <a:extLst>
                    <a:ext uri="{9D8B030D-6E8A-4147-A177-3AD203B41FA5}">
                      <a16:colId xmlns:a16="http://schemas.microsoft.com/office/drawing/2014/main" val="848662463"/>
                    </a:ext>
                  </a:extLst>
                </a:gridCol>
                <a:gridCol w="342903">
                  <a:extLst>
                    <a:ext uri="{9D8B030D-6E8A-4147-A177-3AD203B41FA5}">
                      <a16:colId xmlns:a16="http://schemas.microsoft.com/office/drawing/2014/main" val="1925797757"/>
                    </a:ext>
                  </a:extLst>
                </a:gridCol>
                <a:gridCol w="342903">
                  <a:extLst>
                    <a:ext uri="{9D8B030D-6E8A-4147-A177-3AD203B41FA5}">
                      <a16:colId xmlns:a16="http://schemas.microsoft.com/office/drawing/2014/main" val="854352280"/>
                    </a:ext>
                  </a:extLst>
                </a:gridCol>
                <a:gridCol w="342903">
                  <a:extLst>
                    <a:ext uri="{9D8B030D-6E8A-4147-A177-3AD203B41FA5}">
                      <a16:colId xmlns:a16="http://schemas.microsoft.com/office/drawing/2014/main" val="3032238704"/>
                    </a:ext>
                  </a:extLst>
                </a:gridCol>
                <a:gridCol w="342903">
                  <a:extLst>
                    <a:ext uri="{9D8B030D-6E8A-4147-A177-3AD203B41FA5}">
                      <a16:colId xmlns:a16="http://schemas.microsoft.com/office/drawing/2014/main" val="3122095820"/>
                    </a:ext>
                  </a:extLst>
                </a:gridCol>
                <a:gridCol w="342903">
                  <a:extLst>
                    <a:ext uri="{9D8B030D-6E8A-4147-A177-3AD203B41FA5}">
                      <a16:colId xmlns:a16="http://schemas.microsoft.com/office/drawing/2014/main" val="3247612601"/>
                    </a:ext>
                  </a:extLst>
                </a:gridCol>
                <a:gridCol w="342903">
                  <a:extLst>
                    <a:ext uri="{9D8B030D-6E8A-4147-A177-3AD203B41FA5}">
                      <a16:colId xmlns:a16="http://schemas.microsoft.com/office/drawing/2014/main" val="2084292495"/>
                    </a:ext>
                  </a:extLst>
                </a:gridCol>
              </a:tblGrid>
              <a:tr h="370840">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lnR w="12700" cmpd="sng">
                      <a:noFill/>
                    </a:lnR>
                  </a:tcPr>
                </a:tc>
                <a:tc>
                  <a:txBody>
                    <a:bodyPr/>
                    <a:lstStyle/>
                    <a:p>
                      <a:pPr algn="ctr"/>
                      <a:r>
                        <a:rPr lang="en-GB" dirty="0">
                          <a:latin typeface="Calibri" panose="020F0502020204030204" pitchFamily="34" charset="0"/>
                          <a:cs typeface="Calibri" panose="020F0502020204030204" pitchFamily="34" charset="0"/>
                        </a:rPr>
                        <a:t>…</a:t>
                      </a:r>
                      <a:endParaRPr lang="el-GR" dirty="0">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lnL w="12700" cmpd="sng">
                      <a:noFill/>
                    </a:lnL>
                  </a:tcPr>
                </a:tc>
                <a:extLst>
                  <a:ext uri="{0D108BD9-81ED-4DB2-BD59-A6C34878D82A}">
                    <a16:rowId xmlns:a16="http://schemas.microsoft.com/office/drawing/2014/main" val="1565909065"/>
                  </a:ext>
                </a:extLst>
              </a:tr>
            </a:tbl>
          </a:graphicData>
        </a:graphic>
      </p:graphicFrame>
      <p:sp>
        <p:nvSpPr>
          <p:cNvPr id="11" name="TextBox 10">
            <a:extLst>
              <a:ext uri="{FF2B5EF4-FFF2-40B4-BE49-F238E27FC236}">
                <a16:creationId xmlns:a16="http://schemas.microsoft.com/office/drawing/2014/main" id="{0B6015B3-562E-47C5-8BDC-DCA336EAF8A5}"/>
              </a:ext>
            </a:extLst>
          </p:cNvPr>
          <p:cNvSpPr txBox="1"/>
          <p:nvPr/>
        </p:nvSpPr>
        <p:spPr>
          <a:xfrm>
            <a:off x="1297296" y="3093739"/>
            <a:ext cx="4829805" cy="369332"/>
          </a:xfrm>
          <a:prstGeom prst="rect">
            <a:avLst/>
          </a:prstGeom>
          <a:noFill/>
        </p:spPr>
        <p:txBody>
          <a:bodyPr wrap="square" rtlCol="0">
            <a:spAutoFit/>
          </a:bodyPr>
          <a:lstStyle/>
          <a:p>
            <a:r>
              <a:rPr lang="en-GB" dirty="0">
                <a:latin typeface="Calibri" panose="020F0502020204030204" pitchFamily="34" charset="0"/>
                <a:cs typeface="Calibri" panose="020F0502020204030204" pitchFamily="34" charset="0"/>
              </a:rPr>
              <a:t>1     2    3     4    5    6     7    8    9   …. 4096</a:t>
            </a:r>
            <a:endParaRPr lang="el-GR" dirty="0">
              <a:latin typeface="Calibri" panose="020F0502020204030204" pitchFamily="34" charset="0"/>
              <a:cs typeface="Calibri" panose="020F0502020204030204" pitchFamily="34" charset="0"/>
            </a:endParaRPr>
          </a:p>
        </p:txBody>
      </p:sp>
      <p:sp>
        <p:nvSpPr>
          <p:cNvPr id="12" name="Arrow: Right 11">
            <a:extLst>
              <a:ext uri="{FF2B5EF4-FFF2-40B4-BE49-F238E27FC236}">
                <a16:creationId xmlns:a16="http://schemas.microsoft.com/office/drawing/2014/main" id="{73EF7788-E5D0-45C7-AC32-5350DC8B3FEA}"/>
              </a:ext>
            </a:extLst>
          </p:cNvPr>
          <p:cNvSpPr/>
          <p:nvPr/>
        </p:nvSpPr>
        <p:spPr>
          <a:xfrm rot="2521806">
            <a:off x="5212200" y="3739485"/>
            <a:ext cx="509466" cy="2628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graphicFrame>
        <p:nvGraphicFramePr>
          <p:cNvPr id="14" name="Table 4">
            <a:extLst>
              <a:ext uri="{FF2B5EF4-FFF2-40B4-BE49-F238E27FC236}">
                <a16:creationId xmlns:a16="http://schemas.microsoft.com/office/drawing/2014/main" id="{B57550D7-569A-442A-BB5B-3EED0FF547BA}"/>
              </a:ext>
            </a:extLst>
          </p:cNvPr>
          <p:cNvGraphicFramePr>
            <a:graphicFrameLocks noGrp="1"/>
          </p:cNvGraphicFramePr>
          <p:nvPr/>
        </p:nvGraphicFramePr>
        <p:xfrm>
          <a:off x="5613239" y="4276236"/>
          <a:ext cx="3048003" cy="1854200"/>
        </p:xfrm>
        <a:graphic>
          <a:graphicData uri="http://schemas.openxmlformats.org/drawingml/2006/table">
            <a:tbl>
              <a:tblPr firstRow="1" bandRow="1">
                <a:tableStyleId>{5940675A-B579-460E-94D1-54222C63F5DA}</a:tableStyleId>
              </a:tblPr>
              <a:tblGrid>
                <a:gridCol w="338667">
                  <a:extLst>
                    <a:ext uri="{9D8B030D-6E8A-4147-A177-3AD203B41FA5}">
                      <a16:colId xmlns:a16="http://schemas.microsoft.com/office/drawing/2014/main" val="426098677"/>
                    </a:ext>
                  </a:extLst>
                </a:gridCol>
                <a:gridCol w="338667">
                  <a:extLst>
                    <a:ext uri="{9D8B030D-6E8A-4147-A177-3AD203B41FA5}">
                      <a16:colId xmlns:a16="http://schemas.microsoft.com/office/drawing/2014/main" val="2417521808"/>
                    </a:ext>
                  </a:extLst>
                </a:gridCol>
                <a:gridCol w="338667">
                  <a:extLst>
                    <a:ext uri="{9D8B030D-6E8A-4147-A177-3AD203B41FA5}">
                      <a16:colId xmlns:a16="http://schemas.microsoft.com/office/drawing/2014/main" val="2870750396"/>
                    </a:ext>
                  </a:extLst>
                </a:gridCol>
                <a:gridCol w="338667">
                  <a:extLst>
                    <a:ext uri="{9D8B030D-6E8A-4147-A177-3AD203B41FA5}">
                      <a16:colId xmlns:a16="http://schemas.microsoft.com/office/drawing/2014/main" val="1022192510"/>
                    </a:ext>
                  </a:extLst>
                </a:gridCol>
                <a:gridCol w="338667">
                  <a:extLst>
                    <a:ext uri="{9D8B030D-6E8A-4147-A177-3AD203B41FA5}">
                      <a16:colId xmlns:a16="http://schemas.microsoft.com/office/drawing/2014/main" val="1794366306"/>
                    </a:ext>
                  </a:extLst>
                </a:gridCol>
                <a:gridCol w="338667">
                  <a:extLst>
                    <a:ext uri="{9D8B030D-6E8A-4147-A177-3AD203B41FA5}">
                      <a16:colId xmlns:a16="http://schemas.microsoft.com/office/drawing/2014/main" val="270089314"/>
                    </a:ext>
                  </a:extLst>
                </a:gridCol>
                <a:gridCol w="338667">
                  <a:extLst>
                    <a:ext uri="{9D8B030D-6E8A-4147-A177-3AD203B41FA5}">
                      <a16:colId xmlns:a16="http://schemas.microsoft.com/office/drawing/2014/main" val="4267781527"/>
                    </a:ext>
                  </a:extLst>
                </a:gridCol>
                <a:gridCol w="338667">
                  <a:extLst>
                    <a:ext uri="{9D8B030D-6E8A-4147-A177-3AD203B41FA5}">
                      <a16:colId xmlns:a16="http://schemas.microsoft.com/office/drawing/2014/main" val="3856315034"/>
                    </a:ext>
                  </a:extLst>
                </a:gridCol>
                <a:gridCol w="338667">
                  <a:extLst>
                    <a:ext uri="{9D8B030D-6E8A-4147-A177-3AD203B41FA5}">
                      <a16:colId xmlns:a16="http://schemas.microsoft.com/office/drawing/2014/main" val="2267818078"/>
                    </a:ext>
                  </a:extLst>
                </a:gridCol>
              </a:tblGrid>
              <a:tr h="370840">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lnR w="12700" cmpd="sng">
                      <a:noFill/>
                    </a:lnR>
                  </a:tcPr>
                </a:tc>
                <a:tc>
                  <a:txBody>
                    <a:bodyPr/>
                    <a:lstStyle/>
                    <a:p>
                      <a:pPr algn="ctr"/>
                      <a:r>
                        <a:rPr lang="en-GB" dirty="0">
                          <a:latin typeface="Calibri" panose="020F0502020204030204" pitchFamily="34" charset="0"/>
                          <a:cs typeface="Calibri" panose="020F0502020204030204" pitchFamily="34" charset="0"/>
                        </a:rPr>
                        <a:t>…</a:t>
                      </a:r>
                      <a:endParaRPr lang="el-GR" dirty="0">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lnL w="12700" cmpd="sng">
                      <a:noFill/>
                    </a:lnL>
                  </a:tcPr>
                </a:tc>
                <a:extLst>
                  <a:ext uri="{0D108BD9-81ED-4DB2-BD59-A6C34878D82A}">
                    <a16:rowId xmlns:a16="http://schemas.microsoft.com/office/drawing/2014/main" val="2418589640"/>
                  </a:ext>
                </a:extLst>
              </a:tr>
              <a:tr h="370840">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lnR w="12700" cmpd="sng">
                      <a:noFill/>
                    </a:lnR>
                  </a:tcPr>
                </a:tc>
                <a:tc>
                  <a:txBody>
                    <a:bodyPr/>
                    <a:lstStyle/>
                    <a:p>
                      <a:pPr algn="ctr"/>
                      <a:r>
                        <a:rPr lang="en-GB" dirty="0">
                          <a:latin typeface="Calibri" panose="020F0502020204030204" pitchFamily="34" charset="0"/>
                          <a:cs typeface="Calibri" panose="020F0502020204030204" pitchFamily="34" charset="0"/>
                        </a:rPr>
                        <a:t>…</a:t>
                      </a:r>
                      <a:endParaRPr lang="el-GR" dirty="0">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lnL w="12700" cmpd="sng">
                      <a:noFill/>
                    </a:lnL>
                  </a:tcPr>
                </a:tc>
                <a:extLst>
                  <a:ext uri="{0D108BD9-81ED-4DB2-BD59-A6C34878D82A}">
                    <a16:rowId xmlns:a16="http://schemas.microsoft.com/office/drawing/2014/main" val="785765447"/>
                  </a:ext>
                </a:extLst>
              </a:tr>
              <a:tr h="370840">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lnB w="12700" cmpd="sng">
                      <a:noFill/>
                    </a:lnB>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lnB w="12700" cmpd="sng">
                      <a:noFill/>
                    </a:lnB>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lnB w="12700" cmpd="sng">
                      <a:noFill/>
                    </a:lnB>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lnB w="12700" cmpd="sng">
                      <a:noFill/>
                    </a:lnB>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lnB w="12700" cmpd="sng">
                      <a:noFill/>
                    </a:lnB>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lnB w="12700" cmpd="sng">
                      <a:noFill/>
                    </a:lnB>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lnR w="12700" cmpd="sng">
                      <a:noFill/>
                    </a:lnR>
                    <a:lnB w="12700" cmpd="sng">
                      <a:noFill/>
                    </a:lnB>
                  </a:tcPr>
                </a:tc>
                <a:tc>
                  <a:txBody>
                    <a:bodyPr/>
                    <a:lstStyle/>
                    <a:p>
                      <a:pPr algn="ctr"/>
                      <a:r>
                        <a:rPr lang="en-GB" dirty="0">
                          <a:latin typeface="Calibri" panose="020F0502020204030204" pitchFamily="34" charset="0"/>
                          <a:cs typeface="Calibri" panose="020F0502020204030204" pitchFamily="34" charset="0"/>
                        </a:rPr>
                        <a:t>…</a:t>
                      </a:r>
                      <a:endParaRPr lang="el-GR" dirty="0">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lnL w="12700" cmpd="sng">
                      <a:noFill/>
                    </a:lnL>
                    <a:lnB w="12700" cmpd="sng">
                      <a:noFill/>
                    </a:lnB>
                  </a:tcPr>
                </a:tc>
                <a:extLst>
                  <a:ext uri="{0D108BD9-81ED-4DB2-BD59-A6C34878D82A}">
                    <a16:rowId xmlns:a16="http://schemas.microsoft.com/office/drawing/2014/main" val="1460075259"/>
                  </a:ext>
                </a:extLst>
              </a:tr>
              <a:tr h="370840">
                <a:tc>
                  <a:txBody>
                    <a:bodyPr/>
                    <a:lstStyle/>
                    <a:p>
                      <a:pPr algn="ctr"/>
                      <a:endParaRPr lang="el-GR" dirty="0">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l-GR" dirty="0">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l-GR" dirty="0">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l-GR" dirty="0">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l-GR" dirty="0">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l-GR" dirty="0">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l-GR" dirty="0">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GB" dirty="0">
                          <a:latin typeface="Calibri" panose="020F0502020204030204" pitchFamily="34" charset="0"/>
                          <a:cs typeface="Calibri" panose="020F0502020204030204" pitchFamily="34" charset="0"/>
                        </a:rPr>
                        <a:t>…</a:t>
                      </a:r>
                      <a:endParaRPr lang="el-GR" dirty="0">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l-GR" dirty="0">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35530728"/>
                  </a:ext>
                </a:extLst>
              </a:tr>
              <a:tr h="370840">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lnT w="12700" cmpd="sng">
                      <a:noFill/>
                    </a:lnT>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lnT w="12700" cmpd="sng">
                      <a:noFill/>
                    </a:lnT>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lnT w="12700" cmpd="sng">
                      <a:noFill/>
                    </a:lnT>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lnT w="12700" cmpd="sng">
                      <a:noFill/>
                    </a:lnT>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lnT w="12700" cmpd="sng">
                      <a:noFill/>
                    </a:lnT>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lnT w="12700" cmpd="sng">
                      <a:noFill/>
                    </a:lnT>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lnR w="12700" cmpd="sng">
                      <a:noFill/>
                    </a:lnR>
                    <a:lnT w="12700" cmpd="sng">
                      <a:noFill/>
                    </a:lnT>
                  </a:tcPr>
                </a:tc>
                <a:tc>
                  <a:txBody>
                    <a:bodyPr/>
                    <a:lstStyle/>
                    <a:p>
                      <a:pPr algn="ctr"/>
                      <a:r>
                        <a:rPr lang="en-GB" dirty="0">
                          <a:latin typeface="Calibri" panose="020F0502020204030204" pitchFamily="34" charset="0"/>
                          <a:cs typeface="Calibri" panose="020F0502020204030204" pitchFamily="34" charset="0"/>
                        </a:rPr>
                        <a:t>…</a:t>
                      </a:r>
                      <a:endParaRPr lang="el-GR" dirty="0">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lnL w="12700" cmpd="sng">
                      <a:noFill/>
                    </a:lnL>
                    <a:lnT w="12700" cmpd="sng">
                      <a:noFill/>
                    </a:lnT>
                  </a:tcPr>
                </a:tc>
                <a:extLst>
                  <a:ext uri="{0D108BD9-81ED-4DB2-BD59-A6C34878D82A}">
                    <a16:rowId xmlns:a16="http://schemas.microsoft.com/office/drawing/2014/main" val="718405371"/>
                  </a:ext>
                </a:extLst>
              </a:tr>
            </a:tbl>
          </a:graphicData>
        </a:graphic>
      </p:graphicFrame>
      <p:sp>
        <p:nvSpPr>
          <p:cNvPr id="15" name="TextBox 14">
            <a:extLst>
              <a:ext uri="{FF2B5EF4-FFF2-40B4-BE49-F238E27FC236}">
                <a16:creationId xmlns:a16="http://schemas.microsoft.com/office/drawing/2014/main" id="{54CFA33F-4784-4AA2-9439-083119BBDA61}"/>
              </a:ext>
            </a:extLst>
          </p:cNvPr>
          <p:cNvSpPr txBox="1"/>
          <p:nvPr/>
        </p:nvSpPr>
        <p:spPr>
          <a:xfrm>
            <a:off x="5622123" y="3895425"/>
            <a:ext cx="4185674" cy="369332"/>
          </a:xfrm>
          <a:prstGeom prst="rect">
            <a:avLst/>
          </a:prstGeom>
          <a:noFill/>
        </p:spPr>
        <p:txBody>
          <a:bodyPr wrap="square" rtlCol="0">
            <a:spAutoFit/>
          </a:bodyPr>
          <a:lstStyle/>
          <a:p>
            <a:r>
              <a:rPr lang="en-GB" dirty="0">
                <a:latin typeface="Calibri" panose="020F0502020204030204" pitchFamily="34" charset="0"/>
                <a:cs typeface="Calibri" panose="020F0502020204030204" pitchFamily="34" charset="0"/>
              </a:rPr>
              <a:t>1     2    3     4    5    6     7  ….   64</a:t>
            </a:r>
            <a:endParaRPr lang="el-GR" dirty="0">
              <a:latin typeface="Calibri" panose="020F0502020204030204" pitchFamily="34" charset="0"/>
              <a:cs typeface="Calibri" panose="020F0502020204030204" pitchFamily="34" charset="0"/>
            </a:endParaRPr>
          </a:p>
        </p:txBody>
      </p:sp>
      <p:grpSp>
        <p:nvGrpSpPr>
          <p:cNvPr id="16" name="Group 15">
            <a:extLst>
              <a:ext uri="{FF2B5EF4-FFF2-40B4-BE49-F238E27FC236}">
                <a16:creationId xmlns:a16="http://schemas.microsoft.com/office/drawing/2014/main" id="{E67632DA-619D-4BCE-837F-40E697EB4929}"/>
              </a:ext>
            </a:extLst>
          </p:cNvPr>
          <p:cNvGrpSpPr/>
          <p:nvPr/>
        </p:nvGrpSpPr>
        <p:grpSpPr>
          <a:xfrm>
            <a:off x="5189713" y="4258362"/>
            <a:ext cx="527584" cy="1861329"/>
            <a:chOff x="5096452" y="4273526"/>
            <a:chExt cx="527584" cy="1861329"/>
          </a:xfrm>
        </p:grpSpPr>
        <p:sp>
          <p:nvSpPr>
            <p:cNvPr id="17" name="TextBox 16">
              <a:extLst>
                <a:ext uri="{FF2B5EF4-FFF2-40B4-BE49-F238E27FC236}">
                  <a16:creationId xmlns:a16="http://schemas.microsoft.com/office/drawing/2014/main" id="{09729762-CAF1-4842-9480-D61D4D6BEABF}"/>
                </a:ext>
              </a:extLst>
            </p:cNvPr>
            <p:cNvSpPr txBox="1"/>
            <p:nvPr/>
          </p:nvSpPr>
          <p:spPr>
            <a:xfrm>
              <a:off x="5220072" y="4273526"/>
              <a:ext cx="300082" cy="369332"/>
            </a:xfrm>
            <a:prstGeom prst="rect">
              <a:avLst/>
            </a:prstGeom>
            <a:noFill/>
          </p:spPr>
          <p:txBody>
            <a:bodyPr wrap="none" rtlCol="0">
              <a:spAutoFit/>
            </a:bodyPr>
            <a:lstStyle/>
            <a:p>
              <a:r>
                <a:rPr lang="en-GB" dirty="0">
                  <a:latin typeface="Calibri" panose="020F0502020204030204" pitchFamily="34" charset="0"/>
                  <a:cs typeface="Calibri" panose="020F0502020204030204" pitchFamily="34" charset="0"/>
                </a:rPr>
                <a:t>1</a:t>
              </a:r>
            </a:p>
          </p:txBody>
        </p:sp>
        <p:sp>
          <p:nvSpPr>
            <p:cNvPr id="18" name="TextBox 17">
              <a:extLst>
                <a:ext uri="{FF2B5EF4-FFF2-40B4-BE49-F238E27FC236}">
                  <a16:creationId xmlns:a16="http://schemas.microsoft.com/office/drawing/2014/main" id="{5D232031-F26D-4AF9-86AB-3D7D12D92B70}"/>
                </a:ext>
              </a:extLst>
            </p:cNvPr>
            <p:cNvSpPr txBox="1"/>
            <p:nvPr/>
          </p:nvSpPr>
          <p:spPr>
            <a:xfrm>
              <a:off x="5220072" y="4661586"/>
              <a:ext cx="300082" cy="369332"/>
            </a:xfrm>
            <a:prstGeom prst="rect">
              <a:avLst/>
            </a:prstGeom>
            <a:noFill/>
          </p:spPr>
          <p:txBody>
            <a:bodyPr wrap="none" rtlCol="0">
              <a:spAutoFit/>
            </a:bodyPr>
            <a:lstStyle/>
            <a:p>
              <a:r>
                <a:rPr lang="en-GB" dirty="0">
                  <a:latin typeface="Calibri" panose="020F0502020204030204" pitchFamily="34" charset="0"/>
                  <a:cs typeface="Calibri" panose="020F0502020204030204" pitchFamily="34" charset="0"/>
                </a:rPr>
                <a:t>2</a:t>
              </a:r>
            </a:p>
          </p:txBody>
        </p:sp>
        <p:sp>
          <p:nvSpPr>
            <p:cNvPr id="19" name="TextBox 18">
              <a:extLst>
                <a:ext uri="{FF2B5EF4-FFF2-40B4-BE49-F238E27FC236}">
                  <a16:creationId xmlns:a16="http://schemas.microsoft.com/office/drawing/2014/main" id="{76B0B42D-93D4-4614-9AB0-3BBF16CC8EB9}"/>
                </a:ext>
              </a:extLst>
            </p:cNvPr>
            <p:cNvSpPr txBox="1"/>
            <p:nvPr/>
          </p:nvSpPr>
          <p:spPr>
            <a:xfrm>
              <a:off x="5220072" y="5022934"/>
              <a:ext cx="300082" cy="369332"/>
            </a:xfrm>
            <a:prstGeom prst="rect">
              <a:avLst/>
            </a:prstGeom>
            <a:noFill/>
          </p:spPr>
          <p:txBody>
            <a:bodyPr wrap="none" rtlCol="0">
              <a:spAutoFit/>
            </a:bodyPr>
            <a:lstStyle/>
            <a:p>
              <a:r>
                <a:rPr lang="en-GB" dirty="0">
                  <a:latin typeface="Calibri" panose="020F0502020204030204" pitchFamily="34" charset="0"/>
                  <a:cs typeface="Calibri" panose="020F0502020204030204" pitchFamily="34" charset="0"/>
                </a:rPr>
                <a:t>3</a:t>
              </a:r>
            </a:p>
          </p:txBody>
        </p:sp>
        <p:sp>
          <p:nvSpPr>
            <p:cNvPr id="20" name="TextBox 19">
              <a:extLst>
                <a:ext uri="{FF2B5EF4-FFF2-40B4-BE49-F238E27FC236}">
                  <a16:creationId xmlns:a16="http://schemas.microsoft.com/office/drawing/2014/main" id="{B3025770-AC6C-4941-B4C1-EA24C582ECB6}"/>
                </a:ext>
              </a:extLst>
            </p:cNvPr>
            <p:cNvSpPr txBox="1"/>
            <p:nvPr/>
          </p:nvSpPr>
          <p:spPr>
            <a:xfrm>
              <a:off x="5096452" y="5765523"/>
              <a:ext cx="415498" cy="369332"/>
            </a:xfrm>
            <a:prstGeom prst="rect">
              <a:avLst/>
            </a:prstGeom>
            <a:noFill/>
          </p:spPr>
          <p:txBody>
            <a:bodyPr wrap="none" rtlCol="0">
              <a:spAutoFit/>
            </a:bodyPr>
            <a:lstStyle/>
            <a:p>
              <a:r>
                <a:rPr lang="en-GB" dirty="0">
                  <a:latin typeface="Calibri" panose="020F0502020204030204" pitchFamily="34" charset="0"/>
                  <a:cs typeface="Calibri" panose="020F0502020204030204" pitchFamily="34" charset="0"/>
                </a:rPr>
                <a:t>64</a:t>
              </a:r>
            </a:p>
          </p:txBody>
        </p:sp>
        <p:sp>
          <p:nvSpPr>
            <p:cNvPr id="22" name="TextBox 21">
              <a:extLst>
                <a:ext uri="{FF2B5EF4-FFF2-40B4-BE49-F238E27FC236}">
                  <a16:creationId xmlns:a16="http://schemas.microsoft.com/office/drawing/2014/main" id="{D732F6BC-A3A6-4A22-B60E-65E1DF64ECEA}"/>
                </a:ext>
              </a:extLst>
            </p:cNvPr>
            <p:cNvSpPr txBox="1"/>
            <p:nvPr/>
          </p:nvSpPr>
          <p:spPr>
            <a:xfrm rot="5400000">
              <a:off x="5231621" y="5416036"/>
              <a:ext cx="415498" cy="369332"/>
            </a:xfrm>
            <a:prstGeom prst="rect">
              <a:avLst/>
            </a:prstGeom>
            <a:noFill/>
          </p:spPr>
          <p:txBody>
            <a:bodyPr wrap="none" rtlCol="0">
              <a:spAutoFit/>
            </a:bodyPr>
            <a:lstStyle/>
            <a:p>
              <a:r>
                <a:rPr lang="en-GB" dirty="0"/>
                <a:t>…</a:t>
              </a:r>
              <a:endParaRPr lang="el-GR" dirty="0"/>
            </a:p>
          </p:txBody>
        </p:sp>
      </p:grpSp>
      <p:sp>
        <p:nvSpPr>
          <p:cNvPr id="30" name="TextBox 29">
            <a:extLst>
              <a:ext uri="{FF2B5EF4-FFF2-40B4-BE49-F238E27FC236}">
                <a16:creationId xmlns:a16="http://schemas.microsoft.com/office/drawing/2014/main" id="{9E02978A-8C75-4BD9-97D1-78D15D0DD112}"/>
              </a:ext>
            </a:extLst>
          </p:cNvPr>
          <p:cNvSpPr txBox="1"/>
          <p:nvPr/>
        </p:nvSpPr>
        <p:spPr>
          <a:xfrm rot="5400000">
            <a:off x="5662736" y="5400872"/>
            <a:ext cx="415498" cy="369332"/>
          </a:xfrm>
          <a:prstGeom prst="rect">
            <a:avLst/>
          </a:prstGeom>
          <a:noFill/>
        </p:spPr>
        <p:txBody>
          <a:bodyPr wrap="none" rtlCol="0">
            <a:spAutoFit/>
          </a:bodyPr>
          <a:lstStyle/>
          <a:p>
            <a:r>
              <a:rPr lang="en-GB" dirty="0"/>
              <a:t>…</a:t>
            </a:r>
            <a:endParaRPr lang="el-GR" dirty="0"/>
          </a:p>
        </p:txBody>
      </p:sp>
      <p:sp>
        <p:nvSpPr>
          <p:cNvPr id="31" name="TextBox 30">
            <a:extLst>
              <a:ext uri="{FF2B5EF4-FFF2-40B4-BE49-F238E27FC236}">
                <a16:creationId xmlns:a16="http://schemas.microsoft.com/office/drawing/2014/main" id="{4E568540-B5DF-4755-8EB0-3D6FFE9D6D30}"/>
              </a:ext>
            </a:extLst>
          </p:cNvPr>
          <p:cNvSpPr txBox="1"/>
          <p:nvPr/>
        </p:nvSpPr>
        <p:spPr>
          <a:xfrm rot="5400000">
            <a:off x="5988466" y="5400872"/>
            <a:ext cx="415498" cy="369332"/>
          </a:xfrm>
          <a:prstGeom prst="rect">
            <a:avLst/>
          </a:prstGeom>
          <a:noFill/>
        </p:spPr>
        <p:txBody>
          <a:bodyPr wrap="none" rtlCol="0">
            <a:spAutoFit/>
          </a:bodyPr>
          <a:lstStyle/>
          <a:p>
            <a:r>
              <a:rPr lang="en-GB" dirty="0"/>
              <a:t>…</a:t>
            </a:r>
            <a:endParaRPr lang="el-GR" dirty="0"/>
          </a:p>
        </p:txBody>
      </p:sp>
      <p:sp>
        <p:nvSpPr>
          <p:cNvPr id="32" name="TextBox 31">
            <a:extLst>
              <a:ext uri="{FF2B5EF4-FFF2-40B4-BE49-F238E27FC236}">
                <a16:creationId xmlns:a16="http://schemas.microsoft.com/office/drawing/2014/main" id="{8C6C0275-017B-454E-9A18-B09210F418B9}"/>
              </a:ext>
            </a:extLst>
          </p:cNvPr>
          <p:cNvSpPr txBox="1"/>
          <p:nvPr/>
        </p:nvSpPr>
        <p:spPr>
          <a:xfrm rot="5400000">
            <a:off x="6328261" y="5385663"/>
            <a:ext cx="411615" cy="369332"/>
          </a:xfrm>
          <a:prstGeom prst="rect">
            <a:avLst/>
          </a:prstGeom>
          <a:noFill/>
        </p:spPr>
        <p:txBody>
          <a:bodyPr wrap="square" rtlCol="0">
            <a:spAutoFit/>
          </a:bodyPr>
          <a:lstStyle/>
          <a:p>
            <a:r>
              <a:rPr lang="en-GB" dirty="0"/>
              <a:t>…</a:t>
            </a:r>
            <a:endParaRPr lang="el-GR" dirty="0"/>
          </a:p>
        </p:txBody>
      </p:sp>
      <p:sp>
        <p:nvSpPr>
          <p:cNvPr id="35" name="TextBox 34">
            <a:extLst>
              <a:ext uri="{FF2B5EF4-FFF2-40B4-BE49-F238E27FC236}">
                <a16:creationId xmlns:a16="http://schemas.microsoft.com/office/drawing/2014/main" id="{FAAC0DC6-1FA0-4CC7-ADFD-FEE642627EC5}"/>
              </a:ext>
            </a:extLst>
          </p:cNvPr>
          <p:cNvSpPr txBox="1"/>
          <p:nvPr/>
        </p:nvSpPr>
        <p:spPr>
          <a:xfrm rot="5400000">
            <a:off x="6659645" y="5394239"/>
            <a:ext cx="411615" cy="369332"/>
          </a:xfrm>
          <a:prstGeom prst="rect">
            <a:avLst/>
          </a:prstGeom>
          <a:noFill/>
        </p:spPr>
        <p:txBody>
          <a:bodyPr wrap="square" rtlCol="0">
            <a:spAutoFit/>
          </a:bodyPr>
          <a:lstStyle/>
          <a:p>
            <a:r>
              <a:rPr lang="en-GB" dirty="0"/>
              <a:t>…</a:t>
            </a:r>
            <a:endParaRPr lang="el-GR" dirty="0"/>
          </a:p>
        </p:txBody>
      </p:sp>
      <p:sp>
        <p:nvSpPr>
          <p:cNvPr id="36" name="TextBox 35">
            <a:extLst>
              <a:ext uri="{FF2B5EF4-FFF2-40B4-BE49-F238E27FC236}">
                <a16:creationId xmlns:a16="http://schemas.microsoft.com/office/drawing/2014/main" id="{235706C4-8DCF-4412-99F9-A6C2326AE2DB}"/>
              </a:ext>
            </a:extLst>
          </p:cNvPr>
          <p:cNvSpPr txBox="1"/>
          <p:nvPr/>
        </p:nvSpPr>
        <p:spPr>
          <a:xfrm rot="5400000">
            <a:off x="6980634" y="5394240"/>
            <a:ext cx="411615" cy="369332"/>
          </a:xfrm>
          <a:prstGeom prst="rect">
            <a:avLst/>
          </a:prstGeom>
          <a:noFill/>
        </p:spPr>
        <p:txBody>
          <a:bodyPr wrap="square" rtlCol="0">
            <a:spAutoFit/>
          </a:bodyPr>
          <a:lstStyle/>
          <a:p>
            <a:r>
              <a:rPr lang="en-GB" dirty="0"/>
              <a:t>…</a:t>
            </a:r>
            <a:endParaRPr lang="el-GR" dirty="0"/>
          </a:p>
        </p:txBody>
      </p:sp>
      <p:sp>
        <p:nvSpPr>
          <p:cNvPr id="37" name="TextBox 36">
            <a:extLst>
              <a:ext uri="{FF2B5EF4-FFF2-40B4-BE49-F238E27FC236}">
                <a16:creationId xmlns:a16="http://schemas.microsoft.com/office/drawing/2014/main" id="{A4FE7018-6FDD-4726-BE9C-123B8C8FE2B2}"/>
              </a:ext>
            </a:extLst>
          </p:cNvPr>
          <p:cNvSpPr txBox="1"/>
          <p:nvPr/>
        </p:nvSpPr>
        <p:spPr>
          <a:xfrm rot="5400000">
            <a:off x="7328882" y="5404715"/>
            <a:ext cx="411615" cy="369332"/>
          </a:xfrm>
          <a:prstGeom prst="rect">
            <a:avLst/>
          </a:prstGeom>
          <a:noFill/>
        </p:spPr>
        <p:txBody>
          <a:bodyPr wrap="square" rtlCol="0">
            <a:spAutoFit/>
          </a:bodyPr>
          <a:lstStyle/>
          <a:p>
            <a:r>
              <a:rPr lang="en-GB" dirty="0"/>
              <a:t>…</a:t>
            </a:r>
            <a:endParaRPr lang="el-GR" dirty="0"/>
          </a:p>
        </p:txBody>
      </p:sp>
      <p:sp>
        <p:nvSpPr>
          <p:cNvPr id="40" name="TextBox 39">
            <a:extLst>
              <a:ext uri="{FF2B5EF4-FFF2-40B4-BE49-F238E27FC236}">
                <a16:creationId xmlns:a16="http://schemas.microsoft.com/office/drawing/2014/main" id="{B86293B8-F7B6-4D92-A1C2-7BFFBB3E5FCB}"/>
              </a:ext>
            </a:extLst>
          </p:cNvPr>
          <p:cNvSpPr txBox="1"/>
          <p:nvPr/>
        </p:nvSpPr>
        <p:spPr>
          <a:xfrm rot="5400000">
            <a:off x="7677130" y="5397010"/>
            <a:ext cx="411615" cy="369332"/>
          </a:xfrm>
          <a:prstGeom prst="rect">
            <a:avLst/>
          </a:prstGeom>
          <a:noFill/>
        </p:spPr>
        <p:txBody>
          <a:bodyPr wrap="square" rtlCol="0">
            <a:spAutoFit/>
          </a:bodyPr>
          <a:lstStyle/>
          <a:p>
            <a:r>
              <a:rPr lang="en-GB" dirty="0"/>
              <a:t>…</a:t>
            </a:r>
            <a:endParaRPr lang="el-GR" dirty="0"/>
          </a:p>
        </p:txBody>
      </p:sp>
      <p:sp>
        <p:nvSpPr>
          <p:cNvPr id="27" name="Arrow: Right 26">
            <a:extLst>
              <a:ext uri="{FF2B5EF4-FFF2-40B4-BE49-F238E27FC236}">
                <a16:creationId xmlns:a16="http://schemas.microsoft.com/office/drawing/2014/main" id="{B2426BC2-EFDD-4174-BE7B-58D817BF420D}"/>
              </a:ext>
            </a:extLst>
          </p:cNvPr>
          <p:cNvSpPr/>
          <p:nvPr/>
        </p:nvSpPr>
        <p:spPr>
          <a:xfrm rot="10800000">
            <a:off x="4495023" y="5501262"/>
            <a:ext cx="509466" cy="2628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28" name="Picture 27" descr="Logo&#10;&#10;Description automatically generated">
            <a:extLst>
              <a:ext uri="{FF2B5EF4-FFF2-40B4-BE49-F238E27FC236}">
                <a16:creationId xmlns:a16="http://schemas.microsoft.com/office/drawing/2014/main" id="{54B0E2A9-3BF2-42C4-82AE-B4502A2054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41642" y="4981988"/>
            <a:ext cx="989026" cy="980985"/>
          </a:xfrm>
          <a:prstGeom prst="rect">
            <a:avLst/>
          </a:prstGeom>
        </p:spPr>
      </p:pic>
      <p:sp>
        <p:nvSpPr>
          <p:cNvPr id="29" name="Arrow: Right 28">
            <a:extLst>
              <a:ext uri="{FF2B5EF4-FFF2-40B4-BE49-F238E27FC236}">
                <a16:creationId xmlns:a16="http://schemas.microsoft.com/office/drawing/2014/main" id="{4A9DB20B-B1C2-4A53-8F61-D20E52325CD0}"/>
              </a:ext>
            </a:extLst>
          </p:cNvPr>
          <p:cNvSpPr/>
          <p:nvPr/>
        </p:nvSpPr>
        <p:spPr>
          <a:xfrm rot="10800000">
            <a:off x="1810544" y="5513246"/>
            <a:ext cx="509466" cy="2628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193048830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l-GR" sz="2800" dirty="0">
                <a:solidFill>
                  <a:schemeClr val="accent5">
                    <a:lumMod val="75000"/>
                  </a:schemeClr>
                </a:solidFill>
                <a:latin typeface="Century Schoolbook" pitchFamily="18" charset="0"/>
              </a:rPr>
              <a:t>3</a:t>
            </a:r>
            <a:r>
              <a:rPr lang="en-US" sz="2800" dirty="0">
                <a:solidFill>
                  <a:schemeClr val="accent5">
                    <a:lumMod val="75000"/>
                  </a:schemeClr>
                </a:solidFill>
                <a:latin typeface="Century Schoolbook" pitchFamily="18" charset="0"/>
              </a:rPr>
              <a:t> </a:t>
            </a:r>
            <a:r>
              <a:rPr lang="el-GR" sz="2800" dirty="0" err="1">
                <a:solidFill>
                  <a:schemeClr val="accent5">
                    <a:lumMod val="75000"/>
                  </a:schemeClr>
                </a:solidFill>
                <a:latin typeface="Century Schoolbook" pitchFamily="18" charset="0"/>
              </a:rPr>
              <a:t>Υδατοσήμανση</a:t>
            </a:r>
            <a:r>
              <a:rPr lang="el-GR" sz="2800" dirty="0">
                <a:solidFill>
                  <a:schemeClr val="accent5">
                    <a:lumMod val="75000"/>
                  </a:schemeClr>
                </a:solidFill>
                <a:latin typeface="Century Schoolbook" pitchFamily="18" charset="0"/>
              </a:rPr>
              <a:t> εικόνας</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8092407" cy="369332"/>
          </a:xfrm>
          <a:prstGeom prst="rect">
            <a:avLst/>
          </a:prstGeom>
        </p:spPr>
        <p:txBody>
          <a:bodyPr wrap="square">
            <a:spAutoFit/>
          </a:bodyPr>
          <a:lstStyle/>
          <a:p>
            <a:pPr marL="0" lvl="3" algn="just"/>
            <a:r>
              <a:rPr lang="el-GR" b="1" dirty="0">
                <a:solidFill>
                  <a:srgbClr val="C00000"/>
                </a:solidFill>
                <a:latin typeface="Times New Roman" pitchFamily="18" charset="0"/>
                <a:cs typeface="Times New Roman" pitchFamily="18" charset="0"/>
                <a:sym typeface="Wingdings" pitchFamily="2" charset="2"/>
              </a:rPr>
              <a:t>Αλγόριθμος εξαγωγής λογότυπων από εικόνα</a:t>
            </a:r>
            <a:r>
              <a:rPr lang="en-US" dirty="0">
                <a:solidFill>
                  <a:schemeClr val="tx1">
                    <a:lumMod val="95000"/>
                    <a:lumOff val="5000"/>
                  </a:schemeClr>
                </a:solidFill>
                <a:latin typeface="Times New Roman" pitchFamily="18" charset="0"/>
                <a:cs typeface="Times New Roman" pitchFamily="18" charset="0"/>
                <a:sym typeface="Wingdings" pitchFamily="2" charset="2"/>
              </a:rPr>
              <a:t>:</a:t>
            </a: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149</a:t>
            </a:fld>
            <a:endParaRPr lang="el-GR" altLang="el-GR" sz="1200" dirty="0">
              <a:latin typeface="Cambria" pitchFamily="18" charset="0"/>
            </a:endParaRPr>
          </a:p>
        </p:txBody>
      </p:sp>
      <p:sp>
        <p:nvSpPr>
          <p:cNvPr id="9" name="TextBox 8">
            <a:extLst>
              <a:ext uri="{FF2B5EF4-FFF2-40B4-BE49-F238E27FC236}">
                <a16:creationId xmlns:a16="http://schemas.microsoft.com/office/drawing/2014/main" id="{6607A13A-5C0F-4620-AAD4-15743D23567B}"/>
              </a:ext>
            </a:extLst>
          </p:cNvPr>
          <p:cNvSpPr txBox="1"/>
          <p:nvPr/>
        </p:nvSpPr>
        <p:spPr>
          <a:xfrm>
            <a:off x="899592" y="2276750"/>
            <a:ext cx="7560840" cy="1277273"/>
          </a:xfrm>
          <a:prstGeom prst="rect">
            <a:avLst/>
          </a:prstGeom>
          <a:noFill/>
        </p:spPr>
        <p:txBody>
          <a:bodyPr wrap="square">
            <a:spAutoFit/>
          </a:bodyPr>
          <a:lstStyle/>
          <a:p>
            <a:pPr marL="285750" lvl="0" indent="-285750" algn="just">
              <a:spcAft>
                <a:spcPts val="300"/>
              </a:spcAft>
              <a:buFont typeface="Arial" panose="020B0604020202020204" pitchFamily="34" charset="0"/>
              <a:buChar char="•"/>
            </a:pPr>
            <a:r>
              <a:rPr lang="el-GR" dirty="0">
                <a:solidFill>
                  <a:srgbClr val="C00000"/>
                </a:solidFill>
                <a:latin typeface="Calibri" panose="020F0502020204030204" pitchFamily="34" charset="0"/>
                <a:cs typeface="Calibri" panose="020F0502020204030204" pitchFamily="34" charset="0"/>
              </a:rPr>
              <a:t>Αφού εξακριβώσουμε το </a:t>
            </a:r>
            <a:r>
              <a:rPr lang="en-GB" dirty="0">
                <a:solidFill>
                  <a:srgbClr val="C00000"/>
                </a:solidFill>
                <a:latin typeface="Calibri" panose="020F0502020204030204" pitchFamily="34" charset="0"/>
                <a:cs typeface="Calibri" panose="020F0502020204030204" pitchFamily="34" charset="0"/>
              </a:rPr>
              <a:t>bit </a:t>
            </a:r>
            <a:r>
              <a:rPr lang="el-GR" dirty="0">
                <a:solidFill>
                  <a:srgbClr val="C00000"/>
                </a:solidFill>
                <a:latin typeface="Calibri" panose="020F0502020204030204" pitchFamily="34" charset="0"/>
                <a:cs typeface="Calibri" panose="020F0502020204030204" pitchFamily="34" charset="0"/>
              </a:rPr>
              <a:t>πλειοψηφίας πώς ανακτούμε την δυαδική εικόνα?</a:t>
            </a:r>
          </a:p>
          <a:p>
            <a:pPr lvl="0" algn="just">
              <a:spcAft>
                <a:spcPts val="300"/>
              </a:spcAft>
            </a:pPr>
            <a:endParaRPr lang="el-GR" dirty="0">
              <a:solidFill>
                <a:srgbClr val="C00000"/>
              </a:solidFill>
              <a:latin typeface="Calibri" panose="020F0502020204030204" pitchFamily="34" charset="0"/>
              <a:cs typeface="Calibri" panose="020F0502020204030204" pitchFamily="34" charset="0"/>
            </a:endParaRPr>
          </a:p>
          <a:p>
            <a:pPr lvl="0" algn="just">
              <a:spcAft>
                <a:spcPts val="300"/>
              </a:spcAft>
            </a:pPr>
            <a:endParaRPr lang="el-GR" dirty="0">
              <a:solidFill>
                <a:srgbClr val="C00000"/>
              </a:solidFill>
              <a:latin typeface="Calibri" panose="020F0502020204030204" pitchFamily="34" charset="0"/>
              <a:cs typeface="Calibri" panose="020F0502020204030204" pitchFamily="34" charset="0"/>
            </a:endParaRPr>
          </a:p>
        </p:txBody>
      </p:sp>
      <p:graphicFrame>
        <p:nvGraphicFramePr>
          <p:cNvPr id="10" name="Table 2">
            <a:extLst>
              <a:ext uri="{FF2B5EF4-FFF2-40B4-BE49-F238E27FC236}">
                <a16:creationId xmlns:a16="http://schemas.microsoft.com/office/drawing/2014/main" id="{285BB13D-1E70-4C36-8676-D8C4762049DB}"/>
              </a:ext>
            </a:extLst>
          </p:cNvPr>
          <p:cNvGraphicFramePr>
            <a:graphicFrameLocks noGrp="1"/>
          </p:cNvGraphicFramePr>
          <p:nvPr/>
        </p:nvGraphicFramePr>
        <p:xfrm>
          <a:off x="1297296" y="3417324"/>
          <a:ext cx="3771933" cy="370840"/>
        </p:xfrm>
        <a:graphic>
          <a:graphicData uri="http://schemas.openxmlformats.org/drawingml/2006/table">
            <a:tbl>
              <a:tblPr firstRow="1" bandRow="1">
                <a:tableStyleId>{5940675A-B579-460E-94D1-54222C63F5DA}</a:tableStyleId>
              </a:tblPr>
              <a:tblGrid>
                <a:gridCol w="342903">
                  <a:extLst>
                    <a:ext uri="{9D8B030D-6E8A-4147-A177-3AD203B41FA5}">
                      <a16:colId xmlns:a16="http://schemas.microsoft.com/office/drawing/2014/main" val="1965309528"/>
                    </a:ext>
                  </a:extLst>
                </a:gridCol>
                <a:gridCol w="342903">
                  <a:extLst>
                    <a:ext uri="{9D8B030D-6E8A-4147-A177-3AD203B41FA5}">
                      <a16:colId xmlns:a16="http://schemas.microsoft.com/office/drawing/2014/main" val="3505904815"/>
                    </a:ext>
                  </a:extLst>
                </a:gridCol>
                <a:gridCol w="342903">
                  <a:extLst>
                    <a:ext uri="{9D8B030D-6E8A-4147-A177-3AD203B41FA5}">
                      <a16:colId xmlns:a16="http://schemas.microsoft.com/office/drawing/2014/main" val="1590031288"/>
                    </a:ext>
                  </a:extLst>
                </a:gridCol>
                <a:gridCol w="342903">
                  <a:extLst>
                    <a:ext uri="{9D8B030D-6E8A-4147-A177-3AD203B41FA5}">
                      <a16:colId xmlns:a16="http://schemas.microsoft.com/office/drawing/2014/main" val="3786599329"/>
                    </a:ext>
                  </a:extLst>
                </a:gridCol>
                <a:gridCol w="342903">
                  <a:extLst>
                    <a:ext uri="{9D8B030D-6E8A-4147-A177-3AD203B41FA5}">
                      <a16:colId xmlns:a16="http://schemas.microsoft.com/office/drawing/2014/main" val="848662463"/>
                    </a:ext>
                  </a:extLst>
                </a:gridCol>
                <a:gridCol w="342903">
                  <a:extLst>
                    <a:ext uri="{9D8B030D-6E8A-4147-A177-3AD203B41FA5}">
                      <a16:colId xmlns:a16="http://schemas.microsoft.com/office/drawing/2014/main" val="1925797757"/>
                    </a:ext>
                  </a:extLst>
                </a:gridCol>
                <a:gridCol w="342903">
                  <a:extLst>
                    <a:ext uri="{9D8B030D-6E8A-4147-A177-3AD203B41FA5}">
                      <a16:colId xmlns:a16="http://schemas.microsoft.com/office/drawing/2014/main" val="854352280"/>
                    </a:ext>
                  </a:extLst>
                </a:gridCol>
                <a:gridCol w="342903">
                  <a:extLst>
                    <a:ext uri="{9D8B030D-6E8A-4147-A177-3AD203B41FA5}">
                      <a16:colId xmlns:a16="http://schemas.microsoft.com/office/drawing/2014/main" val="3032238704"/>
                    </a:ext>
                  </a:extLst>
                </a:gridCol>
                <a:gridCol w="342903">
                  <a:extLst>
                    <a:ext uri="{9D8B030D-6E8A-4147-A177-3AD203B41FA5}">
                      <a16:colId xmlns:a16="http://schemas.microsoft.com/office/drawing/2014/main" val="3122095820"/>
                    </a:ext>
                  </a:extLst>
                </a:gridCol>
                <a:gridCol w="342903">
                  <a:extLst>
                    <a:ext uri="{9D8B030D-6E8A-4147-A177-3AD203B41FA5}">
                      <a16:colId xmlns:a16="http://schemas.microsoft.com/office/drawing/2014/main" val="3247612601"/>
                    </a:ext>
                  </a:extLst>
                </a:gridCol>
                <a:gridCol w="342903">
                  <a:extLst>
                    <a:ext uri="{9D8B030D-6E8A-4147-A177-3AD203B41FA5}">
                      <a16:colId xmlns:a16="http://schemas.microsoft.com/office/drawing/2014/main" val="2084292495"/>
                    </a:ext>
                  </a:extLst>
                </a:gridCol>
              </a:tblGrid>
              <a:tr h="370840">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lnR w="12700" cmpd="sng">
                      <a:noFill/>
                    </a:lnR>
                  </a:tcPr>
                </a:tc>
                <a:tc>
                  <a:txBody>
                    <a:bodyPr/>
                    <a:lstStyle/>
                    <a:p>
                      <a:pPr algn="ctr"/>
                      <a:r>
                        <a:rPr lang="en-GB" dirty="0">
                          <a:latin typeface="Calibri" panose="020F0502020204030204" pitchFamily="34" charset="0"/>
                          <a:cs typeface="Calibri" panose="020F0502020204030204" pitchFamily="34" charset="0"/>
                        </a:rPr>
                        <a:t>…</a:t>
                      </a:r>
                      <a:endParaRPr lang="el-GR" dirty="0">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lnL w="12700" cmpd="sng">
                      <a:noFill/>
                    </a:lnL>
                  </a:tcPr>
                </a:tc>
                <a:extLst>
                  <a:ext uri="{0D108BD9-81ED-4DB2-BD59-A6C34878D82A}">
                    <a16:rowId xmlns:a16="http://schemas.microsoft.com/office/drawing/2014/main" val="1565909065"/>
                  </a:ext>
                </a:extLst>
              </a:tr>
            </a:tbl>
          </a:graphicData>
        </a:graphic>
      </p:graphicFrame>
      <p:sp>
        <p:nvSpPr>
          <p:cNvPr id="11" name="TextBox 10">
            <a:extLst>
              <a:ext uri="{FF2B5EF4-FFF2-40B4-BE49-F238E27FC236}">
                <a16:creationId xmlns:a16="http://schemas.microsoft.com/office/drawing/2014/main" id="{0B6015B3-562E-47C5-8BDC-DCA336EAF8A5}"/>
              </a:ext>
            </a:extLst>
          </p:cNvPr>
          <p:cNvSpPr txBox="1"/>
          <p:nvPr/>
        </p:nvSpPr>
        <p:spPr>
          <a:xfrm>
            <a:off x="1297296" y="3093739"/>
            <a:ext cx="4829805" cy="369332"/>
          </a:xfrm>
          <a:prstGeom prst="rect">
            <a:avLst/>
          </a:prstGeom>
          <a:noFill/>
        </p:spPr>
        <p:txBody>
          <a:bodyPr wrap="square" rtlCol="0">
            <a:spAutoFit/>
          </a:bodyPr>
          <a:lstStyle/>
          <a:p>
            <a:r>
              <a:rPr lang="en-GB" dirty="0">
                <a:latin typeface="Calibri" panose="020F0502020204030204" pitchFamily="34" charset="0"/>
                <a:cs typeface="Calibri" panose="020F0502020204030204" pitchFamily="34" charset="0"/>
              </a:rPr>
              <a:t>1     2    3     4    5    6     7    8    9   …. 4096</a:t>
            </a:r>
            <a:endParaRPr lang="el-GR" dirty="0">
              <a:latin typeface="Calibri" panose="020F0502020204030204" pitchFamily="34" charset="0"/>
              <a:cs typeface="Calibri" panose="020F0502020204030204" pitchFamily="34" charset="0"/>
            </a:endParaRPr>
          </a:p>
        </p:txBody>
      </p:sp>
      <p:sp>
        <p:nvSpPr>
          <p:cNvPr id="12" name="Arrow: Right 11">
            <a:extLst>
              <a:ext uri="{FF2B5EF4-FFF2-40B4-BE49-F238E27FC236}">
                <a16:creationId xmlns:a16="http://schemas.microsoft.com/office/drawing/2014/main" id="{73EF7788-E5D0-45C7-AC32-5350DC8B3FEA}"/>
              </a:ext>
            </a:extLst>
          </p:cNvPr>
          <p:cNvSpPr/>
          <p:nvPr/>
        </p:nvSpPr>
        <p:spPr>
          <a:xfrm rot="2521806">
            <a:off x="5212200" y="3739485"/>
            <a:ext cx="509466" cy="2628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graphicFrame>
        <p:nvGraphicFramePr>
          <p:cNvPr id="14" name="Table 4">
            <a:extLst>
              <a:ext uri="{FF2B5EF4-FFF2-40B4-BE49-F238E27FC236}">
                <a16:creationId xmlns:a16="http://schemas.microsoft.com/office/drawing/2014/main" id="{B57550D7-569A-442A-BB5B-3EED0FF547BA}"/>
              </a:ext>
            </a:extLst>
          </p:cNvPr>
          <p:cNvGraphicFramePr>
            <a:graphicFrameLocks noGrp="1"/>
          </p:cNvGraphicFramePr>
          <p:nvPr/>
        </p:nvGraphicFramePr>
        <p:xfrm>
          <a:off x="5613239" y="4276236"/>
          <a:ext cx="3048003" cy="1854200"/>
        </p:xfrm>
        <a:graphic>
          <a:graphicData uri="http://schemas.openxmlformats.org/drawingml/2006/table">
            <a:tbl>
              <a:tblPr firstRow="1" bandRow="1">
                <a:tableStyleId>{5940675A-B579-460E-94D1-54222C63F5DA}</a:tableStyleId>
              </a:tblPr>
              <a:tblGrid>
                <a:gridCol w="338667">
                  <a:extLst>
                    <a:ext uri="{9D8B030D-6E8A-4147-A177-3AD203B41FA5}">
                      <a16:colId xmlns:a16="http://schemas.microsoft.com/office/drawing/2014/main" val="426098677"/>
                    </a:ext>
                  </a:extLst>
                </a:gridCol>
                <a:gridCol w="338667">
                  <a:extLst>
                    <a:ext uri="{9D8B030D-6E8A-4147-A177-3AD203B41FA5}">
                      <a16:colId xmlns:a16="http://schemas.microsoft.com/office/drawing/2014/main" val="2417521808"/>
                    </a:ext>
                  </a:extLst>
                </a:gridCol>
                <a:gridCol w="338667">
                  <a:extLst>
                    <a:ext uri="{9D8B030D-6E8A-4147-A177-3AD203B41FA5}">
                      <a16:colId xmlns:a16="http://schemas.microsoft.com/office/drawing/2014/main" val="2870750396"/>
                    </a:ext>
                  </a:extLst>
                </a:gridCol>
                <a:gridCol w="338667">
                  <a:extLst>
                    <a:ext uri="{9D8B030D-6E8A-4147-A177-3AD203B41FA5}">
                      <a16:colId xmlns:a16="http://schemas.microsoft.com/office/drawing/2014/main" val="1022192510"/>
                    </a:ext>
                  </a:extLst>
                </a:gridCol>
                <a:gridCol w="338667">
                  <a:extLst>
                    <a:ext uri="{9D8B030D-6E8A-4147-A177-3AD203B41FA5}">
                      <a16:colId xmlns:a16="http://schemas.microsoft.com/office/drawing/2014/main" val="1794366306"/>
                    </a:ext>
                  </a:extLst>
                </a:gridCol>
                <a:gridCol w="338667">
                  <a:extLst>
                    <a:ext uri="{9D8B030D-6E8A-4147-A177-3AD203B41FA5}">
                      <a16:colId xmlns:a16="http://schemas.microsoft.com/office/drawing/2014/main" val="270089314"/>
                    </a:ext>
                  </a:extLst>
                </a:gridCol>
                <a:gridCol w="338667">
                  <a:extLst>
                    <a:ext uri="{9D8B030D-6E8A-4147-A177-3AD203B41FA5}">
                      <a16:colId xmlns:a16="http://schemas.microsoft.com/office/drawing/2014/main" val="4267781527"/>
                    </a:ext>
                  </a:extLst>
                </a:gridCol>
                <a:gridCol w="338667">
                  <a:extLst>
                    <a:ext uri="{9D8B030D-6E8A-4147-A177-3AD203B41FA5}">
                      <a16:colId xmlns:a16="http://schemas.microsoft.com/office/drawing/2014/main" val="3856315034"/>
                    </a:ext>
                  </a:extLst>
                </a:gridCol>
                <a:gridCol w="338667">
                  <a:extLst>
                    <a:ext uri="{9D8B030D-6E8A-4147-A177-3AD203B41FA5}">
                      <a16:colId xmlns:a16="http://schemas.microsoft.com/office/drawing/2014/main" val="2267818078"/>
                    </a:ext>
                  </a:extLst>
                </a:gridCol>
              </a:tblGrid>
              <a:tr h="370840">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lnR w="12700" cmpd="sng">
                      <a:noFill/>
                    </a:lnR>
                  </a:tcPr>
                </a:tc>
                <a:tc>
                  <a:txBody>
                    <a:bodyPr/>
                    <a:lstStyle/>
                    <a:p>
                      <a:pPr algn="ctr"/>
                      <a:r>
                        <a:rPr lang="en-GB" dirty="0">
                          <a:latin typeface="Calibri" panose="020F0502020204030204" pitchFamily="34" charset="0"/>
                          <a:cs typeface="Calibri" panose="020F0502020204030204" pitchFamily="34" charset="0"/>
                        </a:rPr>
                        <a:t>…</a:t>
                      </a:r>
                      <a:endParaRPr lang="el-GR" dirty="0">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lnL w="12700" cmpd="sng">
                      <a:noFill/>
                    </a:lnL>
                  </a:tcPr>
                </a:tc>
                <a:extLst>
                  <a:ext uri="{0D108BD9-81ED-4DB2-BD59-A6C34878D82A}">
                    <a16:rowId xmlns:a16="http://schemas.microsoft.com/office/drawing/2014/main" val="2418589640"/>
                  </a:ext>
                </a:extLst>
              </a:tr>
              <a:tr h="370840">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lnR w="12700" cmpd="sng">
                      <a:noFill/>
                    </a:lnR>
                  </a:tcPr>
                </a:tc>
                <a:tc>
                  <a:txBody>
                    <a:bodyPr/>
                    <a:lstStyle/>
                    <a:p>
                      <a:pPr algn="ctr"/>
                      <a:r>
                        <a:rPr lang="en-GB" dirty="0">
                          <a:latin typeface="Calibri" panose="020F0502020204030204" pitchFamily="34" charset="0"/>
                          <a:cs typeface="Calibri" panose="020F0502020204030204" pitchFamily="34" charset="0"/>
                        </a:rPr>
                        <a:t>…</a:t>
                      </a:r>
                      <a:endParaRPr lang="el-GR" dirty="0">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lnL w="12700" cmpd="sng">
                      <a:noFill/>
                    </a:lnL>
                  </a:tcPr>
                </a:tc>
                <a:extLst>
                  <a:ext uri="{0D108BD9-81ED-4DB2-BD59-A6C34878D82A}">
                    <a16:rowId xmlns:a16="http://schemas.microsoft.com/office/drawing/2014/main" val="785765447"/>
                  </a:ext>
                </a:extLst>
              </a:tr>
              <a:tr h="370840">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lnB w="12700" cmpd="sng">
                      <a:noFill/>
                    </a:lnB>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lnB w="12700" cmpd="sng">
                      <a:noFill/>
                    </a:lnB>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lnB w="12700" cmpd="sng">
                      <a:noFill/>
                    </a:lnB>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lnB w="12700" cmpd="sng">
                      <a:noFill/>
                    </a:lnB>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lnB w="12700" cmpd="sng">
                      <a:noFill/>
                    </a:lnB>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lnB w="12700" cmpd="sng">
                      <a:noFill/>
                    </a:lnB>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lnR w="12700" cmpd="sng">
                      <a:noFill/>
                    </a:lnR>
                    <a:lnB w="12700" cmpd="sng">
                      <a:noFill/>
                    </a:lnB>
                  </a:tcPr>
                </a:tc>
                <a:tc>
                  <a:txBody>
                    <a:bodyPr/>
                    <a:lstStyle/>
                    <a:p>
                      <a:pPr algn="ctr"/>
                      <a:r>
                        <a:rPr lang="en-GB" dirty="0">
                          <a:latin typeface="Calibri" panose="020F0502020204030204" pitchFamily="34" charset="0"/>
                          <a:cs typeface="Calibri" panose="020F0502020204030204" pitchFamily="34" charset="0"/>
                        </a:rPr>
                        <a:t>…</a:t>
                      </a:r>
                      <a:endParaRPr lang="el-GR" dirty="0">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lnL w="12700" cmpd="sng">
                      <a:noFill/>
                    </a:lnL>
                    <a:lnB w="12700" cmpd="sng">
                      <a:noFill/>
                    </a:lnB>
                  </a:tcPr>
                </a:tc>
                <a:extLst>
                  <a:ext uri="{0D108BD9-81ED-4DB2-BD59-A6C34878D82A}">
                    <a16:rowId xmlns:a16="http://schemas.microsoft.com/office/drawing/2014/main" val="1460075259"/>
                  </a:ext>
                </a:extLst>
              </a:tr>
              <a:tr h="370840">
                <a:tc>
                  <a:txBody>
                    <a:bodyPr/>
                    <a:lstStyle/>
                    <a:p>
                      <a:pPr algn="ctr"/>
                      <a:endParaRPr lang="el-GR" dirty="0">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l-GR" dirty="0">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l-GR" dirty="0">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l-GR" dirty="0">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l-GR" dirty="0">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l-GR" dirty="0">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l-GR" dirty="0">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GB" dirty="0">
                          <a:latin typeface="Calibri" panose="020F0502020204030204" pitchFamily="34" charset="0"/>
                          <a:cs typeface="Calibri" panose="020F0502020204030204" pitchFamily="34" charset="0"/>
                        </a:rPr>
                        <a:t>…</a:t>
                      </a:r>
                      <a:endParaRPr lang="el-GR" dirty="0">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l-GR" dirty="0">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35530728"/>
                  </a:ext>
                </a:extLst>
              </a:tr>
              <a:tr h="370840">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lnT w="12700" cmpd="sng">
                      <a:noFill/>
                    </a:lnT>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lnT w="12700" cmpd="sng">
                      <a:noFill/>
                    </a:lnT>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lnT w="12700" cmpd="sng">
                      <a:noFill/>
                    </a:lnT>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lnT w="12700" cmpd="sng">
                      <a:noFill/>
                    </a:lnT>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lnT w="12700" cmpd="sng">
                      <a:noFill/>
                    </a:lnT>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lnT w="12700" cmpd="sng">
                      <a:noFill/>
                    </a:lnT>
                  </a:tcPr>
                </a:tc>
                <a:tc>
                  <a:txBody>
                    <a:bodyPr/>
                    <a:lstStyle/>
                    <a:p>
                      <a:pPr algn="ctr"/>
                      <a:r>
                        <a:rPr lang="en-GB" dirty="0">
                          <a:latin typeface="Calibri" panose="020F0502020204030204" pitchFamily="34" charset="0"/>
                          <a:cs typeface="Calibri" panose="020F0502020204030204" pitchFamily="34" charset="0"/>
                        </a:rPr>
                        <a:t>1</a:t>
                      </a:r>
                      <a:endParaRPr lang="el-GR" dirty="0">
                        <a:latin typeface="Calibri" panose="020F0502020204030204" pitchFamily="34" charset="0"/>
                        <a:cs typeface="Calibri" panose="020F0502020204030204" pitchFamily="34" charset="0"/>
                      </a:endParaRPr>
                    </a:p>
                  </a:txBody>
                  <a:tcPr>
                    <a:lnR w="12700" cmpd="sng">
                      <a:noFill/>
                    </a:lnR>
                    <a:lnT w="12700" cmpd="sng">
                      <a:noFill/>
                    </a:lnT>
                  </a:tcPr>
                </a:tc>
                <a:tc>
                  <a:txBody>
                    <a:bodyPr/>
                    <a:lstStyle/>
                    <a:p>
                      <a:pPr algn="ctr"/>
                      <a:r>
                        <a:rPr lang="en-GB" dirty="0">
                          <a:latin typeface="Calibri" panose="020F0502020204030204" pitchFamily="34" charset="0"/>
                          <a:cs typeface="Calibri" panose="020F0502020204030204" pitchFamily="34" charset="0"/>
                        </a:rPr>
                        <a:t>…</a:t>
                      </a:r>
                      <a:endParaRPr lang="el-GR" dirty="0">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GB" dirty="0">
                          <a:latin typeface="Calibri" panose="020F0502020204030204" pitchFamily="34" charset="0"/>
                          <a:cs typeface="Calibri" panose="020F0502020204030204" pitchFamily="34" charset="0"/>
                        </a:rPr>
                        <a:t>0</a:t>
                      </a:r>
                      <a:endParaRPr lang="el-GR" dirty="0">
                        <a:latin typeface="Calibri" panose="020F0502020204030204" pitchFamily="34" charset="0"/>
                        <a:cs typeface="Calibri" panose="020F0502020204030204" pitchFamily="34" charset="0"/>
                      </a:endParaRPr>
                    </a:p>
                  </a:txBody>
                  <a:tcPr>
                    <a:lnL w="12700" cmpd="sng">
                      <a:noFill/>
                    </a:lnL>
                    <a:lnT w="12700" cmpd="sng">
                      <a:noFill/>
                    </a:lnT>
                  </a:tcPr>
                </a:tc>
                <a:extLst>
                  <a:ext uri="{0D108BD9-81ED-4DB2-BD59-A6C34878D82A}">
                    <a16:rowId xmlns:a16="http://schemas.microsoft.com/office/drawing/2014/main" val="718405371"/>
                  </a:ext>
                </a:extLst>
              </a:tr>
            </a:tbl>
          </a:graphicData>
        </a:graphic>
      </p:graphicFrame>
      <p:sp>
        <p:nvSpPr>
          <p:cNvPr id="15" name="TextBox 14">
            <a:extLst>
              <a:ext uri="{FF2B5EF4-FFF2-40B4-BE49-F238E27FC236}">
                <a16:creationId xmlns:a16="http://schemas.microsoft.com/office/drawing/2014/main" id="{54CFA33F-4784-4AA2-9439-083119BBDA61}"/>
              </a:ext>
            </a:extLst>
          </p:cNvPr>
          <p:cNvSpPr txBox="1"/>
          <p:nvPr/>
        </p:nvSpPr>
        <p:spPr>
          <a:xfrm>
            <a:off x="5622123" y="3895425"/>
            <a:ext cx="4185674" cy="369332"/>
          </a:xfrm>
          <a:prstGeom prst="rect">
            <a:avLst/>
          </a:prstGeom>
          <a:noFill/>
        </p:spPr>
        <p:txBody>
          <a:bodyPr wrap="square" rtlCol="0">
            <a:spAutoFit/>
          </a:bodyPr>
          <a:lstStyle/>
          <a:p>
            <a:r>
              <a:rPr lang="en-GB" dirty="0">
                <a:latin typeface="Calibri" panose="020F0502020204030204" pitchFamily="34" charset="0"/>
                <a:cs typeface="Calibri" panose="020F0502020204030204" pitchFamily="34" charset="0"/>
              </a:rPr>
              <a:t>1     2    3     4    5    6     7  ….   64</a:t>
            </a:r>
            <a:endParaRPr lang="el-GR" dirty="0">
              <a:latin typeface="Calibri" panose="020F0502020204030204" pitchFamily="34" charset="0"/>
              <a:cs typeface="Calibri" panose="020F0502020204030204" pitchFamily="34" charset="0"/>
            </a:endParaRPr>
          </a:p>
        </p:txBody>
      </p:sp>
      <p:grpSp>
        <p:nvGrpSpPr>
          <p:cNvPr id="16" name="Group 15">
            <a:extLst>
              <a:ext uri="{FF2B5EF4-FFF2-40B4-BE49-F238E27FC236}">
                <a16:creationId xmlns:a16="http://schemas.microsoft.com/office/drawing/2014/main" id="{E67632DA-619D-4BCE-837F-40E697EB4929}"/>
              </a:ext>
            </a:extLst>
          </p:cNvPr>
          <p:cNvGrpSpPr/>
          <p:nvPr/>
        </p:nvGrpSpPr>
        <p:grpSpPr>
          <a:xfrm>
            <a:off x="5189713" y="4258362"/>
            <a:ext cx="527584" cy="1861329"/>
            <a:chOff x="5096452" y="4273526"/>
            <a:chExt cx="527584" cy="1861329"/>
          </a:xfrm>
        </p:grpSpPr>
        <p:sp>
          <p:nvSpPr>
            <p:cNvPr id="17" name="TextBox 16">
              <a:extLst>
                <a:ext uri="{FF2B5EF4-FFF2-40B4-BE49-F238E27FC236}">
                  <a16:creationId xmlns:a16="http://schemas.microsoft.com/office/drawing/2014/main" id="{09729762-CAF1-4842-9480-D61D4D6BEABF}"/>
                </a:ext>
              </a:extLst>
            </p:cNvPr>
            <p:cNvSpPr txBox="1"/>
            <p:nvPr/>
          </p:nvSpPr>
          <p:spPr>
            <a:xfrm>
              <a:off x="5220072" y="4273526"/>
              <a:ext cx="300082" cy="369332"/>
            </a:xfrm>
            <a:prstGeom prst="rect">
              <a:avLst/>
            </a:prstGeom>
            <a:noFill/>
          </p:spPr>
          <p:txBody>
            <a:bodyPr wrap="none" rtlCol="0">
              <a:spAutoFit/>
            </a:bodyPr>
            <a:lstStyle/>
            <a:p>
              <a:r>
                <a:rPr lang="en-GB" dirty="0">
                  <a:latin typeface="Calibri" panose="020F0502020204030204" pitchFamily="34" charset="0"/>
                  <a:cs typeface="Calibri" panose="020F0502020204030204" pitchFamily="34" charset="0"/>
                </a:rPr>
                <a:t>1</a:t>
              </a:r>
            </a:p>
          </p:txBody>
        </p:sp>
        <p:sp>
          <p:nvSpPr>
            <p:cNvPr id="18" name="TextBox 17">
              <a:extLst>
                <a:ext uri="{FF2B5EF4-FFF2-40B4-BE49-F238E27FC236}">
                  <a16:creationId xmlns:a16="http://schemas.microsoft.com/office/drawing/2014/main" id="{5D232031-F26D-4AF9-86AB-3D7D12D92B70}"/>
                </a:ext>
              </a:extLst>
            </p:cNvPr>
            <p:cNvSpPr txBox="1"/>
            <p:nvPr/>
          </p:nvSpPr>
          <p:spPr>
            <a:xfrm>
              <a:off x="5220072" y="4661586"/>
              <a:ext cx="300082" cy="369332"/>
            </a:xfrm>
            <a:prstGeom prst="rect">
              <a:avLst/>
            </a:prstGeom>
            <a:noFill/>
          </p:spPr>
          <p:txBody>
            <a:bodyPr wrap="none" rtlCol="0">
              <a:spAutoFit/>
            </a:bodyPr>
            <a:lstStyle/>
            <a:p>
              <a:r>
                <a:rPr lang="en-GB" dirty="0">
                  <a:latin typeface="Calibri" panose="020F0502020204030204" pitchFamily="34" charset="0"/>
                  <a:cs typeface="Calibri" panose="020F0502020204030204" pitchFamily="34" charset="0"/>
                </a:rPr>
                <a:t>2</a:t>
              </a:r>
            </a:p>
          </p:txBody>
        </p:sp>
        <p:sp>
          <p:nvSpPr>
            <p:cNvPr id="19" name="TextBox 18">
              <a:extLst>
                <a:ext uri="{FF2B5EF4-FFF2-40B4-BE49-F238E27FC236}">
                  <a16:creationId xmlns:a16="http://schemas.microsoft.com/office/drawing/2014/main" id="{76B0B42D-93D4-4614-9AB0-3BBF16CC8EB9}"/>
                </a:ext>
              </a:extLst>
            </p:cNvPr>
            <p:cNvSpPr txBox="1"/>
            <p:nvPr/>
          </p:nvSpPr>
          <p:spPr>
            <a:xfrm>
              <a:off x="5220072" y="5022934"/>
              <a:ext cx="300082" cy="369332"/>
            </a:xfrm>
            <a:prstGeom prst="rect">
              <a:avLst/>
            </a:prstGeom>
            <a:noFill/>
          </p:spPr>
          <p:txBody>
            <a:bodyPr wrap="none" rtlCol="0">
              <a:spAutoFit/>
            </a:bodyPr>
            <a:lstStyle/>
            <a:p>
              <a:r>
                <a:rPr lang="en-GB" dirty="0">
                  <a:latin typeface="Calibri" panose="020F0502020204030204" pitchFamily="34" charset="0"/>
                  <a:cs typeface="Calibri" panose="020F0502020204030204" pitchFamily="34" charset="0"/>
                </a:rPr>
                <a:t>3</a:t>
              </a:r>
            </a:p>
          </p:txBody>
        </p:sp>
        <p:sp>
          <p:nvSpPr>
            <p:cNvPr id="20" name="TextBox 19">
              <a:extLst>
                <a:ext uri="{FF2B5EF4-FFF2-40B4-BE49-F238E27FC236}">
                  <a16:creationId xmlns:a16="http://schemas.microsoft.com/office/drawing/2014/main" id="{B3025770-AC6C-4941-B4C1-EA24C582ECB6}"/>
                </a:ext>
              </a:extLst>
            </p:cNvPr>
            <p:cNvSpPr txBox="1"/>
            <p:nvPr/>
          </p:nvSpPr>
          <p:spPr>
            <a:xfrm>
              <a:off x="5096452" y="5765523"/>
              <a:ext cx="415498" cy="369332"/>
            </a:xfrm>
            <a:prstGeom prst="rect">
              <a:avLst/>
            </a:prstGeom>
            <a:noFill/>
          </p:spPr>
          <p:txBody>
            <a:bodyPr wrap="none" rtlCol="0">
              <a:spAutoFit/>
            </a:bodyPr>
            <a:lstStyle/>
            <a:p>
              <a:r>
                <a:rPr lang="en-GB" dirty="0">
                  <a:latin typeface="Calibri" panose="020F0502020204030204" pitchFamily="34" charset="0"/>
                  <a:cs typeface="Calibri" panose="020F0502020204030204" pitchFamily="34" charset="0"/>
                </a:rPr>
                <a:t>64</a:t>
              </a:r>
            </a:p>
          </p:txBody>
        </p:sp>
        <p:sp>
          <p:nvSpPr>
            <p:cNvPr id="22" name="TextBox 21">
              <a:extLst>
                <a:ext uri="{FF2B5EF4-FFF2-40B4-BE49-F238E27FC236}">
                  <a16:creationId xmlns:a16="http://schemas.microsoft.com/office/drawing/2014/main" id="{D732F6BC-A3A6-4A22-B60E-65E1DF64ECEA}"/>
                </a:ext>
              </a:extLst>
            </p:cNvPr>
            <p:cNvSpPr txBox="1"/>
            <p:nvPr/>
          </p:nvSpPr>
          <p:spPr>
            <a:xfrm rot="5400000">
              <a:off x="5231621" y="5416036"/>
              <a:ext cx="415498" cy="369332"/>
            </a:xfrm>
            <a:prstGeom prst="rect">
              <a:avLst/>
            </a:prstGeom>
            <a:noFill/>
          </p:spPr>
          <p:txBody>
            <a:bodyPr wrap="none" rtlCol="0">
              <a:spAutoFit/>
            </a:bodyPr>
            <a:lstStyle/>
            <a:p>
              <a:r>
                <a:rPr lang="en-GB" dirty="0"/>
                <a:t>…</a:t>
              </a:r>
              <a:endParaRPr lang="el-GR" dirty="0"/>
            </a:p>
          </p:txBody>
        </p:sp>
      </p:grpSp>
      <p:sp>
        <p:nvSpPr>
          <p:cNvPr id="30" name="TextBox 29">
            <a:extLst>
              <a:ext uri="{FF2B5EF4-FFF2-40B4-BE49-F238E27FC236}">
                <a16:creationId xmlns:a16="http://schemas.microsoft.com/office/drawing/2014/main" id="{9E02978A-8C75-4BD9-97D1-78D15D0DD112}"/>
              </a:ext>
            </a:extLst>
          </p:cNvPr>
          <p:cNvSpPr txBox="1"/>
          <p:nvPr/>
        </p:nvSpPr>
        <p:spPr>
          <a:xfrm rot="5400000">
            <a:off x="5662736" y="5400872"/>
            <a:ext cx="415498" cy="369332"/>
          </a:xfrm>
          <a:prstGeom prst="rect">
            <a:avLst/>
          </a:prstGeom>
          <a:noFill/>
        </p:spPr>
        <p:txBody>
          <a:bodyPr wrap="none" rtlCol="0">
            <a:spAutoFit/>
          </a:bodyPr>
          <a:lstStyle/>
          <a:p>
            <a:r>
              <a:rPr lang="en-GB" dirty="0"/>
              <a:t>…</a:t>
            </a:r>
            <a:endParaRPr lang="el-GR" dirty="0"/>
          </a:p>
        </p:txBody>
      </p:sp>
      <p:sp>
        <p:nvSpPr>
          <p:cNvPr id="31" name="TextBox 30">
            <a:extLst>
              <a:ext uri="{FF2B5EF4-FFF2-40B4-BE49-F238E27FC236}">
                <a16:creationId xmlns:a16="http://schemas.microsoft.com/office/drawing/2014/main" id="{4E568540-B5DF-4755-8EB0-3D6FFE9D6D30}"/>
              </a:ext>
            </a:extLst>
          </p:cNvPr>
          <p:cNvSpPr txBox="1"/>
          <p:nvPr/>
        </p:nvSpPr>
        <p:spPr>
          <a:xfrm rot="5400000">
            <a:off x="5988466" y="5400872"/>
            <a:ext cx="415498" cy="369332"/>
          </a:xfrm>
          <a:prstGeom prst="rect">
            <a:avLst/>
          </a:prstGeom>
          <a:noFill/>
        </p:spPr>
        <p:txBody>
          <a:bodyPr wrap="none" rtlCol="0">
            <a:spAutoFit/>
          </a:bodyPr>
          <a:lstStyle/>
          <a:p>
            <a:r>
              <a:rPr lang="en-GB" dirty="0"/>
              <a:t>…</a:t>
            </a:r>
            <a:endParaRPr lang="el-GR" dirty="0"/>
          </a:p>
        </p:txBody>
      </p:sp>
      <p:sp>
        <p:nvSpPr>
          <p:cNvPr id="32" name="TextBox 31">
            <a:extLst>
              <a:ext uri="{FF2B5EF4-FFF2-40B4-BE49-F238E27FC236}">
                <a16:creationId xmlns:a16="http://schemas.microsoft.com/office/drawing/2014/main" id="{8C6C0275-017B-454E-9A18-B09210F418B9}"/>
              </a:ext>
            </a:extLst>
          </p:cNvPr>
          <p:cNvSpPr txBox="1"/>
          <p:nvPr/>
        </p:nvSpPr>
        <p:spPr>
          <a:xfrm rot="5400000">
            <a:off x="6328261" y="5385663"/>
            <a:ext cx="411615" cy="369332"/>
          </a:xfrm>
          <a:prstGeom prst="rect">
            <a:avLst/>
          </a:prstGeom>
          <a:noFill/>
        </p:spPr>
        <p:txBody>
          <a:bodyPr wrap="square" rtlCol="0">
            <a:spAutoFit/>
          </a:bodyPr>
          <a:lstStyle/>
          <a:p>
            <a:r>
              <a:rPr lang="en-GB" dirty="0"/>
              <a:t>…</a:t>
            </a:r>
            <a:endParaRPr lang="el-GR" dirty="0"/>
          </a:p>
        </p:txBody>
      </p:sp>
      <p:sp>
        <p:nvSpPr>
          <p:cNvPr id="35" name="TextBox 34">
            <a:extLst>
              <a:ext uri="{FF2B5EF4-FFF2-40B4-BE49-F238E27FC236}">
                <a16:creationId xmlns:a16="http://schemas.microsoft.com/office/drawing/2014/main" id="{FAAC0DC6-1FA0-4CC7-ADFD-FEE642627EC5}"/>
              </a:ext>
            </a:extLst>
          </p:cNvPr>
          <p:cNvSpPr txBox="1"/>
          <p:nvPr/>
        </p:nvSpPr>
        <p:spPr>
          <a:xfrm rot="5400000">
            <a:off x="6659645" y="5394239"/>
            <a:ext cx="411615" cy="369332"/>
          </a:xfrm>
          <a:prstGeom prst="rect">
            <a:avLst/>
          </a:prstGeom>
          <a:noFill/>
        </p:spPr>
        <p:txBody>
          <a:bodyPr wrap="square" rtlCol="0">
            <a:spAutoFit/>
          </a:bodyPr>
          <a:lstStyle/>
          <a:p>
            <a:r>
              <a:rPr lang="en-GB" dirty="0"/>
              <a:t>…</a:t>
            </a:r>
            <a:endParaRPr lang="el-GR" dirty="0"/>
          </a:p>
        </p:txBody>
      </p:sp>
      <p:sp>
        <p:nvSpPr>
          <p:cNvPr id="36" name="TextBox 35">
            <a:extLst>
              <a:ext uri="{FF2B5EF4-FFF2-40B4-BE49-F238E27FC236}">
                <a16:creationId xmlns:a16="http://schemas.microsoft.com/office/drawing/2014/main" id="{235706C4-8DCF-4412-99F9-A6C2326AE2DB}"/>
              </a:ext>
            </a:extLst>
          </p:cNvPr>
          <p:cNvSpPr txBox="1"/>
          <p:nvPr/>
        </p:nvSpPr>
        <p:spPr>
          <a:xfrm rot="5400000">
            <a:off x="6980634" y="5394240"/>
            <a:ext cx="411615" cy="369332"/>
          </a:xfrm>
          <a:prstGeom prst="rect">
            <a:avLst/>
          </a:prstGeom>
          <a:noFill/>
        </p:spPr>
        <p:txBody>
          <a:bodyPr wrap="square" rtlCol="0">
            <a:spAutoFit/>
          </a:bodyPr>
          <a:lstStyle/>
          <a:p>
            <a:r>
              <a:rPr lang="en-GB" dirty="0"/>
              <a:t>…</a:t>
            </a:r>
            <a:endParaRPr lang="el-GR" dirty="0"/>
          </a:p>
        </p:txBody>
      </p:sp>
      <p:sp>
        <p:nvSpPr>
          <p:cNvPr id="37" name="TextBox 36">
            <a:extLst>
              <a:ext uri="{FF2B5EF4-FFF2-40B4-BE49-F238E27FC236}">
                <a16:creationId xmlns:a16="http://schemas.microsoft.com/office/drawing/2014/main" id="{A4FE7018-6FDD-4726-BE9C-123B8C8FE2B2}"/>
              </a:ext>
            </a:extLst>
          </p:cNvPr>
          <p:cNvSpPr txBox="1"/>
          <p:nvPr/>
        </p:nvSpPr>
        <p:spPr>
          <a:xfrm rot="5400000">
            <a:off x="7328882" y="5404715"/>
            <a:ext cx="411615" cy="369332"/>
          </a:xfrm>
          <a:prstGeom prst="rect">
            <a:avLst/>
          </a:prstGeom>
          <a:noFill/>
        </p:spPr>
        <p:txBody>
          <a:bodyPr wrap="square" rtlCol="0">
            <a:spAutoFit/>
          </a:bodyPr>
          <a:lstStyle/>
          <a:p>
            <a:r>
              <a:rPr lang="en-GB" dirty="0"/>
              <a:t>…</a:t>
            </a:r>
            <a:endParaRPr lang="el-GR" dirty="0"/>
          </a:p>
        </p:txBody>
      </p:sp>
      <p:sp>
        <p:nvSpPr>
          <p:cNvPr id="40" name="TextBox 39">
            <a:extLst>
              <a:ext uri="{FF2B5EF4-FFF2-40B4-BE49-F238E27FC236}">
                <a16:creationId xmlns:a16="http://schemas.microsoft.com/office/drawing/2014/main" id="{B86293B8-F7B6-4D92-A1C2-7BFFBB3E5FCB}"/>
              </a:ext>
            </a:extLst>
          </p:cNvPr>
          <p:cNvSpPr txBox="1"/>
          <p:nvPr/>
        </p:nvSpPr>
        <p:spPr>
          <a:xfrm rot="5400000">
            <a:off x="7677130" y="5397010"/>
            <a:ext cx="411615" cy="369332"/>
          </a:xfrm>
          <a:prstGeom prst="rect">
            <a:avLst/>
          </a:prstGeom>
          <a:noFill/>
        </p:spPr>
        <p:txBody>
          <a:bodyPr wrap="square" rtlCol="0">
            <a:spAutoFit/>
          </a:bodyPr>
          <a:lstStyle/>
          <a:p>
            <a:r>
              <a:rPr lang="en-GB" dirty="0"/>
              <a:t>…</a:t>
            </a:r>
            <a:endParaRPr lang="el-GR" dirty="0"/>
          </a:p>
        </p:txBody>
      </p:sp>
      <p:sp>
        <p:nvSpPr>
          <p:cNvPr id="27" name="Arrow: Right 26">
            <a:extLst>
              <a:ext uri="{FF2B5EF4-FFF2-40B4-BE49-F238E27FC236}">
                <a16:creationId xmlns:a16="http://schemas.microsoft.com/office/drawing/2014/main" id="{B2426BC2-EFDD-4174-BE7B-58D817BF420D}"/>
              </a:ext>
            </a:extLst>
          </p:cNvPr>
          <p:cNvSpPr/>
          <p:nvPr/>
        </p:nvSpPr>
        <p:spPr>
          <a:xfrm rot="10800000">
            <a:off x="4495023" y="5501262"/>
            <a:ext cx="509466" cy="2628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28" name="Picture 27" descr="Logo&#10;&#10;Description automatically generated">
            <a:extLst>
              <a:ext uri="{FF2B5EF4-FFF2-40B4-BE49-F238E27FC236}">
                <a16:creationId xmlns:a16="http://schemas.microsoft.com/office/drawing/2014/main" id="{54B0E2A9-3BF2-42C4-82AE-B4502A2054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41642" y="4981988"/>
            <a:ext cx="989026" cy="980985"/>
          </a:xfrm>
          <a:prstGeom prst="rect">
            <a:avLst/>
          </a:prstGeom>
        </p:spPr>
      </p:pic>
      <p:sp>
        <p:nvSpPr>
          <p:cNvPr id="29" name="Arrow: Right 28">
            <a:extLst>
              <a:ext uri="{FF2B5EF4-FFF2-40B4-BE49-F238E27FC236}">
                <a16:creationId xmlns:a16="http://schemas.microsoft.com/office/drawing/2014/main" id="{4A9DB20B-B1C2-4A53-8F61-D20E52325CD0}"/>
              </a:ext>
            </a:extLst>
          </p:cNvPr>
          <p:cNvSpPr/>
          <p:nvPr/>
        </p:nvSpPr>
        <p:spPr>
          <a:xfrm rot="10800000">
            <a:off x="1810544" y="5513246"/>
            <a:ext cx="509466" cy="2628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41" name="Picture 40" descr="A picture containing logo&#10;&#10;Description automatically generated">
            <a:extLst>
              <a:ext uri="{FF2B5EF4-FFF2-40B4-BE49-F238E27FC236}">
                <a16:creationId xmlns:a16="http://schemas.microsoft.com/office/drawing/2014/main" id="{CB9F84A0-A19A-44D0-8092-F9E8D5AB760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6610" y="4968829"/>
            <a:ext cx="1015767" cy="1007302"/>
          </a:xfrm>
          <a:prstGeom prst="rect">
            <a:avLst/>
          </a:prstGeom>
        </p:spPr>
      </p:pic>
    </p:spTree>
    <p:extLst>
      <p:ext uri="{BB962C8B-B14F-4D97-AF65-F5344CB8AC3E}">
        <p14:creationId xmlns:p14="http://schemas.microsoft.com/office/powerpoint/2010/main" val="1924228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457200" y="188640"/>
            <a:ext cx="8229600" cy="800796"/>
          </a:xfrm>
        </p:spPr>
        <p:txBody>
          <a:bodyPr anchor="b">
            <a:noAutofit/>
          </a:bodyPr>
          <a:lstStyle/>
          <a:p>
            <a:pPr marL="596646" indent="-514350"/>
            <a:r>
              <a:rPr lang="el-GR" sz="2800" dirty="0">
                <a:solidFill>
                  <a:schemeClr val="accent5">
                    <a:lumMod val="75000"/>
                  </a:schemeClr>
                </a:solidFill>
                <a:latin typeface="Century Schoolbook" pitchFamily="18" charset="0"/>
              </a:rPr>
              <a:t>Περιεχόμενα</a:t>
            </a:r>
            <a:r>
              <a:rPr lang="en-US" sz="2800" dirty="0">
                <a:solidFill>
                  <a:schemeClr val="accent5">
                    <a:lumMod val="75000"/>
                  </a:schemeClr>
                </a:solidFill>
                <a:latin typeface="Century Schoolbook" pitchFamily="18" charset="0"/>
              </a:rPr>
              <a:t>                                                      </a:t>
            </a:r>
          </a:p>
        </p:txBody>
      </p:sp>
      <p:cxnSp>
        <p:nvCxnSpPr>
          <p:cNvPr id="9"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11"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10" name="Slide Number Placeholder 4"/>
          <p:cNvSpPr>
            <a:spLocks noGrp="1"/>
          </p:cNvSpPr>
          <p:nvPr>
            <p:ph type="sldNum" sz="quarter" idx="12"/>
          </p:nvPr>
        </p:nvSpPr>
        <p:spPr>
          <a:xfrm>
            <a:off x="594360" y="6392479"/>
            <a:ext cx="1405872" cy="251231"/>
          </a:xfrm>
          <a:noFill/>
        </p:spPr>
        <p:txBody>
          <a:bodyPr/>
          <a:lstStyle/>
          <a:p>
            <a:r>
              <a:rPr lang="el-GR" altLang="el-GR" sz="1200" dirty="0">
                <a:latin typeface="Cambria" pitchFamily="18" charset="0"/>
              </a:rPr>
              <a:t>2</a:t>
            </a:r>
          </a:p>
        </p:txBody>
      </p:sp>
      <p:pic>
        <p:nvPicPr>
          <p:cNvPr id="2" name="Εικόνα 1">
            <a:extLst>
              <a:ext uri="{FF2B5EF4-FFF2-40B4-BE49-F238E27FC236}">
                <a16:creationId xmlns:a16="http://schemas.microsoft.com/office/drawing/2014/main" id="{5060E1DE-8AB0-44F1-9AC0-35D06D3034C9}"/>
              </a:ext>
            </a:extLst>
          </p:cNvPr>
          <p:cNvPicPr>
            <a:picLocks noChangeAspect="1"/>
          </p:cNvPicPr>
          <p:nvPr/>
        </p:nvPicPr>
        <p:blipFill>
          <a:blip r:embed="rId2">
            <a:alphaModFix amt="20000"/>
            <a:duotone>
              <a:schemeClr val="accent1">
                <a:shade val="45000"/>
                <a:satMod val="135000"/>
              </a:schemeClr>
              <a:prstClr val="white"/>
            </a:duotone>
          </a:blip>
          <a:stretch>
            <a:fillRect/>
          </a:stretch>
        </p:blipFill>
        <p:spPr>
          <a:xfrm>
            <a:off x="395536" y="1616317"/>
            <a:ext cx="8367287" cy="4585546"/>
          </a:xfrm>
          <a:prstGeom prst="rect">
            <a:avLst/>
          </a:prstGeom>
          <a:ln>
            <a:noFill/>
          </a:ln>
          <a:effectLst>
            <a:softEdge rad="112500"/>
          </a:effectLst>
        </p:spPr>
      </p:pic>
      <p:sp>
        <p:nvSpPr>
          <p:cNvPr id="16" name="Content Placeholder 2">
            <a:extLst>
              <a:ext uri="{FF2B5EF4-FFF2-40B4-BE49-F238E27FC236}">
                <a16:creationId xmlns:a16="http://schemas.microsoft.com/office/drawing/2014/main" id="{19DC442B-0461-4CD9-BFAA-18379726494F}"/>
              </a:ext>
            </a:extLst>
          </p:cNvPr>
          <p:cNvSpPr>
            <a:spLocks noGrp="1"/>
          </p:cNvSpPr>
          <p:nvPr>
            <p:ph sz="quarter" idx="1"/>
          </p:nvPr>
        </p:nvSpPr>
        <p:spPr>
          <a:xfrm>
            <a:off x="539551" y="1412776"/>
            <a:ext cx="8223272" cy="4816988"/>
          </a:xfrm>
        </p:spPr>
        <p:txBody>
          <a:bodyPr>
            <a:normAutofit/>
          </a:bodyPr>
          <a:lstStyle/>
          <a:p>
            <a:pPr marL="228600" indent="-147638">
              <a:lnSpc>
                <a:spcPct val="120000"/>
              </a:lnSpc>
              <a:spcBef>
                <a:spcPts val="1200"/>
              </a:spcBef>
              <a:buFont typeface="+mj-lt"/>
              <a:buAutoNum type="arabicPeriod"/>
            </a:pPr>
            <a:r>
              <a:rPr lang="el-GR" sz="1400" dirty="0">
                <a:solidFill>
                  <a:schemeClr val="accent5">
                    <a:lumMod val="75000"/>
                  </a:schemeClr>
                </a:solidFill>
                <a:latin typeface="Century Schoolbook" pitchFamily="18" charset="0"/>
              </a:rPr>
              <a:t>Εισαγωγή</a:t>
            </a:r>
          </a:p>
          <a:p>
            <a:pPr marL="457200" lvl="3" indent="-171450">
              <a:spcBef>
                <a:spcPts val="0"/>
              </a:spcBef>
            </a:pPr>
            <a:r>
              <a:rPr lang="el-GR" sz="1400" dirty="0">
                <a:solidFill>
                  <a:schemeClr val="bg2">
                    <a:lumMod val="50000"/>
                  </a:schemeClr>
                </a:solidFill>
                <a:latin typeface="Century Schoolbook" pitchFamily="18" charset="0"/>
              </a:rPr>
              <a:t>Απόκρυψη πληροφορίας</a:t>
            </a:r>
            <a:endParaRPr lang="en-US" sz="1400" dirty="0">
              <a:solidFill>
                <a:schemeClr val="bg2">
                  <a:lumMod val="50000"/>
                </a:schemeClr>
              </a:solidFill>
              <a:latin typeface="Century Schoolbook" pitchFamily="18" charset="0"/>
            </a:endParaRPr>
          </a:p>
          <a:p>
            <a:pPr marL="457200" lvl="3" indent="-171450">
              <a:spcBef>
                <a:spcPts val="0"/>
              </a:spcBef>
            </a:pPr>
            <a:r>
              <a:rPr lang="el-GR" sz="1400" dirty="0" err="1">
                <a:solidFill>
                  <a:schemeClr val="bg2">
                    <a:lumMod val="50000"/>
                  </a:schemeClr>
                </a:solidFill>
                <a:latin typeface="Century Schoolbook" pitchFamily="18" charset="0"/>
              </a:rPr>
              <a:t>Υδατοσήμανση</a:t>
            </a:r>
            <a:r>
              <a:rPr lang="el-GR" sz="1400" dirty="0">
                <a:solidFill>
                  <a:schemeClr val="bg2">
                    <a:lumMod val="50000"/>
                  </a:schemeClr>
                </a:solidFill>
                <a:latin typeface="Century Schoolbook" pitchFamily="18" charset="0"/>
              </a:rPr>
              <a:t> εικόνας</a:t>
            </a:r>
          </a:p>
          <a:p>
            <a:pPr marL="228600" indent="-147638">
              <a:lnSpc>
                <a:spcPct val="120000"/>
              </a:lnSpc>
              <a:buFont typeface="+mj-lt"/>
              <a:buAutoNum type="arabicPeriod"/>
            </a:pPr>
            <a:r>
              <a:rPr lang="en-US" sz="1400" dirty="0">
                <a:solidFill>
                  <a:schemeClr val="bg2">
                    <a:lumMod val="50000"/>
                  </a:schemeClr>
                </a:solidFill>
                <a:latin typeface="Century Schoolbook" pitchFamily="18" charset="0"/>
              </a:rPr>
              <a:t> </a:t>
            </a:r>
            <a:r>
              <a:rPr lang="el-GR" sz="1400" dirty="0">
                <a:solidFill>
                  <a:schemeClr val="accent5">
                    <a:lumMod val="75000"/>
                  </a:schemeClr>
                </a:solidFill>
                <a:latin typeface="Century Schoolbook" pitchFamily="18" charset="0"/>
              </a:rPr>
              <a:t>Θεωρητικό υπόβαθρο</a:t>
            </a:r>
            <a:endParaRPr lang="en-US" sz="1400" dirty="0">
              <a:solidFill>
                <a:schemeClr val="accent5">
                  <a:lumMod val="75000"/>
                </a:schemeClr>
              </a:solidFill>
              <a:latin typeface="Century Schoolbook" pitchFamily="18" charset="0"/>
            </a:endParaRPr>
          </a:p>
          <a:p>
            <a:pPr marL="457200" lvl="3" indent="-171450">
              <a:spcBef>
                <a:spcPts val="0"/>
              </a:spcBef>
            </a:pPr>
            <a:r>
              <a:rPr lang="el-GR" sz="1400" dirty="0">
                <a:solidFill>
                  <a:schemeClr val="bg2">
                    <a:lumMod val="50000"/>
                  </a:schemeClr>
                </a:solidFill>
                <a:latin typeface="Century Schoolbook" pitchFamily="18" charset="0"/>
              </a:rPr>
              <a:t>Επεξεργασία ψηφιακής εικόνας</a:t>
            </a:r>
          </a:p>
          <a:p>
            <a:pPr marL="457200" lvl="3" indent="-171450">
              <a:spcBef>
                <a:spcPts val="0"/>
              </a:spcBef>
            </a:pPr>
            <a:r>
              <a:rPr lang="el-GR" sz="1400" dirty="0">
                <a:solidFill>
                  <a:schemeClr val="bg2">
                    <a:lumMod val="50000"/>
                  </a:schemeClr>
                </a:solidFill>
                <a:latin typeface="Century Schoolbook" pitchFamily="18" charset="0"/>
              </a:rPr>
              <a:t>Ψηφιακή </a:t>
            </a:r>
            <a:r>
              <a:rPr lang="el-GR" sz="1400" dirty="0" err="1">
                <a:solidFill>
                  <a:schemeClr val="bg2">
                    <a:lumMod val="50000"/>
                  </a:schemeClr>
                </a:solidFill>
                <a:latin typeface="Century Schoolbook" pitchFamily="18" charset="0"/>
              </a:rPr>
              <a:t>υδατοσήμανση</a:t>
            </a:r>
            <a:r>
              <a:rPr lang="en-US" sz="1400" dirty="0">
                <a:solidFill>
                  <a:schemeClr val="bg2">
                    <a:lumMod val="50000"/>
                  </a:schemeClr>
                </a:solidFill>
                <a:latin typeface="Century Schoolbook" pitchFamily="18" charset="0"/>
              </a:rPr>
              <a:t> </a:t>
            </a:r>
          </a:p>
          <a:p>
            <a:pPr marL="457200" lvl="3" indent="-171450">
              <a:spcBef>
                <a:spcPts val="0"/>
              </a:spcBef>
            </a:pPr>
            <a:r>
              <a:rPr lang="el-GR" sz="1400" dirty="0">
                <a:solidFill>
                  <a:schemeClr val="bg2">
                    <a:lumMod val="50000"/>
                  </a:schemeClr>
                </a:solidFill>
                <a:latin typeface="Century Schoolbook" pitchFamily="18" charset="0"/>
              </a:rPr>
              <a:t>Αξιολόγηση </a:t>
            </a:r>
            <a:r>
              <a:rPr lang="el-GR" sz="1400" dirty="0" err="1">
                <a:solidFill>
                  <a:schemeClr val="bg2">
                    <a:lumMod val="50000"/>
                  </a:schemeClr>
                </a:solidFill>
                <a:latin typeface="Century Schoolbook" pitchFamily="18" charset="0"/>
              </a:rPr>
              <a:t>υδατοσημασμένης</a:t>
            </a:r>
            <a:r>
              <a:rPr lang="el-GR" sz="1400" dirty="0">
                <a:solidFill>
                  <a:schemeClr val="bg2">
                    <a:lumMod val="50000"/>
                  </a:schemeClr>
                </a:solidFill>
                <a:latin typeface="Century Schoolbook" pitchFamily="18" charset="0"/>
              </a:rPr>
              <a:t> εικόνας</a:t>
            </a:r>
          </a:p>
          <a:p>
            <a:pPr marL="457200" lvl="3" indent="-171450">
              <a:spcBef>
                <a:spcPts val="0"/>
              </a:spcBef>
            </a:pPr>
            <a:r>
              <a:rPr lang="el-GR" sz="1400" dirty="0" err="1">
                <a:solidFill>
                  <a:schemeClr val="bg2">
                    <a:lumMod val="50000"/>
                  </a:schemeClr>
                </a:solidFill>
                <a:latin typeface="Century Schoolbook" pitchFamily="18" charset="0"/>
              </a:rPr>
              <a:t>Αυτοαναστρέφουσες</a:t>
            </a:r>
            <a:r>
              <a:rPr lang="el-GR" sz="1400" dirty="0">
                <a:solidFill>
                  <a:schemeClr val="bg2">
                    <a:lumMod val="50000"/>
                  </a:schemeClr>
                </a:solidFill>
                <a:latin typeface="Century Schoolbook" pitchFamily="18" charset="0"/>
              </a:rPr>
              <a:t> μεταθέσεις</a:t>
            </a:r>
          </a:p>
          <a:p>
            <a:pPr marL="457200" lvl="3" indent="-171450">
              <a:spcBef>
                <a:spcPts val="0"/>
              </a:spcBef>
            </a:pPr>
            <a:r>
              <a:rPr lang="el-GR" sz="1400" dirty="0">
                <a:solidFill>
                  <a:schemeClr val="bg2">
                    <a:lumMod val="50000"/>
                  </a:schemeClr>
                </a:solidFill>
                <a:latin typeface="Century Schoolbook" pitchFamily="18" charset="0"/>
              </a:rPr>
              <a:t>Κωδικοποίηση αριθμών σε </a:t>
            </a:r>
            <a:r>
              <a:rPr lang="el-GR" sz="1400" dirty="0" err="1">
                <a:solidFill>
                  <a:schemeClr val="bg2">
                    <a:lumMod val="50000"/>
                  </a:schemeClr>
                </a:solidFill>
                <a:latin typeface="Century Schoolbook" pitchFamily="18" charset="0"/>
              </a:rPr>
              <a:t>αυτοαναστρέφουσες</a:t>
            </a:r>
            <a:r>
              <a:rPr lang="el-GR" sz="1400" dirty="0">
                <a:solidFill>
                  <a:schemeClr val="bg2">
                    <a:lumMod val="50000"/>
                  </a:schemeClr>
                </a:solidFill>
                <a:latin typeface="Century Schoolbook" pitchFamily="18" charset="0"/>
              </a:rPr>
              <a:t> μεταθέσεις</a:t>
            </a:r>
          </a:p>
          <a:p>
            <a:pPr marL="457200" lvl="3" indent="-171450">
              <a:spcBef>
                <a:spcPts val="0"/>
              </a:spcBef>
            </a:pPr>
            <a:r>
              <a:rPr lang="el-GR" sz="1400" dirty="0">
                <a:solidFill>
                  <a:schemeClr val="bg2">
                    <a:lumMod val="50000"/>
                  </a:schemeClr>
                </a:solidFill>
                <a:latin typeface="Century Schoolbook" pitchFamily="18" charset="0"/>
              </a:rPr>
              <a:t>Κώδικες διόρθωσης σφαλμάτων</a:t>
            </a:r>
          </a:p>
        </p:txBody>
      </p:sp>
    </p:spTree>
    <p:extLst>
      <p:ext uri="{BB962C8B-B14F-4D97-AF65-F5344CB8AC3E}">
        <p14:creationId xmlns:p14="http://schemas.microsoft.com/office/powerpoint/2010/main" val="272109350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11"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10" name="Slide Number Placeholder 4"/>
          <p:cNvSpPr>
            <a:spLocks noGrp="1"/>
          </p:cNvSpPr>
          <p:nvPr>
            <p:ph type="sldNum" sz="quarter" idx="12"/>
          </p:nvPr>
        </p:nvSpPr>
        <p:spPr>
          <a:xfrm>
            <a:off x="594360" y="6392479"/>
            <a:ext cx="1405872" cy="251231"/>
          </a:xfrm>
          <a:noFill/>
        </p:spPr>
        <p:txBody>
          <a:bodyPr/>
          <a:lstStyle/>
          <a:p>
            <a:r>
              <a:rPr lang="en-US" altLang="el-GR" sz="1200" dirty="0">
                <a:latin typeface="Cambria" pitchFamily="18" charset="0"/>
              </a:rPr>
              <a:t>147</a:t>
            </a:r>
            <a:endParaRPr lang="el-GR" altLang="el-GR" sz="1200" dirty="0">
              <a:latin typeface="Cambria" pitchFamily="18" charset="0"/>
            </a:endParaRPr>
          </a:p>
        </p:txBody>
      </p:sp>
      <p:pic>
        <p:nvPicPr>
          <p:cNvPr id="2" name="Εικόνα 1">
            <a:extLst>
              <a:ext uri="{FF2B5EF4-FFF2-40B4-BE49-F238E27FC236}">
                <a16:creationId xmlns:a16="http://schemas.microsoft.com/office/drawing/2014/main" id="{5060E1DE-8AB0-44F1-9AC0-35D06D3034C9}"/>
              </a:ext>
            </a:extLst>
          </p:cNvPr>
          <p:cNvPicPr>
            <a:picLocks noChangeAspect="1"/>
          </p:cNvPicPr>
          <p:nvPr/>
        </p:nvPicPr>
        <p:blipFill>
          <a:blip r:embed="rId2">
            <a:alphaModFix amt="50000"/>
          </a:blip>
          <a:stretch>
            <a:fillRect/>
          </a:stretch>
        </p:blipFill>
        <p:spPr>
          <a:xfrm>
            <a:off x="395536" y="1616317"/>
            <a:ext cx="8367287" cy="4404971"/>
          </a:xfrm>
          <a:prstGeom prst="rect">
            <a:avLst/>
          </a:prstGeom>
          <a:ln>
            <a:noFill/>
          </a:ln>
          <a:effectLst>
            <a:softEdge rad="112500"/>
          </a:effectLst>
        </p:spPr>
      </p:pic>
      <p:sp>
        <p:nvSpPr>
          <p:cNvPr id="13" name="Title 1">
            <a:extLst>
              <a:ext uri="{FF2B5EF4-FFF2-40B4-BE49-F238E27FC236}">
                <a16:creationId xmlns:a16="http://schemas.microsoft.com/office/drawing/2014/main" id="{D465318B-CD95-471C-A2E3-9AD187128D84}"/>
              </a:ext>
            </a:extLst>
          </p:cNvPr>
          <p:cNvSpPr>
            <a:spLocks noGrp="1"/>
          </p:cNvSpPr>
          <p:nvPr>
            <p:ph type="title"/>
          </p:nvPr>
        </p:nvSpPr>
        <p:spPr>
          <a:xfrm>
            <a:off x="304770" y="188640"/>
            <a:ext cx="7507590" cy="800796"/>
          </a:xfrm>
        </p:spPr>
        <p:txBody>
          <a:bodyPr anchor="b">
            <a:noAutofit/>
          </a:bodyPr>
          <a:lstStyle/>
          <a:p>
            <a:pPr marL="596646" indent="-514350"/>
            <a:r>
              <a:rPr lang="en-GB" sz="2800" dirty="0">
                <a:solidFill>
                  <a:schemeClr val="accent5">
                    <a:lumMod val="75000"/>
                  </a:schemeClr>
                </a:solidFill>
                <a:latin typeface="Century Schoolbook" pitchFamily="18" charset="0"/>
              </a:rPr>
              <a:t>4</a:t>
            </a:r>
            <a:r>
              <a:rPr lang="en-US" sz="2800" dirty="0">
                <a:solidFill>
                  <a:schemeClr val="accent5">
                    <a:lumMod val="75000"/>
                  </a:schemeClr>
                </a:solidFill>
                <a:latin typeface="Century Schoolbook" pitchFamily="18" charset="0"/>
              </a:rPr>
              <a:t> </a:t>
            </a:r>
            <a:r>
              <a:rPr lang="el-GR" sz="2800" dirty="0">
                <a:solidFill>
                  <a:schemeClr val="accent5">
                    <a:lumMod val="75000"/>
                  </a:schemeClr>
                </a:solidFill>
                <a:latin typeface="Century Schoolbook" pitchFamily="18" charset="0"/>
              </a:rPr>
              <a:t>Πειραματικά αποτελέσματα</a:t>
            </a:r>
            <a:endParaRPr lang="en-US" sz="2800" dirty="0">
              <a:solidFill>
                <a:schemeClr val="accent5">
                  <a:lumMod val="75000"/>
                </a:schemeClr>
              </a:solidFill>
              <a:latin typeface="Century Schoolbook" pitchFamily="18" charset="0"/>
            </a:endParaRPr>
          </a:p>
        </p:txBody>
      </p:sp>
    </p:spTree>
    <p:extLst>
      <p:ext uri="{BB962C8B-B14F-4D97-AF65-F5344CB8AC3E}">
        <p14:creationId xmlns:p14="http://schemas.microsoft.com/office/powerpoint/2010/main" val="195310828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GB" sz="2800" dirty="0">
                <a:solidFill>
                  <a:schemeClr val="accent5">
                    <a:lumMod val="75000"/>
                  </a:schemeClr>
                </a:solidFill>
                <a:latin typeface="Century Schoolbook" pitchFamily="18" charset="0"/>
              </a:rPr>
              <a:t>4</a:t>
            </a:r>
            <a:r>
              <a:rPr lang="en-US" sz="2800" dirty="0">
                <a:solidFill>
                  <a:schemeClr val="accent5">
                    <a:lumMod val="75000"/>
                  </a:schemeClr>
                </a:solidFill>
                <a:latin typeface="Century Schoolbook" pitchFamily="18" charset="0"/>
              </a:rPr>
              <a:t> </a:t>
            </a:r>
            <a:r>
              <a:rPr lang="el-GR" sz="2800" dirty="0">
                <a:solidFill>
                  <a:schemeClr val="accent5">
                    <a:lumMod val="75000"/>
                  </a:schemeClr>
                </a:solidFill>
                <a:latin typeface="Century Schoolbook" pitchFamily="18" charset="0"/>
              </a:rPr>
              <a:t>Πειραματικά αποτελέσματα</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1" name="Rectangle 7"/>
              <p:cNvSpPr/>
              <p:nvPr/>
            </p:nvSpPr>
            <p:spPr>
              <a:xfrm>
                <a:off x="800073" y="1465734"/>
                <a:ext cx="7834368" cy="4716676"/>
              </a:xfrm>
              <a:prstGeom prst="rect">
                <a:avLst/>
              </a:prstGeom>
            </p:spPr>
            <p:txBody>
              <a:bodyPr wrap="square">
                <a:spAutoFit/>
              </a:bodyPr>
              <a:lstStyle/>
              <a:p>
                <a:pPr marL="0" lvl="3" algn="just"/>
                <a:r>
                  <a:rPr lang="el-CY" b="1" dirty="0">
                    <a:solidFill>
                      <a:srgbClr val="C00000"/>
                    </a:solidFill>
                    <a:latin typeface="Times New Roman" pitchFamily="18" charset="0"/>
                    <a:cs typeface="Times New Roman" pitchFamily="18" charset="0"/>
                    <a:sym typeface="Wingdings" pitchFamily="2" charset="2"/>
                  </a:rPr>
                  <a:t>Πειραματικά αποτελέσματα</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285750" indent="-285750" algn="just">
                  <a:spcAft>
                    <a:spcPts val="300"/>
                  </a:spcAft>
                  <a:buFont typeface="Wingdings" panose="05000000000000000000" pitchFamily="2" charset="2"/>
                  <a:buChar char="Ø"/>
                </a:pP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Σε αυτό το κεφάλαιο θα παρουσιάσουμε τα πειραματικά αποτελέσματα της σύγκρισης των δύο </a:t>
                </a:r>
                <a:r>
                  <a:rPr lang="el-CY" sz="1800" dirty="0">
                    <a:effectLst/>
                    <a:latin typeface="Cambria" panose="02040503050406030204" pitchFamily="18" charset="0"/>
                    <a:ea typeface="Times New Roman" panose="02020603050405020304" pitchFamily="18" charset="0"/>
                    <a:cs typeface="Times New Roman" panose="02020603050405020304" pitchFamily="18" charset="0"/>
                  </a:rPr>
                  <a:t>αλγορίθμων</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υδατοσήμανσης.</a:t>
                </a:r>
                <a:r>
                  <a:rPr lang="el-CY" sz="1800" dirty="0">
                    <a:effectLst/>
                    <a:latin typeface="Cambria" panose="02040503050406030204" pitchFamily="18" charset="0"/>
                    <a:ea typeface="Times New Roman" panose="02020603050405020304" pitchFamily="18" charset="0"/>
                    <a:cs typeface="Times New Roman" panose="02020603050405020304" pitchFamily="18" charset="0"/>
                  </a:rPr>
                  <a:t> </a:t>
                </a:r>
              </a:p>
              <a:p>
                <a:pPr marL="285750" indent="-285750" algn="just">
                  <a:spcAft>
                    <a:spcPts val="300"/>
                  </a:spcAft>
                  <a:buFont typeface="Wingdings" panose="05000000000000000000" pitchFamily="2" charset="2"/>
                  <a:buChar char="Ø"/>
                </a:pPr>
                <a:endParaRPr lang="el-CY" sz="1800" dirty="0">
                  <a:effectLst/>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spcAft>
                    <a:spcPts val="300"/>
                  </a:spcAft>
                  <a:buFont typeface="Wingdings" panose="05000000000000000000" pitchFamily="2" charset="2"/>
                  <a:buChar char="Ø"/>
                </a:pPr>
                <a:r>
                  <a:rPr lang="el-CY" dirty="0">
                    <a:solidFill>
                      <a:schemeClr val="tx1">
                        <a:lumMod val="95000"/>
                        <a:lumOff val="5000"/>
                      </a:schemeClr>
                    </a:solidFill>
                    <a:latin typeface="+mj-lt"/>
                    <a:cs typeface="Times New Roman" pitchFamily="18" charset="0"/>
                    <a:sym typeface="Wingdings" pitchFamily="2" charset="2"/>
                  </a:rPr>
                  <a:t>Αρχικά θα παρουσιάσουμε τις τιμές </a:t>
                </a:r>
                <a:r>
                  <a:rPr lang="en-US" dirty="0">
                    <a:solidFill>
                      <a:schemeClr val="tx1">
                        <a:lumMod val="95000"/>
                        <a:lumOff val="5000"/>
                      </a:schemeClr>
                    </a:solidFill>
                    <a:latin typeface="Cambria" panose="02040503050406030204" pitchFamily="18" charset="0"/>
                    <a:ea typeface="Cambria" panose="02040503050406030204" pitchFamily="18" charset="0"/>
                    <a:cs typeface="Times New Roman" pitchFamily="18" charset="0"/>
                    <a:sym typeface="Wingdings" pitchFamily="2" charset="2"/>
                  </a:rPr>
                  <a:t>PSNR</a:t>
                </a:r>
                <a:r>
                  <a:rPr lang="en-US" dirty="0">
                    <a:solidFill>
                      <a:schemeClr val="tx1">
                        <a:lumMod val="95000"/>
                        <a:lumOff val="5000"/>
                      </a:schemeClr>
                    </a:solidFill>
                    <a:latin typeface="+mj-lt"/>
                    <a:cs typeface="Times New Roman" pitchFamily="18" charset="0"/>
                    <a:sym typeface="Wingdings" pitchFamily="2" charset="2"/>
                  </a:rPr>
                  <a:t> </a:t>
                </a:r>
                <a:r>
                  <a:rPr lang="el-CY" dirty="0">
                    <a:solidFill>
                      <a:schemeClr val="tx1">
                        <a:lumMod val="95000"/>
                        <a:lumOff val="5000"/>
                      </a:schemeClr>
                    </a:solidFill>
                    <a:latin typeface="+mj-lt"/>
                    <a:cs typeface="Times New Roman" pitchFamily="18" charset="0"/>
                    <a:sym typeface="Wingdings" pitchFamily="2" charset="2"/>
                  </a:rPr>
                  <a:t>και </a:t>
                </a:r>
                <a:r>
                  <a:rPr lang="en-US" dirty="0">
                    <a:solidFill>
                      <a:schemeClr val="tx1">
                        <a:lumMod val="95000"/>
                        <a:lumOff val="5000"/>
                      </a:schemeClr>
                    </a:solidFill>
                    <a:latin typeface="Cambria" panose="02040503050406030204" pitchFamily="18" charset="0"/>
                    <a:ea typeface="Cambria" panose="02040503050406030204" pitchFamily="18" charset="0"/>
                    <a:cs typeface="Times New Roman" pitchFamily="18" charset="0"/>
                    <a:sym typeface="Wingdings" pitchFamily="2" charset="2"/>
                  </a:rPr>
                  <a:t>SSIM</a:t>
                </a:r>
                <a:r>
                  <a:rPr lang="en-US" dirty="0">
                    <a:solidFill>
                      <a:schemeClr val="tx1">
                        <a:lumMod val="95000"/>
                        <a:lumOff val="5000"/>
                      </a:schemeClr>
                    </a:solidFill>
                    <a:latin typeface="+mj-lt"/>
                    <a:cs typeface="Times New Roman" pitchFamily="18" charset="0"/>
                    <a:sym typeface="Wingdings" pitchFamily="2" charset="2"/>
                  </a:rPr>
                  <a:t> </a:t>
                </a:r>
                <a:r>
                  <a:rPr lang="el-CY" dirty="0">
                    <a:solidFill>
                      <a:schemeClr val="tx1">
                        <a:lumMod val="95000"/>
                        <a:lumOff val="5000"/>
                      </a:schemeClr>
                    </a:solidFill>
                    <a:latin typeface="+mj-lt"/>
                    <a:cs typeface="Times New Roman" pitchFamily="18" charset="0"/>
                    <a:sym typeface="Wingdings" pitchFamily="2" charset="2"/>
                  </a:rPr>
                  <a:t>για τους δύο αλγορίθμους, χωρίς να έχει εφαρμοστ</a:t>
                </a:r>
                <a:r>
                  <a:rPr lang="el-GR" dirty="0" err="1">
                    <a:solidFill>
                      <a:schemeClr val="tx1">
                        <a:lumMod val="95000"/>
                        <a:lumOff val="5000"/>
                      </a:schemeClr>
                    </a:solidFill>
                    <a:latin typeface="+mj-lt"/>
                    <a:cs typeface="Times New Roman" pitchFamily="18" charset="0"/>
                    <a:sym typeface="Wingdings" pitchFamily="2" charset="2"/>
                  </a:rPr>
                  <a:t>εί</a:t>
                </a:r>
                <a:r>
                  <a:rPr lang="el-CY" dirty="0">
                    <a:solidFill>
                      <a:schemeClr val="tx1">
                        <a:lumMod val="95000"/>
                        <a:lumOff val="5000"/>
                      </a:schemeClr>
                    </a:solidFill>
                    <a:latin typeface="+mj-lt"/>
                    <a:cs typeface="Times New Roman" pitchFamily="18" charset="0"/>
                    <a:sym typeface="Wingdings" pitchFamily="2" charset="2"/>
                  </a:rPr>
                  <a:t> κάποια επίθεση στις υδατοσημασμένες εικόνες των δύο αλγορίθμων. Οι τιμές </a:t>
                </a:r>
                <a:r>
                  <a:rPr lang="en-US" dirty="0">
                    <a:solidFill>
                      <a:schemeClr val="tx1">
                        <a:lumMod val="95000"/>
                        <a:lumOff val="5000"/>
                      </a:schemeClr>
                    </a:solidFill>
                    <a:latin typeface="Cambria" panose="02040503050406030204" pitchFamily="18" charset="0"/>
                    <a:ea typeface="Cambria" panose="02040503050406030204" pitchFamily="18" charset="0"/>
                    <a:cs typeface="Times New Roman" pitchFamily="18" charset="0"/>
                    <a:sym typeface="Wingdings" pitchFamily="2" charset="2"/>
                  </a:rPr>
                  <a:t>PSNR</a:t>
                </a:r>
                <a:r>
                  <a:rPr lang="en-US" dirty="0">
                    <a:solidFill>
                      <a:schemeClr val="tx1">
                        <a:lumMod val="95000"/>
                        <a:lumOff val="5000"/>
                      </a:schemeClr>
                    </a:solidFill>
                    <a:cs typeface="Times New Roman" pitchFamily="18" charset="0"/>
                    <a:sym typeface="Wingdings" pitchFamily="2" charset="2"/>
                  </a:rPr>
                  <a:t> </a:t>
                </a:r>
                <a:r>
                  <a:rPr lang="el-CY" dirty="0">
                    <a:solidFill>
                      <a:schemeClr val="tx1">
                        <a:lumMod val="95000"/>
                        <a:lumOff val="5000"/>
                      </a:schemeClr>
                    </a:solidFill>
                    <a:cs typeface="Times New Roman" pitchFamily="18" charset="0"/>
                    <a:sym typeface="Wingdings" pitchFamily="2" charset="2"/>
                  </a:rPr>
                  <a:t>και </a:t>
                </a:r>
                <a:r>
                  <a:rPr lang="en-US" dirty="0">
                    <a:solidFill>
                      <a:schemeClr val="tx1">
                        <a:lumMod val="95000"/>
                        <a:lumOff val="5000"/>
                      </a:schemeClr>
                    </a:solidFill>
                    <a:latin typeface="Cambria" panose="02040503050406030204" pitchFamily="18" charset="0"/>
                    <a:ea typeface="Cambria" panose="02040503050406030204" pitchFamily="18" charset="0"/>
                    <a:cs typeface="Times New Roman" pitchFamily="18" charset="0"/>
                    <a:sym typeface="Wingdings" pitchFamily="2" charset="2"/>
                  </a:rPr>
                  <a:t>SSIM</a:t>
                </a:r>
                <a:r>
                  <a:rPr lang="el-CY" dirty="0">
                    <a:solidFill>
                      <a:schemeClr val="tx1">
                        <a:lumMod val="95000"/>
                        <a:lumOff val="5000"/>
                      </a:schemeClr>
                    </a:solidFill>
                    <a:latin typeface="Cambria" panose="02040503050406030204" pitchFamily="18" charset="0"/>
                    <a:ea typeface="Cambria" panose="02040503050406030204" pitchFamily="18" charset="0"/>
                    <a:cs typeface="Times New Roman" pitchFamily="18" charset="0"/>
                    <a:sym typeface="Wingdings" pitchFamily="2" charset="2"/>
                  </a:rPr>
                  <a:t> πάρθηκαν μετά </a:t>
                </a:r>
                <a:r>
                  <a:rPr lang="el-CY" dirty="0">
                    <a:solidFill>
                      <a:schemeClr val="tx1">
                        <a:lumMod val="95000"/>
                        <a:lumOff val="5000"/>
                      </a:schemeClr>
                    </a:solidFill>
                    <a:latin typeface="+mj-lt"/>
                    <a:cs typeface="Times New Roman" pitchFamily="18" charset="0"/>
                    <a:sym typeface="Wingdings" pitchFamily="2" charset="2"/>
                  </a:rPr>
                  <a:t> απο σύγκριση της αρχικής εικόνας </a:t>
                </a:r>
                <a:r>
                  <a:rPr lang="en-US" i="1" dirty="0">
                    <a:solidFill>
                      <a:schemeClr val="tx1">
                        <a:lumMod val="95000"/>
                        <a:lumOff val="5000"/>
                      </a:schemeClr>
                    </a:solidFill>
                    <a:latin typeface="+mj-lt"/>
                    <a:cs typeface="Times New Roman" pitchFamily="18" charset="0"/>
                    <a:sym typeface="Wingdings" pitchFamily="2" charset="2"/>
                  </a:rPr>
                  <a:t>I</a:t>
                </a:r>
                <a:r>
                  <a:rPr lang="en-US" dirty="0">
                    <a:solidFill>
                      <a:schemeClr val="tx1">
                        <a:lumMod val="95000"/>
                        <a:lumOff val="5000"/>
                      </a:schemeClr>
                    </a:solidFill>
                    <a:latin typeface="+mj-lt"/>
                    <a:cs typeface="Times New Roman" pitchFamily="18" charset="0"/>
                    <a:sym typeface="Wingdings" pitchFamily="2" charset="2"/>
                  </a:rPr>
                  <a:t> </a:t>
                </a:r>
                <a:r>
                  <a:rPr lang="el-CY" dirty="0">
                    <a:solidFill>
                      <a:schemeClr val="tx1">
                        <a:lumMod val="95000"/>
                        <a:lumOff val="5000"/>
                      </a:schemeClr>
                    </a:solidFill>
                    <a:latin typeface="+mj-lt"/>
                    <a:cs typeface="Times New Roman" pitchFamily="18" charset="0"/>
                    <a:sym typeface="Wingdings" pitchFamily="2" charset="2"/>
                  </a:rPr>
                  <a:t>με την υδατοσημασμένη εικόνα </a:t>
                </a:r>
                <a14:m>
                  <m:oMath xmlns:m="http://schemas.openxmlformats.org/officeDocument/2006/math">
                    <m:sSub>
                      <m:sSubPr>
                        <m:ctrlPr>
                          <a:rPr lang="el-CY" i="1">
                            <a:solidFill>
                              <a:schemeClr val="tx1">
                                <a:lumMod val="95000"/>
                                <a:lumOff val="5000"/>
                              </a:schemeClr>
                            </a:solidFill>
                            <a:latin typeface="Cambria Math" panose="02040503050406030204" pitchFamily="18" charset="0"/>
                            <a:cs typeface="Times New Roman" pitchFamily="18" charset="0"/>
                            <a:sym typeface="Wingdings" pitchFamily="2" charset="2"/>
                          </a:rPr>
                        </m:ctrlPr>
                      </m:sSubPr>
                      <m:e>
                        <m:r>
                          <a:rPr lang="en-US" i="1">
                            <a:solidFill>
                              <a:schemeClr val="tx1">
                                <a:lumMod val="95000"/>
                                <a:lumOff val="5000"/>
                              </a:schemeClr>
                            </a:solidFill>
                            <a:latin typeface="Cambria Math" panose="02040503050406030204" pitchFamily="18" charset="0"/>
                            <a:cs typeface="Times New Roman" pitchFamily="18" charset="0"/>
                            <a:sym typeface="Wingdings" pitchFamily="2" charset="2"/>
                          </a:rPr>
                          <m:t>𝐼</m:t>
                        </m:r>
                      </m:e>
                      <m:sub>
                        <m:r>
                          <a:rPr lang="en-US" i="1">
                            <a:solidFill>
                              <a:schemeClr val="tx1">
                                <a:lumMod val="95000"/>
                                <a:lumOff val="5000"/>
                              </a:schemeClr>
                            </a:solidFill>
                            <a:latin typeface="Cambria Math" panose="02040503050406030204" pitchFamily="18" charset="0"/>
                            <a:cs typeface="Times New Roman" pitchFamily="18" charset="0"/>
                            <a:sym typeface="Wingdings" pitchFamily="2" charset="2"/>
                          </a:rPr>
                          <m:t>𝑤</m:t>
                        </m:r>
                      </m:sub>
                    </m:sSub>
                    <m:r>
                      <a:rPr lang="en-US" b="0" i="1" smtClean="0">
                        <a:solidFill>
                          <a:schemeClr val="tx1">
                            <a:lumMod val="95000"/>
                            <a:lumOff val="5000"/>
                          </a:schemeClr>
                        </a:solidFill>
                        <a:latin typeface="Cambria Math" panose="02040503050406030204" pitchFamily="18" charset="0"/>
                        <a:cs typeface="Times New Roman" pitchFamily="18" charset="0"/>
                        <a:sym typeface="Wingdings" pitchFamily="2" charset="2"/>
                      </a:rPr>
                      <m:t>.</m:t>
                    </m:r>
                  </m:oMath>
                </a14:m>
                <a:endParaRPr lang="el-CY" dirty="0">
                  <a:solidFill>
                    <a:schemeClr val="tx1">
                      <a:lumMod val="95000"/>
                      <a:lumOff val="5000"/>
                    </a:schemeClr>
                  </a:solidFill>
                  <a:latin typeface="+mj-lt"/>
                  <a:cs typeface="Times New Roman" pitchFamily="18" charset="0"/>
                  <a:sym typeface="Wingdings" pitchFamily="2" charset="2"/>
                </a:endParaRPr>
              </a:p>
              <a:p>
                <a:pPr marL="285750" indent="-285750" algn="just">
                  <a:spcAft>
                    <a:spcPts val="300"/>
                  </a:spcAft>
                  <a:buFont typeface="Wingdings" panose="05000000000000000000" pitchFamily="2" charset="2"/>
                  <a:buChar char="Ø"/>
                </a:pPr>
                <a:endParaRPr lang="el-CY" dirty="0">
                  <a:solidFill>
                    <a:schemeClr val="tx1">
                      <a:lumMod val="95000"/>
                      <a:lumOff val="5000"/>
                    </a:schemeClr>
                  </a:solidFill>
                  <a:latin typeface="+mj-lt"/>
                  <a:cs typeface="Times New Roman" pitchFamily="18" charset="0"/>
                  <a:sym typeface="Wingdings" pitchFamily="2" charset="2"/>
                </a:endParaRPr>
              </a:p>
              <a:p>
                <a:pPr marL="285750" indent="-285750" algn="just">
                  <a:spcAft>
                    <a:spcPts val="300"/>
                  </a:spcAft>
                  <a:buFont typeface="Wingdings" panose="05000000000000000000" pitchFamily="2" charset="2"/>
                  <a:buChar char="Ø"/>
                </a:pPr>
                <a:r>
                  <a:rPr lang="el-CY" sz="1800" dirty="0">
                    <a:effectLst/>
                    <a:latin typeface="Cambria" panose="02040503050406030204" pitchFamily="18" charset="0"/>
                    <a:ea typeface="Times New Roman" panose="02020603050405020304" pitchFamily="18" charset="0"/>
                    <a:cs typeface="Times New Roman" panose="02020603050405020304" pitchFamily="18" charset="0"/>
                  </a:rPr>
                  <a:t>Στην συνέχεια</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θα παρουσιάσουμε τα αποτελέσματα για τις επιθέσεις φίλτρων, έπειτα των γεωμετρικών επιθέσεων</a:t>
                </a:r>
                <a:r>
                  <a:rPr lang="el-CY" sz="1800" dirty="0">
                    <a:effectLst/>
                    <a:latin typeface="Cambria" panose="02040503050406030204" pitchFamily="18" charset="0"/>
                    <a:ea typeface="Times New Roman" panose="02020603050405020304" pitchFamily="18" charset="0"/>
                    <a:cs typeface="Times New Roman" panose="02020603050405020304" pitchFamily="18" charset="0"/>
                  </a:rPr>
                  <a:t> και επιθέσεων </a:t>
                </a:r>
                <a:r>
                  <a:rPr lang="en-US" dirty="0">
                    <a:latin typeface="Cambria" panose="02040503050406030204" pitchFamily="18" charset="0"/>
                    <a:ea typeface="Times New Roman" panose="02020603050405020304" pitchFamily="18" charset="0"/>
                    <a:cs typeface="Times New Roman" panose="02020603050405020304" pitchFamily="18" charset="0"/>
                  </a:rPr>
                  <a:t>editing,</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και τέλος των επιθέσεων συμπίεσης.</a:t>
                </a:r>
                <a:r>
                  <a:rPr lang="el-CY" sz="1800" dirty="0">
                    <a:effectLst/>
                    <a:latin typeface="Cambria" panose="02040503050406030204" pitchFamily="18" charset="0"/>
                    <a:ea typeface="Times New Roman" panose="02020603050405020304" pitchFamily="18" charset="0"/>
                    <a:cs typeface="Times New Roman" panose="02020603050405020304" pitchFamily="18" charset="0"/>
                  </a:rPr>
                  <a:t> </a:t>
                </a:r>
                <a:r>
                  <a:rPr lang="el-CY" dirty="0">
                    <a:solidFill>
                      <a:schemeClr val="tx1">
                        <a:lumMod val="95000"/>
                        <a:lumOff val="5000"/>
                      </a:schemeClr>
                    </a:solidFill>
                    <a:latin typeface="+mj-lt"/>
                    <a:cs typeface="Times New Roman" pitchFamily="18" charset="0"/>
                    <a:sym typeface="Wingdings" pitchFamily="2" charset="2"/>
                  </a:rPr>
                  <a:t>Οι τιμές </a:t>
                </a:r>
                <a:r>
                  <a:rPr lang="en-US" dirty="0">
                    <a:solidFill>
                      <a:schemeClr val="tx1">
                        <a:lumMod val="95000"/>
                        <a:lumOff val="5000"/>
                      </a:schemeClr>
                    </a:solidFill>
                    <a:latin typeface="Cambria" panose="02040503050406030204" pitchFamily="18" charset="0"/>
                    <a:ea typeface="Cambria" panose="02040503050406030204" pitchFamily="18" charset="0"/>
                    <a:cs typeface="Times New Roman" pitchFamily="18" charset="0"/>
                    <a:sym typeface="Wingdings" pitchFamily="2" charset="2"/>
                  </a:rPr>
                  <a:t>PSNR</a:t>
                </a:r>
                <a:r>
                  <a:rPr lang="en-US" dirty="0">
                    <a:solidFill>
                      <a:schemeClr val="tx1">
                        <a:lumMod val="95000"/>
                        <a:lumOff val="5000"/>
                      </a:schemeClr>
                    </a:solidFill>
                    <a:cs typeface="Times New Roman" pitchFamily="18" charset="0"/>
                    <a:sym typeface="Wingdings" pitchFamily="2" charset="2"/>
                  </a:rPr>
                  <a:t>, </a:t>
                </a:r>
                <a:r>
                  <a:rPr lang="en-US" dirty="0">
                    <a:solidFill>
                      <a:schemeClr val="tx1">
                        <a:lumMod val="95000"/>
                        <a:lumOff val="5000"/>
                      </a:schemeClr>
                    </a:solidFill>
                    <a:latin typeface="Cambria" panose="02040503050406030204" pitchFamily="18" charset="0"/>
                    <a:ea typeface="Cambria" panose="02040503050406030204" pitchFamily="18" charset="0"/>
                    <a:cs typeface="Times New Roman" pitchFamily="18" charset="0"/>
                    <a:sym typeface="Wingdings" pitchFamily="2" charset="2"/>
                  </a:rPr>
                  <a:t>SSIM</a:t>
                </a:r>
                <a:r>
                  <a:rPr lang="el-CY" dirty="0">
                    <a:solidFill>
                      <a:schemeClr val="tx1">
                        <a:lumMod val="95000"/>
                        <a:lumOff val="5000"/>
                      </a:schemeClr>
                    </a:solidFill>
                    <a:latin typeface="Cambria" panose="02040503050406030204" pitchFamily="18" charset="0"/>
                    <a:ea typeface="Cambria" panose="02040503050406030204" pitchFamily="18" charset="0"/>
                    <a:cs typeface="Times New Roman" pitchFamily="18" charset="0"/>
                    <a:sym typeface="Wingdings" pitchFamily="2" charset="2"/>
                  </a:rPr>
                  <a:t> </a:t>
                </a:r>
                <a:r>
                  <a:rPr lang="el-CY" dirty="0">
                    <a:solidFill>
                      <a:schemeClr val="tx1">
                        <a:lumMod val="95000"/>
                        <a:lumOff val="5000"/>
                      </a:schemeClr>
                    </a:solidFill>
                    <a:cs typeface="Times New Roman" pitchFamily="18" charset="0"/>
                    <a:sym typeface="Wingdings" pitchFamily="2" charset="2"/>
                  </a:rPr>
                  <a:t>και </a:t>
                </a:r>
                <a:r>
                  <a:rPr lang="en-US" dirty="0">
                    <a:solidFill>
                      <a:schemeClr val="tx1">
                        <a:lumMod val="95000"/>
                        <a:lumOff val="5000"/>
                      </a:schemeClr>
                    </a:solidFill>
                    <a:latin typeface="Calibri" panose="020F0502020204030204" pitchFamily="34" charset="0"/>
                    <a:cs typeface="Calibri" panose="020F0502020204030204" pitchFamily="34" charset="0"/>
                    <a:sym typeface="Wingdings" pitchFamily="2" charset="2"/>
                  </a:rPr>
                  <a:t>BER</a:t>
                </a:r>
                <a:r>
                  <a:rPr lang="el-CY" dirty="0">
                    <a:solidFill>
                      <a:schemeClr val="tx1">
                        <a:lumMod val="95000"/>
                        <a:lumOff val="5000"/>
                      </a:schemeClr>
                    </a:solidFill>
                    <a:latin typeface="Cambria" panose="02040503050406030204" pitchFamily="18" charset="0"/>
                    <a:ea typeface="Cambria" panose="02040503050406030204" pitchFamily="18" charset="0"/>
                    <a:cs typeface="Times New Roman" pitchFamily="18" charset="0"/>
                    <a:sym typeface="Wingdings" pitchFamily="2" charset="2"/>
                  </a:rPr>
                  <a:t> πάρθηκαν μετά </a:t>
                </a:r>
                <a:r>
                  <a:rPr lang="el-CY" dirty="0">
                    <a:solidFill>
                      <a:schemeClr val="tx1">
                        <a:lumMod val="95000"/>
                        <a:lumOff val="5000"/>
                      </a:schemeClr>
                    </a:solidFill>
                    <a:latin typeface="+mj-lt"/>
                    <a:cs typeface="Times New Roman" pitchFamily="18" charset="0"/>
                    <a:sym typeface="Wingdings" pitchFamily="2" charset="2"/>
                  </a:rPr>
                  <a:t> απο σύγκριση της αρχικής εικόνας </a:t>
                </a:r>
                <a:r>
                  <a:rPr lang="en-US" i="1" dirty="0">
                    <a:solidFill>
                      <a:schemeClr val="tx1">
                        <a:lumMod val="95000"/>
                        <a:lumOff val="5000"/>
                      </a:schemeClr>
                    </a:solidFill>
                    <a:latin typeface="+mj-lt"/>
                    <a:cs typeface="Times New Roman" pitchFamily="18" charset="0"/>
                    <a:sym typeface="Wingdings" pitchFamily="2" charset="2"/>
                  </a:rPr>
                  <a:t>I</a:t>
                </a:r>
                <a:r>
                  <a:rPr lang="en-US" dirty="0">
                    <a:solidFill>
                      <a:schemeClr val="tx1">
                        <a:lumMod val="95000"/>
                        <a:lumOff val="5000"/>
                      </a:schemeClr>
                    </a:solidFill>
                    <a:latin typeface="+mj-lt"/>
                    <a:cs typeface="Times New Roman" pitchFamily="18" charset="0"/>
                    <a:sym typeface="Wingdings" pitchFamily="2" charset="2"/>
                  </a:rPr>
                  <a:t> </a:t>
                </a:r>
                <a:r>
                  <a:rPr lang="el-CY" dirty="0">
                    <a:solidFill>
                      <a:schemeClr val="tx1">
                        <a:lumMod val="95000"/>
                        <a:lumOff val="5000"/>
                      </a:schemeClr>
                    </a:solidFill>
                    <a:latin typeface="+mj-lt"/>
                    <a:cs typeface="Times New Roman" pitchFamily="18" charset="0"/>
                    <a:sym typeface="Wingdings" pitchFamily="2" charset="2"/>
                  </a:rPr>
                  <a:t>με την εικόνα </a:t>
                </a:r>
                <a14:m>
                  <m:oMath xmlns:m="http://schemas.openxmlformats.org/officeDocument/2006/math">
                    <m:sSub>
                      <m:sSubPr>
                        <m:ctrlPr>
                          <a:rPr lang="el-CY" i="1">
                            <a:solidFill>
                              <a:schemeClr val="tx1">
                                <a:lumMod val="95000"/>
                                <a:lumOff val="5000"/>
                              </a:schemeClr>
                            </a:solidFill>
                            <a:latin typeface="Cambria Math" panose="02040503050406030204" pitchFamily="18" charset="0"/>
                            <a:cs typeface="Times New Roman" pitchFamily="18" charset="0"/>
                            <a:sym typeface="Wingdings" pitchFamily="2" charset="2"/>
                          </a:rPr>
                        </m:ctrlPr>
                      </m:sSubPr>
                      <m:e>
                        <m:r>
                          <a:rPr lang="en-US" i="1">
                            <a:solidFill>
                              <a:schemeClr val="tx1">
                                <a:lumMod val="95000"/>
                                <a:lumOff val="5000"/>
                              </a:schemeClr>
                            </a:solidFill>
                            <a:latin typeface="Cambria Math" panose="02040503050406030204" pitchFamily="18" charset="0"/>
                            <a:cs typeface="Times New Roman" pitchFamily="18" charset="0"/>
                            <a:sym typeface="Wingdings" pitchFamily="2" charset="2"/>
                          </a:rPr>
                          <m:t>𝐼</m:t>
                        </m:r>
                      </m:e>
                      <m:sub>
                        <m:r>
                          <a:rPr lang="en-US" b="0" i="1" smtClean="0">
                            <a:solidFill>
                              <a:schemeClr val="tx1">
                                <a:lumMod val="95000"/>
                                <a:lumOff val="5000"/>
                              </a:schemeClr>
                            </a:solidFill>
                            <a:latin typeface="Cambria Math" panose="02040503050406030204" pitchFamily="18" charset="0"/>
                            <a:cs typeface="Times New Roman" pitchFamily="18" charset="0"/>
                            <a:sym typeface="Wingdings" pitchFamily="2" charset="2"/>
                          </a:rPr>
                          <m:t>𝑎</m:t>
                        </m:r>
                        <m:r>
                          <a:rPr lang="en-US" i="1">
                            <a:solidFill>
                              <a:schemeClr val="tx1">
                                <a:lumMod val="95000"/>
                                <a:lumOff val="5000"/>
                              </a:schemeClr>
                            </a:solidFill>
                            <a:latin typeface="Cambria Math" panose="02040503050406030204" pitchFamily="18" charset="0"/>
                            <a:cs typeface="Times New Roman" pitchFamily="18" charset="0"/>
                            <a:sym typeface="Wingdings" pitchFamily="2" charset="2"/>
                          </a:rPr>
                          <m:t>𝑤</m:t>
                        </m:r>
                      </m:sub>
                    </m:sSub>
                    <m:r>
                      <a:rPr lang="en-US" b="0" i="1" smtClean="0">
                        <a:solidFill>
                          <a:schemeClr val="tx1">
                            <a:lumMod val="95000"/>
                            <a:lumOff val="5000"/>
                          </a:schemeClr>
                        </a:solidFill>
                        <a:latin typeface="Cambria Math" panose="02040503050406030204" pitchFamily="18" charset="0"/>
                        <a:cs typeface="Times New Roman" pitchFamily="18" charset="0"/>
                        <a:sym typeface="Wingdings" pitchFamily="2" charset="2"/>
                      </a:rPr>
                      <m:t> </m:t>
                    </m:r>
                  </m:oMath>
                </a14:m>
                <a:r>
                  <a:rPr lang="el-CY" dirty="0">
                    <a:solidFill>
                      <a:schemeClr val="tx1">
                        <a:lumMod val="95000"/>
                        <a:lumOff val="5000"/>
                      </a:schemeClr>
                    </a:solidFill>
                    <a:latin typeface="+mj-lt"/>
                    <a:cs typeface="Times New Roman" pitchFamily="18" charset="0"/>
                    <a:sym typeface="Wingdings" pitchFamily="2" charset="2"/>
                  </a:rPr>
                  <a:t>που έχει δεχθεί επίθεση.</a:t>
                </a:r>
              </a:p>
              <a:p>
                <a:pPr marL="285750" indent="-285750" algn="just">
                  <a:spcAft>
                    <a:spcPts val="300"/>
                  </a:spcAft>
                  <a:buFont typeface="Wingdings" panose="05000000000000000000" pitchFamily="2" charset="2"/>
                  <a:buChar char="Ø"/>
                </a:pPr>
                <a:endParaRPr lang="en-US" dirty="0">
                  <a:solidFill>
                    <a:schemeClr val="tx1">
                      <a:lumMod val="95000"/>
                      <a:lumOff val="5000"/>
                    </a:schemeClr>
                  </a:solidFill>
                  <a:latin typeface="Times New Roman" pitchFamily="18" charset="0"/>
                  <a:cs typeface="Times New Roman" pitchFamily="18" charset="0"/>
                  <a:sym typeface="Wingdings" pitchFamily="2" charset="2"/>
                </a:endParaRPr>
              </a:p>
            </p:txBody>
          </p:sp>
        </mc:Choice>
        <mc:Fallback xmlns="">
          <p:sp>
            <p:nvSpPr>
              <p:cNvPr id="21" name="Rectangle 7"/>
              <p:cNvSpPr>
                <a:spLocks noRot="1" noChangeAspect="1" noMove="1" noResize="1" noEditPoints="1" noAdjustHandles="1" noChangeArrowheads="1" noChangeShapeType="1" noTextEdit="1"/>
              </p:cNvSpPr>
              <p:nvPr/>
            </p:nvSpPr>
            <p:spPr>
              <a:xfrm>
                <a:off x="800073" y="1465734"/>
                <a:ext cx="7834368" cy="4716676"/>
              </a:xfrm>
              <a:prstGeom prst="rect">
                <a:avLst/>
              </a:prstGeom>
              <a:blipFill>
                <a:blip r:embed="rId3"/>
                <a:stretch>
                  <a:fillRect l="-623" t="-646" r="-700"/>
                </a:stretch>
              </a:blipFill>
            </p:spPr>
            <p:txBody>
              <a:bodyPr/>
              <a:lstStyle/>
              <a:p>
                <a:r>
                  <a:rPr lang="el-GR">
                    <a:noFill/>
                  </a:rPr>
                  <a:t> </a:t>
                </a:r>
              </a:p>
            </p:txBody>
          </p:sp>
        </mc:Fallback>
      </mc:AlternateContent>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151</a:t>
            </a:fld>
            <a:endParaRPr lang="el-GR" altLang="el-GR" sz="1200" dirty="0">
              <a:latin typeface="Cambria" pitchFamily="18" charset="0"/>
            </a:endParaRPr>
          </a:p>
        </p:txBody>
      </p:sp>
    </p:spTree>
    <p:extLst>
      <p:ext uri="{BB962C8B-B14F-4D97-AF65-F5344CB8AC3E}">
        <p14:creationId xmlns:p14="http://schemas.microsoft.com/office/powerpoint/2010/main" val="21060001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GB" sz="2800" dirty="0">
                <a:solidFill>
                  <a:schemeClr val="accent5">
                    <a:lumMod val="75000"/>
                  </a:schemeClr>
                </a:solidFill>
                <a:latin typeface="Century Schoolbook" pitchFamily="18" charset="0"/>
              </a:rPr>
              <a:t>4</a:t>
            </a:r>
            <a:r>
              <a:rPr lang="en-US" sz="2800" dirty="0">
                <a:solidFill>
                  <a:schemeClr val="accent5">
                    <a:lumMod val="75000"/>
                  </a:schemeClr>
                </a:solidFill>
                <a:latin typeface="Century Schoolbook" pitchFamily="18" charset="0"/>
              </a:rPr>
              <a:t> </a:t>
            </a:r>
            <a:r>
              <a:rPr lang="el-GR" sz="2800" dirty="0">
                <a:solidFill>
                  <a:schemeClr val="accent5">
                    <a:lumMod val="75000"/>
                  </a:schemeClr>
                </a:solidFill>
                <a:latin typeface="Century Schoolbook" pitchFamily="18" charset="0"/>
              </a:rPr>
              <a:t>Πειραματικά αποτελέσματα</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1" name="Rectangle 7"/>
              <p:cNvSpPr/>
              <p:nvPr/>
            </p:nvSpPr>
            <p:spPr>
              <a:xfrm>
                <a:off x="800073" y="1465734"/>
                <a:ext cx="7881878" cy="923330"/>
              </a:xfrm>
              <a:prstGeom prst="rect">
                <a:avLst/>
              </a:prstGeom>
            </p:spPr>
            <p:txBody>
              <a:bodyPr wrap="square">
                <a:spAutoFit/>
              </a:bodyPr>
              <a:lstStyle/>
              <a:p>
                <a:pPr marL="0" lvl="3" algn="just"/>
                <a:r>
                  <a:rPr lang="el-CY" b="1" dirty="0">
                    <a:solidFill>
                      <a:srgbClr val="C00000"/>
                    </a:solidFill>
                    <a:latin typeface="Times New Roman" pitchFamily="18" charset="0"/>
                    <a:cs typeface="Times New Roman" pitchFamily="18" charset="0"/>
                    <a:sym typeface="Wingdings" pitchFamily="2" charset="2"/>
                  </a:rPr>
                  <a:t>Πειραματικά αποτελέσματα</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r>
                  <a:rPr lang="el-CY" dirty="0">
                    <a:solidFill>
                      <a:schemeClr val="tx1">
                        <a:lumMod val="95000"/>
                        <a:lumOff val="5000"/>
                      </a:schemeClr>
                    </a:solidFill>
                    <a:latin typeface="+mj-lt"/>
                    <a:cs typeface="Times New Roman" pitchFamily="18" charset="0"/>
                    <a:sym typeface="Wingdings" pitchFamily="2" charset="2"/>
                  </a:rPr>
                  <a:t>Παρακάτω δίνουμε τις εικόνες που χρησιμοποιήθηκαν για την σύγκριση των εικόνων </a:t>
                </a:r>
                <a:r>
                  <a:rPr lang="en-US" i="1" dirty="0">
                    <a:solidFill>
                      <a:schemeClr val="tx1">
                        <a:lumMod val="95000"/>
                        <a:lumOff val="5000"/>
                      </a:schemeClr>
                    </a:solidFill>
                    <a:latin typeface="Times New Roman" pitchFamily="18" charset="0"/>
                    <a:cs typeface="Times New Roman" pitchFamily="18" charset="0"/>
                    <a:sym typeface="Wingdings" pitchFamily="2" charset="2"/>
                  </a:rPr>
                  <a:t>I</a:t>
                </a:r>
                <a:r>
                  <a:rPr lang="en-US" dirty="0">
                    <a:solidFill>
                      <a:schemeClr val="tx1">
                        <a:lumMod val="95000"/>
                        <a:lumOff val="5000"/>
                      </a:schemeClr>
                    </a:solidFill>
                    <a:latin typeface="Times New Roman" pitchFamily="18" charset="0"/>
                    <a:cs typeface="Times New Roman" pitchFamily="18" charset="0"/>
                    <a:sym typeface="Wingdings" pitchFamily="2" charset="2"/>
                  </a:rPr>
                  <a:t> </a:t>
                </a:r>
                <a:r>
                  <a:rPr lang="el-CY" dirty="0">
                    <a:solidFill>
                      <a:schemeClr val="tx1">
                        <a:lumMod val="95000"/>
                        <a:lumOff val="5000"/>
                      </a:schemeClr>
                    </a:solidFill>
                    <a:latin typeface="Times New Roman" pitchFamily="18" charset="0"/>
                    <a:cs typeface="Times New Roman" pitchFamily="18" charset="0"/>
                    <a:sym typeface="Wingdings" pitchFamily="2" charset="2"/>
                  </a:rPr>
                  <a:t>και </a:t>
                </a:r>
                <a14:m>
                  <m:oMath xmlns:m="http://schemas.openxmlformats.org/officeDocument/2006/math">
                    <m:sSub>
                      <m:sSubPr>
                        <m:ctrlPr>
                          <a:rPr lang="el-CY" i="1" smtClean="0">
                            <a:solidFill>
                              <a:schemeClr val="tx1">
                                <a:lumMod val="95000"/>
                                <a:lumOff val="5000"/>
                              </a:schemeClr>
                            </a:solidFill>
                            <a:latin typeface="Cambria Math" panose="02040503050406030204" pitchFamily="18" charset="0"/>
                            <a:cs typeface="Times New Roman" pitchFamily="18" charset="0"/>
                            <a:sym typeface="Wingdings" pitchFamily="2" charset="2"/>
                          </a:rPr>
                        </m:ctrlPr>
                      </m:sSubPr>
                      <m:e>
                        <m:r>
                          <a:rPr lang="en-US" i="1">
                            <a:solidFill>
                              <a:schemeClr val="tx1">
                                <a:lumMod val="95000"/>
                                <a:lumOff val="5000"/>
                              </a:schemeClr>
                            </a:solidFill>
                            <a:latin typeface="Cambria Math" panose="02040503050406030204" pitchFamily="18" charset="0"/>
                            <a:cs typeface="Times New Roman" pitchFamily="18" charset="0"/>
                            <a:sym typeface="Wingdings" pitchFamily="2" charset="2"/>
                          </a:rPr>
                          <m:t>𝐼</m:t>
                        </m:r>
                      </m:e>
                      <m:sub>
                        <m:r>
                          <a:rPr lang="en-US" i="1">
                            <a:solidFill>
                              <a:schemeClr val="tx1">
                                <a:lumMod val="95000"/>
                                <a:lumOff val="5000"/>
                              </a:schemeClr>
                            </a:solidFill>
                            <a:latin typeface="Cambria Math" panose="02040503050406030204" pitchFamily="18" charset="0"/>
                            <a:cs typeface="Times New Roman" pitchFamily="18" charset="0"/>
                            <a:sym typeface="Wingdings" pitchFamily="2" charset="2"/>
                          </a:rPr>
                          <m:t>𝑤</m:t>
                        </m:r>
                      </m:sub>
                    </m:sSub>
                  </m:oMath>
                </a14:m>
                <a:r>
                  <a:rPr lang="el-CY" dirty="0">
                    <a:solidFill>
                      <a:schemeClr val="tx1">
                        <a:lumMod val="95000"/>
                        <a:lumOff val="5000"/>
                      </a:schemeClr>
                    </a:solidFill>
                    <a:latin typeface="+mj-lt"/>
                    <a:cs typeface="Times New Roman" pitchFamily="18" charset="0"/>
                    <a:sym typeface="Wingdings" pitchFamily="2" charset="2"/>
                  </a:rPr>
                  <a:t>.</a:t>
                </a:r>
                <a:endParaRPr lang="en-US" dirty="0">
                  <a:solidFill>
                    <a:schemeClr val="tx1">
                      <a:lumMod val="95000"/>
                      <a:lumOff val="5000"/>
                    </a:schemeClr>
                  </a:solidFill>
                  <a:latin typeface="+mj-lt"/>
                  <a:cs typeface="Times New Roman" pitchFamily="18" charset="0"/>
                  <a:sym typeface="Wingdings" pitchFamily="2" charset="2"/>
                </a:endParaRPr>
              </a:p>
            </p:txBody>
          </p:sp>
        </mc:Choice>
        <mc:Fallback xmlns="">
          <p:sp>
            <p:nvSpPr>
              <p:cNvPr id="21" name="Rectangle 7"/>
              <p:cNvSpPr>
                <a:spLocks noRot="1" noChangeAspect="1" noMove="1" noResize="1" noEditPoints="1" noAdjustHandles="1" noChangeArrowheads="1" noChangeShapeType="1" noTextEdit="1"/>
              </p:cNvSpPr>
              <p:nvPr/>
            </p:nvSpPr>
            <p:spPr>
              <a:xfrm>
                <a:off x="800073" y="1465734"/>
                <a:ext cx="7881878" cy="923330"/>
              </a:xfrm>
              <a:prstGeom prst="rect">
                <a:avLst/>
              </a:prstGeom>
              <a:blipFill>
                <a:blip r:embed="rId3"/>
                <a:stretch>
                  <a:fillRect l="-619" t="-3289" r="-696" b="-9211"/>
                </a:stretch>
              </a:blipFill>
            </p:spPr>
            <p:txBody>
              <a:bodyPr/>
              <a:lstStyle/>
              <a:p>
                <a:r>
                  <a:rPr lang="en-GB">
                    <a:noFill/>
                  </a:rPr>
                  <a:t> </a:t>
                </a:r>
              </a:p>
            </p:txBody>
          </p:sp>
        </mc:Fallback>
      </mc:AlternateContent>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152</a:t>
            </a:fld>
            <a:endParaRPr lang="el-GR" altLang="el-GR" sz="1200" dirty="0">
              <a:latin typeface="Cambria" pitchFamily="18" charset="0"/>
            </a:endParaRPr>
          </a:p>
        </p:txBody>
      </p:sp>
      <p:graphicFrame>
        <p:nvGraphicFramePr>
          <p:cNvPr id="9" name="Table 3">
            <a:extLst>
              <a:ext uri="{FF2B5EF4-FFF2-40B4-BE49-F238E27FC236}">
                <a16:creationId xmlns:a16="http://schemas.microsoft.com/office/drawing/2014/main" id="{CF2DBD90-C99B-46CD-BAA8-069D7D735A87}"/>
              </a:ext>
            </a:extLst>
          </p:cNvPr>
          <p:cNvGraphicFramePr>
            <a:graphicFrameLocks noGrp="1"/>
          </p:cNvGraphicFramePr>
          <p:nvPr>
            <p:extLst>
              <p:ext uri="{D42A27DB-BD31-4B8C-83A1-F6EECF244321}">
                <p14:modId xmlns:p14="http://schemas.microsoft.com/office/powerpoint/2010/main" val="1195048452"/>
              </p:ext>
            </p:extLst>
          </p:nvPr>
        </p:nvGraphicFramePr>
        <p:xfrm>
          <a:off x="1547664" y="2960169"/>
          <a:ext cx="6408712" cy="3195708"/>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2429681326"/>
                    </a:ext>
                  </a:extLst>
                </a:gridCol>
                <a:gridCol w="1602178">
                  <a:extLst>
                    <a:ext uri="{9D8B030D-6E8A-4147-A177-3AD203B41FA5}">
                      <a16:colId xmlns:a16="http://schemas.microsoft.com/office/drawing/2014/main" val="1611878797"/>
                    </a:ext>
                  </a:extLst>
                </a:gridCol>
                <a:gridCol w="1602178">
                  <a:extLst>
                    <a:ext uri="{9D8B030D-6E8A-4147-A177-3AD203B41FA5}">
                      <a16:colId xmlns:a16="http://schemas.microsoft.com/office/drawing/2014/main" val="1904714552"/>
                    </a:ext>
                  </a:extLst>
                </a:gridCol>
                <a:gridCol w="1602178">
                  <a:extLst>
                    <a:ext uri="{9D8B030D-6E8A-4147-A177-3AD203B41FA5}">
                      <a16:colId xmlns:a16="http://schemas.microsoft.com/office/drawing/2014/main" val="4133860736"/>
                    </a:ext>
                  </a:extLst>
                </a:gridCol>
              </a:tblGrid>
              <a:tr h="798927">
                <a:tc>
                  <a:txBody>
                    <a:bodyPr/>
                    <a:lstStyle/>
                    <a:p>
                      <a:endParaRPr lang="en-GB"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79016147"/>
                  </a:ext>
                </a:extLst>
              </a:tr>
              <a:tr h="798927">
                <a:tc>
                  <a:txBody>
                    <a:bodyPr/>
                    <a:lstStyle/>
                    <a:p>
                      <a:endParaRPr lang="en-GB" dirty="0"/>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GB" dirty="0"/>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GB" dirty="0"/>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GB" dirty="0"/>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7101735"/>
                  </a:ext>
                </a:extLst>
              </a:tr>
              <a:tr h="798927">
                <a:tc>
                  <a:txBody>
                    <a:bodyPr/>
                    <a:lstStyle/>
                    <a:p>
                      <a:endParaRPr lang="en-GB"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84556463"/>
                  </a:ext>
                </a:extLst>
              </a:tr>
              <a:tr h="798927">
                <a:tc>
                  <a:txBody>
                    <a:bodyPr/>
                    <a:lstStyle/>
                    <a:p>
                      <a:endParaRPr lang="en-GB"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61283572"/>
                  </a:ext>
                </a:extLst>
              </a:tr>
            </a:tbl>
          </a:graphicData>
        </a:graphic>
      </p:graphicFrame>
      <p:pic>
        <p:nvPicPr>
          <p:cNvPr id="10" name="Picture 9" descr="A picture containing building, arch, altar&#10;&#10;Description automatically generated">
            <a:extLst>
              <a:ext uri="{FF2B5EF4-FFF2-40B4-BE49-F238E27FC236}">
                <a16:creationId xmlns:a16="http://schemas.microsoft.com/office/drawing/2014/main" id="{710B0FC8-FFAF-4017-9C97-72FFC13335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37252" y="3764763"/>
            <a:ext cx="792088" cy="792088"/>
          </a:xfrm>
          <a:prstGeom prst="rect">
            <a:avLst/>
          </a:prstGeom>
        </p:spPr>
      </p:pic>
      <p:pic>
        <p:nvPicPr>
          <p:cNvPr id="11" name="Picture 10" descr="Clouds in the sky&#10;&#10;Description automatically generated with low confidence">
            <a:extLst>
              <a:ext uri="{FF2B5EF4-FFF2-40B4-BE49-F238E27FC236}">
                <a16:creationId xmlns:a16="http://schemas.microsoft.com/office/drawing/2014/main" id="{3F5D68AF-2427-4EBA-A491-721E3C5311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flipV="1">
            <a:off x="3481982" y="3755819"/>
            <a:ext cx="792088" cy="792088"/>
          </a:xfrm>
          <a:prstGeom prst="rect">
            <a:avLst/>
          </a:prstGeom>
        </p:spPr>
      </p:pic>
      <p:pic>
        <p:nvPicPr>
          <p:cNvPr id="12" name="Picture 11" descr="A picture containing dog, looking, standing, brown&#10;&#10;Description automatically generated">
            <a:extLst>
              <a:ext uri="{FF2B5EF4-FFF2-40B4-BE49-F238E27FC236}">
                <a16:creationId xmlns:a16="http://schemas.microsoft.com/office/drawing/2014/main" id="{71A3D24E-84EE-48EE-90C6-380B63CA3CC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93669" y="3764762"/>
            <a:ext cx="792089" cy="792089"/>
          </a:xfrm>
          <a:prstGeom prst="rect">
            <a:avLst/>
          </a:prstGeom>
        </p:spPr>
      </p:pic>
      <p:pic>
        <p:nvPicPr>
          <p:cNvPr id="13" name="Picture 12" descr="A picture containing cage, plastic&#10;&#10;Description automatically generated">
            <a:extLst>
              <a:ext uri="{FF2B5EF4-FFF2-40B4-BE49-F238E27FC236}">
                <a16:creationId xmlns:a16="http://schemas.microsoft.com/office/drawing/2014/main" id="{3186FE0A-9CBB-4DF5-A014-59CA64F8C86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05357" y="3755818"/>
            <a:ext cx="792089" cy="792089"/>
          </a:xfrm>
          <a:prstGeom prst="rect">
            <a:avLst/>
          </a:prstGeom>
        </p:spPr>
      </p:pic>
      <p:pic>
        <p:nvPicPr>
          <p:cNvPr id="14" name="Picture 13" descr="A picture containing grass, outdoor, sky, field&#10;&#10;Description automatically generated">
            <a:extLst>
              <a:ext uri="{FF2B5EF4-FFF2-40B4-BE49-F238E27FC236}">
                <a16:creationId xmlns:a16="http://schemas.microsoft.com/office/drawing/2014/main" id="{FF568065-05A8-4371-9271-D1C308FEAA2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86348" y="5325935"/>
            <a:ext cx="792089" cy="792089"/>
          </a:xfrm>
          <a:prstGeom prst="rect">
            <a:avLst/>
          </a:prstGeom>
        </p:spPr>
      </p:pic>
      <p:pic>
        <p:nvPicPr>
          <p:cNvPr id="15" name="Picture 14">
            <a:extLst>
              <a:ext uri="{FF2B5EF4-FFF2-40B4-BE49-F238E27FC236}">
                <a16:creationId xmlns:a16="http://schemas.microsoft.com/office/drawing/2014/main" id="{897F06FC-89CC-40F3-AD61-15DA14CDB41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flipV="1">
            <a:off x="5544665" y="5325934"/>
            <a:ext cx="792090" cy="792090"/>
          </a:xfrm>
          <a:prstGeom prst="rect">
            <a:avLst/>
          </a:prstGeom>
        </p:spPr>
      </p:pic>
      <p:sp>
        <p:nvSpPr>
          <p:cNvPr id="16" name="TextBox 15">
            <a:extLst>
              <a:ext uri="{FF2B5EF4-FFF2-40B4-BE49-F238E27FC236}">
                <a16:creationId xmlns:a16="http://schemas.microsoft.com/office/drawing/2014/main" id="{C4BA090C-62E0-413C-A2D9-AD057F1F1802}"/>
              </a:ext>
            </a:extLst>
          </p:cNvPr>
          <p:cNvSpPr txBox="1"/>
          <p:nvPr/>
        </p:nvSpPr>
        <p:spPr>
          <a:xfrm>
            <a:off x="3118979" y="3321380"/>
            <a:ext cx="3266082" cy="369332"/>
          </a:xfrm>
          <a:prstGeom prst="rect">
            <a:avLst/>
          </a:prstGeom>
          <a:noFill/>
        </p:spPr>
        <p:txBody>
          <a:bodyPr wrap="square" rtlCol="0">
            <a:spAutoFit/>
          </a:bodyPr>
          <a:lstStyle/>
          <a:p>
            <a:r>
              <a:rPr lang="el-CY" dirty="0"/>
              <a:t>Εικόνες διαστάσεων 512</a:t>
            </a:r>
            <a:r>
              <a:rPr lang="en-US" dirty="0">
                <a:latin typeface="Calibri" panose="020F0502020204030204" pitchFamily="34" charset="0"/>
                <a:cs typeface="Calibri" panose="020F0502020204030204" pitchFamily="34" charset="0"/>
              </a:rPr>
              <a:t>x512</a:t>
            </a:r>
            <a:r>
              <a:rPr lang="el-CY" dirty="0"/>
              <a:t> </a:t>
            </a:r>
            <a:endParaRPr lang="en-GB" dirty="0"/>
          </a:p>
        </p:txBody>
      </p:sp>
      <p:sp>
        <p:nvSpPr>
          <p:cNvPr id="17" name="TextBox 16">
            <a:extLst>
              <a:ext uri="{FF2B5EF4-FFF2-40B4-BE49-F238E27FC236}">
                <a16:creationId xmlns:a16="http://schemas.microsoft.com/office/drawing/2014/main" id="{4234727D-1E11-4618-A1D9-EE28055BB4BA}"/>
              </a:ext>
            </a:extLst>
          </p:cNvPr>
          <p:cNvSpPr txBox="1"/>
          <p:nvPr/>
        </p:nvSpPr>
        <p:spPr>
          <a:xfrm>
            <a:off x="2564897" y="4842135"/>
            <a:ext cx="4536504" cy="369332"/>
          </a:xfrm>
          <a:prstGeom prst="rect">
            <a:avLst/>
          </a:prstGeom>
          <a:noFill/>
        </p:spPr>
        <p:txBody>
          <a:bodyPr wrap="square" rtlCol="0">
            <a:spAutoFit/>
          </a:bodyPr>
          <a:lstStyle/>
          <a:p>
            <a:r>
              <a:rPr lang="el-CY" dirty="0"/>
              <a:t>Εικόνες διαστάσεων </a:t>
            </a:r>
            <a:r>
              <a:rPr lang="en-US" dirty="0">
                <a:latin typeface="Calibri" panose="020F0502020204030204" pitchFamily="34" charset="0"/>
                <a:cs typeface="Calibri" panose="020F0502020204030204" pitchFamily="34" charset="0"/>
              </a:rPr>
              <a:t>768x768</a:t>
            </a:r>
            <a:r>
              <a:rPr lang="en-US" dirty="0"/>
              <a:t> </a:t>
            </a:r>
            <a:r>
              <a:rPr lang="el-CY" dirty="0"/>
              <a:t>και </a:t>
            </a:r>
            <a:r>
              <a:rPr lang="en-US" dirty="0">
                <a:latin typeface="Calibri" panose="020F0502020204030204" pitchFamily="34" charset="0"/>
                <a:cs typeface="Calibri" panose="020F0502020204030204" pitchFamily="34" charset="0"/>
              </a:rPr>
              <a:t>800x800</a:t>
            </a:r>
            <a:r>
              <a:rPr lang="el-CY" dirty="0"/>
              <a:t> </a:t>
            </a:r>
            <a:endParaRPr lang="en-GB" dirty="0"/>
          </a:p>
        </p:txBody>
      </p:sp>
      <p:pic>
        <p:nvPicPr>
          <p:cNvPr id="18" name="Picture 17">
            <a:extLst>
              <a:ext uri="{FF2B5EF4-FFF2-40B4-BE49-F238E27FC236}">
                <a16:creationId xmlns:a16="http://schemas.microsoft.com/office/drawing/2014/main" id="{F3C5F3D4-A6F3-4750-B27D-B79F47C7C01A}"/>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p:blipFill>
        <p:spPr>
          <a:xfrm>
            <a:off x="3706820" y="5325935"/>
            <a:ext cx="792089" cy="792089"/>
          </a:xfrm>
          <a:prstGeom prst="rect">
            <a:avLst/>
          </a:prstGeom>
        </p:spPr>
      </p:pic>
    </p:spTree>
    <p:extLst>
      <p:ext uri="{BB962C8B-B14F-4D97-AF65-F5344CB8AC3E}">
        <p14:creationId xmlns:p14="http://schemas.microsoft.com/office/powerpoint/2010/main" val="83959874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GB" sz="2800" dirty="0">
                <a:solidFill>
                  <a:schemeClr val="accent5">
                    <a:lumMod val="75000"/>
                  </a:schemeClr>
                </a:solidFill>
                <a:latin typeface="Century Schoolbook" pitchFamily="18" charset="0"/>
              </a:rPr>
              <a:t>4</a:t>
            </a:r>
            <a:r>
              <a:rPr lang="en-US" sz="2800" dirty="0">
                <a:solidFill>
                  <a:schemeClr val="accent5">
                    <a:lumMod val="75000"/>
                  </a:schemeClr>
                </a:solidFill>
                <a:latin typeface="Century Schoolbook" pitchFamily="18" charset="0"/>
              </a:rPr>
              <a:t> </a:t>
            </a:r>
            <a:r>
              <a:rPr lang="el-GR" sz="2800" dirty="0">
                <a:solidFill>
                  <a:schemeClr val="accent5">
                    <a:lumMod val="75000"/>
                  </a:schemeClr>
                </a:solidFill>
                <a:latin typeface="Century Schoolbook" pitchFamily="18" charset="0"/>
              </a:rPr>
              <a:t>Πειραματικά αποτελέσματα</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1" name="Rectangle 7"/>
              <p:cNvSpPr/>
              <p:nvPr/>
            </p:nvSpPr>
            <p:spPr>
              <a:xfrm>
                <a:off x="800073" y="1465734"/>
                <a:ext cx="7881878" cy="369332"/>
              </a:xfrm>
              <a:prstGeom prst="rect">
                <a:avLst/>
              </a:prstGeom>
            </p:spPr>
            <p:txBody>
              <a:bodyPr wrap="square">
                <a:spAutoFit/>
              </a:bodyPr>
              <a:lstStyle/>
              <a:p>
                <a:pPr marL="0" lvl="3" algn="just"/>
                <a:r>
                  <a:rPr lang="el-CY" b="1" dirty="0">
                    <a:solidFill>
                      <a:srgbClr val="C00000"/>
                    </a:solidFill>
                    <a:latin typeface="Times New Roman" pitchFamily="18" charset="0"/>
                    <a:cs typeface="Times New Roman" pitchFamily="18" charset="0"/>
                    <a:sym typeface="Wingdings" pitchFamily="2" charset="2"/>
                  </a:rPr>
                  <a:t>Πειραματικά αποτελέσματα</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CY" dirty="0">
                    <a:solidFill>
                      <a:schemeClr val="tx1">
                        <a:lumMod val="95000"/>
                        <a:lumOff val="5000"/>
                      </a:schemeClr>
                    </a:solidFill>
                    <a:latin typeface="Times New Roman" pitchFamily="18" charset="0"/>
                    <a:cs typeface="Times New Roman" pitchFamily="18" charset="0"/>
                    <a:sym typeface="Wingdings" pitchFamily="2" charset="2"/>
                  </a:rPr>
                  <a:t> Σύγκριση εικόνων</a:t>
                </a:r>
                <a:r>
                  <a:rPr lang="el-CY" i="1" dirty="0">
                    <a:solidFill>
                      <a:schemeClr val="tx1">
                        <a:lumMod val="95000"/>
                        <a:lumOff val="5000"/>
                      </a:schemeClr>
                    </a:solidFill>
                    <a:latin typeface="Cambria Math" panose="02040503050406030204" pitchFamily="18" charset="0"/>
                    <a:cs typeface="Times New Roman" pitchFamily="18" charset="0"/>
                    <a:sym typeface="Wingdings" pitchFamily="2" charset="2"/>
                  </a:rPr>
                  <a:t> </a:t>
                </a:r>
                <a:r>
                  <a:rPr lang="en-US" i="1" dirty="0">
                    <a:solidFill>
                      <a:schemeClr val="tx1">
                        <a:lumMod val="95000"/>
                        <a:lumOff val="5000"/>
                      </a:schemeClr>
                    </a:solidFill>
                    <a:latin typeface="Cambria Math" panose="02040503050406030204" pitchFamily="18" charset="0"/>
                    <a:cs typeface="Times New Roman" pitchFamily="18" charset="0"/>
                    <a:sym typeface="Wingdings" pitchFamily="2" charset="2"/>
                  </a:rPr>
                  <a:t>I </a:t>
                </a:r>
                <a:r>
                  <a:rPr lang="el-CY" dirty="0">
                    <a:solidFill>
                      <a:schemeClr val="tx1">
                        <a:lumMod val="95000"/>
                        <a:lumOff val="5000"/>
                      </a:schemeClr>
                    </a:solidFill>
                    <a:latin typeface="Times New Roman" pitchFamily="18" charset="0"/>
                    <a:cs typeface="Times New Roman" pitchFamily="18" charset="0"/>
                    <a:sym typeface="Wingdings" pitchFamily="2" charset="2"/>
                  </a:rPr>
                  <a:t>και </a:t>
                </a:r>
                <a14:m>
                  <m:oMath xmlns:m="http://schemas.openxmlformats.org/officeDocument/2006/math">
                    <m:sSub>
                      <m:sSubPr>
                        <m:ctrlPr>
                          <a:rPr lang="el-CY" i="1" smtClean="0">
                            <a:solidFill>
                              <a:schemeClr val="tx1">
                                <a:lumMod val="95000"/>
                                <a:lumOff val="5000"/>
                              </a:schemeClr>
                            </a:solidFill>
                            <a:latin typeface="Cambria Math" panose="02040503050406030204" pitchFamily="18" charset="0"/>
                            <a:cs typeface="Times New Roman" pitchFamily="18" charset="0"/>
                            <a:sym typeface="Wingdings" pitchFamily="2" charset="2"/>
                          </a:rPr>
                        </m:ctrlPr>
                      </m:sSubPr>
                      <m:e>
                        <m:r>
                          <a:rPr lang="en-US" i="1">
                            <a:solidFill>
                              <a:schemeClr val="tx1">
                                <a:lumMod val="95000"/>
                                <a:lumOff val="5000"/>
                              </a:schemeClr>
                            </a:solidFill>
                            <a:latin typeface="Cambria Math" panose="02040503050406030204" pitchFamily="18" charset="0"/>
                            <a:cs typeface="Times New Roman" pitchFamily="18" charset="0"/>
                            <a:sym typeface="Wingdings" pitchFamily="2" charset="2"/>
                          </a:rPr>
                          <m:t>𝐼</m:t>
                        </m:r>
                      </m:e>
                      <m:sub>
                        <m:r>
                          <a:rPr lang="en-US" i="1">
                            <a:solidFill>
                              <a:schemeClr val="tx1">
                                <a:lumMod val="95000"/>
                                <a:lumOff val="5000"/>
                              </a:schemeClr>
                            </a:solidFill>
                            <a:latin typeface="Cambria Math" panose="02040503050406030204" pitchFamily="18" charset="0"/>
                            <a:cs typeface="Times New Roman" pitchFamily="18" charset="0"/>
                            <a:sym typeface="Wingdings" pitchFamily="2" charset="2"/>
                          </a:rPr>
                          <m:t>𝑤</m:t>
                        </m:r>
                      </m:sub>
                    </m:sSub>
                  </m:oMath>
                </a14:m>
                <a:r>
                  <a:rPr lang="el-CY" dirty="0">
                    <a:solidFill>
                      <a:schemeClr val="tx1">
                        <a:lumMod val="95000"/>
                        <a:lumOff val="5000"/>
                      </a:schemeClr>
                    </a:solidFill>
                    <a:latin typeface="Times New Roman" pitchFamily="18" charset="0"/>
                    <a:cs typeface="Times New Roman" pitchFamily="18" charset="0"/>
                    <a:sym typeface="Wingdings" pitchFamily="2" charset="2"/>
                  </a:rPr>
                  <a:t>. </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p:txBody>
          </p:sp>
        </mc:Choice>
        <mc:Fallback xmlns="">
          <p:sp>
            <p:nvSpPr>
              <p:cNvPr id="21" name="Rectangle 7"/>
              <p:cNvSpPr>
                <a:spLocks noRot="1" noChangeAspect="1" noMove="1" noResize="1" noEditPoints="1" noAdjustHandles="1" noChangeArrowheads="1" noChangeShapeType="1" noTextEdit="1"/>
              </p:cNvSpPr>
              <p:nvPr/>
            </p:nvSpPr>
            <p:spPr>
              <a:xfrm>
                <a:off x="800073" y="1465734"/>
                <a:ext cx="7881878" cy="369332"/>
              </a:xfrm>
              <a:prstGeom prst="rect">
                <a:avLst/>
              </a:prstGeom>
              <a:blipFill>
                <a:blip r:embed="rId3"/>
                <a:stretch>
                  <a:fillRect l="-619" t="-9836" b="-24590"/>
                </a:stretch>
              </a:blipFill>
            </p:spPr>
            <p:txBody>
              <a:bodyPr/>
              <a:lstStyle/>
              <a:p>
                <a:r>
                  <a:rPr lang="el-GR">
                    <a:noFill/>
                  </a:rPr>
                  <a:t> </a:t>
                </a:r>
              </a:p>
            </p:txBody>
          </p:sp>
        </mc:Fallback>
      </mc:AlternateContent>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153</a:t>
            </a:fld>
            <a:endParaRPr lang="el-GR" altLang="el-GR" sz="1200" dirty="0">
              <a:latin typeface="Cambria" pitchFamily="18" charset="0"/>
            </a:endParaRPr>
          </a:p>
        </p:txBody>
      </p:sp>
      <p:graphicFrame>
        <p:nvGraphicFramePr>
          <p:cNvPr id="2" name="Table 2">
            <a:extLst>
              <a:ext uri="{FF2B5EF4-FFF2-40B4-BE49-F238E27FC236}">
                <a16:creationId xmlns:a16="http://schemas.microsoft.com/office/drawing/2014/main" id="{BEBB49BF-4157-4402-A394-56F77F6E1DD2}"/>
              </a:ext>
            </a:extLst>
          </p:cNvPr>
          <p:cNvGraphicFramePr>
            <a:graphicFrameLocks noGrp="1"/>
          </p:cNvGraphicFramePr>
          <p:nvPr>
            <p:extLst>
              <p:ext uri="{D42A27DB-BD31-4B8C-83A1-F6EECF244321}">
                <p14:modId xmlns:p14="http://schemas.microsoft.com/office/powerpoint/2010/main" val="4174026122"/>
              </p:ext>
            </p:extLst>
          </p:nvPr>
        </p:nvGraphicFramePr>
        <p:xfrm>
          <a:off x="1476643" y="2079559"/>
          <a:ext cx="7205310" cy="4257108"/>
        </p:xfrm>
        <a:graphic>
          <a:graphicData uri="http://schemas.openxmlformats.org/drawingml/2006/table">
            <a:tbl>
              <a:tblPr firstRow="1" bandRow="1">
                <a:tableStyleId>{5940675A-B579-460E-94D1-54222C63F5DA}</a:tableStyleId>
              </a:tblPr>
              <a:tblGrid>
                <a:gridCol w="1200885">
                  <a:extLst>
                    <a:ext uri="{9D8B030D-6E8A-4147-A177-3AD203B41FA5}">
                      <a16:colId xmlns:a16="http://schemas.microsoft.com/office/drawing/2014/main" val="1159041586"/>
                    </a:ext>
                  </a:extLst>
                </a:gridCol>
                <a:gridCol w="1200885">
                  <a:extLst>
                    <a:ext uri="{9D8B030D-6E8A-4147-A177-3AD203B41FA5}">
                      <a16:colId xmlns:a16="http://schemas.microsoft.com/office/drawing/2014/main" val="115109289"/>
                    </a:ext>
                  </a:extLst>
                </a:gridCol>
                <a:gridCol w="1200885">
                  <a:extLst>
                    <a:ext uri="{9D8B030D-6E8A-4147-A177-3AD203B41FA5}">
                      <a16:colId xmlns:a16="http://schemas.microsoft.com/office/drawing/2014/main" val="3861440854"/>
                    </a:ext>
                  </a:extLst>
                </a:gridCol>
                <a:gridCol w="1200885">
                  <a:extLst>
                    <a:ext uri="{9D8B030D-6E8A-4147-A177-3AD203B41FA5}">
                      <a16:colId xmlns:a16="http://schemas.microsoft.com/office/drawing/2014/main" val="4165901117"/>
                    </a:ext>
                  </a:extLst>
                </a:gridCol>
                <a:gridCol w="1200885">
                  <a:extLst>
                    <a:ext uri="{9D8B030D-6E8A-4147-A177-3AD203B41FA5}">
                      <a16:colId xmlns:a16="http://schemas.microsoft.com/office/drawing/2014/main" val="655535561"/>
                    </a:ext>
                  </a:extLst>
                </a:gridCol>
                <a:gridCol w="1200885">
                  <a:extLst>
                    <a:ext uri="{9D8B030D-6E8A-4147-A177-3AD203B41FA5}">
                      <a16:colId xmlns:a16="http://schemas.microsoft.com/office/drawing/2014/main" val="1132138335"/>
                    </a:ext>
                  </a:extLst>
                </a:gridCol>
              </a:tblGrid>
              <a:tr h="473012">
                <a:tc>
                  <a:txBody>
                    <a:bodyPr/>
                    <a:lstStyle/>
                    <a:p>
                      <a:endParaRPr lang="en-GB" dirty="0">
                        <a:latin typeface="+mn-lt"/>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latin typeface="Calibri" panose="020F0502020204030204" pitchFamily="34" charset="0"/>
                        <a:ea typeface="Cambria" panose="02040503050406030204" pitchFamily="18" charset="0"/>
                        <a:cs typeface="Calibri" panose="020F0502020204030204" pitchFamily="34" charset="0"/>
                      </a:endParaRPr>
                    </a:p>
                  </a:txBody>
                  <a:tcPr>
                    <a:lnL w="12700" cmpd="sng">
                      <a:noFill/>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latin typeface="Calibri" panose="020F0502020204030204" pitchFamily="34" charset="0"/>
                        <a:cs typeface="Calibri" panose="020F050202020403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24510332"/>
                  </a:ext>
                </a:extLst>
              </a:tr>
              <a:tr h="473012">
                <a:tc>
                  <a:txBody>
                    <a:bodyPr/>
                    <a:lstStyle/>
                    <a:p>
                      <a:r>
                        <a:rPr lang="el-CY" dirty="0">
                          <a:latin typeface="+mn-lt"/>
                        </a:rPr>
                        <a:t>Εικόνα</a:t>
                      </a:r>
                      <a:endParaRPr lang="en-GB" dirty="0">
                        <a:latin typeface="+mn-lt"/>
                      </a:endParaRPr>
                    </a:p>
                  </a:txBody>
                  <a:tcPr>
                    <a:lnT w="12700" cap="flat" cmpd="sng" algn="ctr">
                      <a:solidFill>
                        <a:schemeClr val="tx1"/>
                      </a:solidFill>
                      <a:prstDash val="solid"/>
                      <a:round/>
                      <a:headEnd type="none" w="med" len="med"/>
                      <a:tailEnd type="none" w="med" len="med"/>
                    </a:lnT>
                  </a:tcPr>
                </a:tc>
                <a:tc>
                  <a:txBody>
                    <a:bodyPr/>
                    <a:lstStyle/>
                    <a:p>
                      <a:r>
                        <a:rPr lang="en-US" dirty="0">
                          <a:latin typeface="Calibri" panose="020F0502020204030204" pitchFamily="34" charset="0"/>
                          <a:ea typeface="Cambria" panose="02040503050406030204" pitchFamily="18" charset="0"/>
                          <a:cs typeface="Calibri" panose="020F0502020204030204" pitchFamily="34" charset="0"/>
                        </a:rPr>
                        <a:t>SIZE</a:t>
                      </a:r>
                      <a:endParaRPr lang="en-GB" dirty="0">
                        <a:latin typeface="Calibri" panose="020F0502020204030204" pitchFamily="34" charset="0"/>
                        <a:ea typeface="Cambria" panose="02040503050406030204" pitchFamily="18" charset="0"/>
                        <a:cs typeface="Calibri" panose="020F0502020204030204" pitchFamily="34" charset="0"/>
                      </a:endParaRPr>
                    </a:p>
                  </a:txBody>
                  <a:tcPr>
                    <a:lnT w="12700" cap="flat" cmpd="sng" algn="ctr">
                      <a:solidFill>
                        <a:schemeClr val="tx1"/>
                      </a:solidFill>
                      <a:prstDash val="solid"/>
                      <a:round/>
                      <a:headEnd type="none" w="med" len="med"/>
                      <a:tailEnd type="none" w="med" len="med"/>
                    </a:lnT>
                  </a:tcPr>
                </a:tc>
                <a:tc>
                  <a:txBody>
                    <a:bodyPr/>
                    <a:lstStyle/>
                    <a:p>
                      <a:r>
                        <a:rPr lang="en-US" dirty="0">
                          <a:latin typeface="Calibri" panose="020F0502020204030204" pitchFamily="34" charset="0"/>
                          <a:cs typeface="Calibri" panose="020F0502020204030204" pitchFamily="34" charset="0"/>
                        </a:rPr>
                        <a:t>PSNR</a:t>
                      </a:r>
                      <a:endParaRPr lang="en-GB" dirty="0">
                        <a:latin typeface="Calibri" panose="020F0502020204030204" pitchFamily="34" charset="0"/>
                        <a:cs typeface="Calibri" panose="020F0502020204030204" pitchFamily="34" charset="0"/>
                      </a:endParaRPr>
                    </a:p>
                  </a:txBody>
                  <a:tcPr>
                    <a:lnT w="12700" cap="flat" cmpd="sng" algn="ctr">
                      <a:solidFill>
                        <a:schemeClr val="tx1"/>
                      </a:solidFill>
                      <a:prstDash val="solid"/>
                      <a:round/>
                      <a:headEnd type="none" w="med" len="med"/>
                      <a:tailEnd type="none" w="med" len="med"/>
                    </a:lnT>
                  </a:tcPr>
                </a:tc>
                <a:tc>
                  <a:txBody>
                    <a:bodyPr/>
                    <a:lstStyle/>
                    <a:p>
                      <a:r>
                        <a:rPr lang="en-US" dirty="0">
                          <a:latin typeface="Calibri" panose="020F0502020204030204" pitchFamily="34" charset="0"/>
                          <a:cs typeface="Calibri" panose="020F0502020204030204" pitchFamily="34" charset="0"/>
                        </a:rPr>
                        <a:t>SSIM</a:t>
                      </a:r>
                      <a:endParaRPr lang="en-GB" dirty="0">
                        <a:latin typeface="Calibri" panose="020F0502020204030204" pitchFamily="34" charset="0"/>
                        <a:cs typeface="Calibri" panose="020F0502020204030204" pitchFamily="34" charset="0"/>
                      </a:endParaRPr>
                    </a:p>
                  </a:txBody>
                  <a:tcPr>
                    <a:lnT w="12700" cap="flat" cmpd="sng" algn="ctr">
                      <a:solidFill>
                        <a:schemeClr val="tx1"/>
                      </a:solidFill>
                      <a:prstDash val="solid"/>
                      <a:round/>
                      <a:headEnd type="none" w="med" len="med"/>
                      <a:tailEnd type="none" w="med" len="med"/>
                    </a:lnT>
                  </a:tcPr>
                </a:tc>
                <a:tc>
                  <a:txBody>
                    <a:bodyPr/>
                    <a:lstStyle/>
                    <a:p>
                      <a:r>
                        <a:rPr lang="en-US" dirty="0">
                          <a:latin typeface="Calibri" panose="020F0502020204030204" pitchFamily="34" charset="0"/>
                          <a:cs typeface="Calibri" panose="020F0502020204030204" pitchFamily="34" charset="0"/>
                        </a:rPr>
                        <a:t>PSNR</a:t>
                      </a:r>
                      <a:endParaRPr lang="en-GB" dirty="0">
                        <a:latin typeface="Calibri" panose="020F0502020204030204" pitchFamily="34" charset="0"/>
                        <a:cs typeface="Calibri" panose="020F0502020204030204" pitchFamily="34" charset="0"/>
                      </a:endParaRPr>
                    </a:p>
                  </a:txBody>
                  <a:tcPr>
                    <a:lnT w="12700" cap="flat" cmpd="sng" algn="ctr">
                      <a:solidFill>
                        <a:schemeClr val="tx1"/>
                      </a:solidFill>
                      <a:prstDash val="solid"/>
                      <a:round/>
                      <a:headEnd type="none" w="med" len="med"/>
                      <a:tailEnd type="none" w="med" len="med"/>
                    </a:lnT>
                  </a:tcPr>
                </a:tc>
                <a:tc>
                  <a:txBody>
                    <a:bodyPr/>
                    <a:lstStyle/>
                    <a:p>
                      <a:r>
                        <a:rPr lang="en-US" dirty="0">
                          <a:latin typeface="Calibri" panose="020F0502020204030204" pitchFamily="34" charset="0"/>
                          <a:cs typeface="Calibri" panose="020F0502020204030204" pitchFamily="34" charset="0"/>
                        </a:rPr>
                        <a:t>SSIM</a:t>
                      </a:r>
                      <a:endParaRPr lang="en-GB" dirty="0">
                        <a:latin typeface="Calibri" panose="020F0502020204030204" pitchFamily="34" charset="0"/>
                        <a:cs typeface="Calibri" panose="020F0502020204030204" pitchFamily="34" charset="0"/>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05602896"/>
                  </a:ext>
                </a:extLst>
              </a:tr>
              <a:tr h="473012">
                <a:tc>
                  <a:txBody>
                    <a:bodyPr/>
                    <a:lstStyle/>
                    <a:p>
                      <a:r>
                        <a:rPr lang="en-US" dirty="0">
                          <a:latin typeface="Calibri" panose="020F0502020204030204" pitchFamily="34" charset="0"/>
                          <a:cs typeface="Calibri" panose="020F0502020204030204" pitchFamily="34" charset="0"/>
                        </a:rPr>
                        <a:t>painting</a:t>
                      </a:r>
                      <a:endParaRPr lang="en-GB" dirty="0">
                        <a:latin typeface="Calibri" panose="020F0502020204030204" pitchFamily="34" charset="0"/>
                        <a:cs typeface="Calibri" panose="020F0502020204030204" pitchFamily="34" charset="0"/>
                      </a:endParaRPr>
                    </a:p>
                  </a:txBody>
                  <a:tcPr/>
                </a:tc>
                <a:tc>
                  <a:txBody>
                    <a:bodyPr/>
                    <a:lstStyle/>
                    <a:p>
                      <a:r>
                        <a:rPr lang="en-US" dirty="0">
                          <a:latin typeface="Calibri" panose="020F0502020204030204" pitchFamily="34" charset="0"/>
                          <a:cs typeface="Calibri" panose="020F0502020204030204" pitchFamily="34" charset="0"/>
                        </a:rPr>
                        <a:t>512x512</a:t>
                      </a:r>
                      <a:endParaRPr lang="en-GB" dirty="0">
                        <a:latin typeface="Calibri" panose="020F0502020204030204" pitchFamily="34" charset="0"/>
                        <a:cs typeface="Calibri" panose="020F0502020204030204" pitchFamily="34" charset="0"/>
                      </a:endParaRPr>
                    </a:p>
                  </a:txBody>
                  <a:tcPr/>
                </a:tc>
                <a:tc>
                  <a:txBody>
                    <a:bodyPr/>
                    <a:lstStyle/>
                    <a:p>
                      <a:pPr algn="ctr"/>
                      <a:r>
                        <a:rPr lang="en-US" dirty="0">
                          <a:latin typeface="Calibri" panose="020F0502020204030204" pitchFamily="34" charset="0"/>
                          <a:cs typeface="Calibri" panose="020F0502020204030204" pitchFamily="34" charset="0"/>
                        </a:rPr>
                        <a:t>34.15</a:t>
                      </a:r>
                      <a:endParaRPr lang="en-GB" dirty="0">
                        <a:latin typeface="Calibri" panose="020F0502020204030204" pitchFamily="34" charset="0"/>
                        <a:cs typeface="Calibri" panose="020F0502020204030204" pitchFamily="34" charset="0"/>
                      </a:endParaRPr>
                    </a:p>
                  </a:txBody>
                  <a:tcPr/>
                </a:tc>
                <a:tc>
                  <a:txBody>
                    <a:bodyPr/>
                    <a:lstStyle/>
                    <a:p>
                      <a:pPr algn="ctr"/>
                      <a:r>
                        <a:rPr lang="en-US" dirty="0">
                          <a:latin typeface="Calibri" panose="020F0502020204030204" pitchFamily="34" charset="0"/>
                          <a:cs typeface="Calibri" panose="020F0502020204030204" pitchFamily="34" charset="0"/>
                        </a:rPr>
                        <a:t>0.93</a:t>
                      </a:r>
                      <a:endParaRPr lang="en-GB" dirty="0">
                        <a:latin typeface="Calibri" panose="020F0502020204030204" pitchFamily="34" charset="0"/>
                        <a:cs typeface="Calibri" panose="020F0502020204030204" pitchFamily="34" charset="0"/>
                      </a:endParaRPr>
                    </a:p>
                  </a:txBody>
                  <a:tcPr/>
                </a:tc>
                <a:tc>
                  <a:txBody>
                    <a:bodyPr/>
                    <a:lstStyle/>
                    <a:p>
                      <a:pPr algn="ctr"/>
                      <a:r>
                        <a:rPr lang="en-US" dirty="0">
                          <a:latin typeface="Calibri" panose="020F0502020204030204" pitchFamily="34" charset="0"/>
                          <a:cs typeface="Calibri" panose="020F0502020204030204" pitchFamily="34" charset="0"/>
                        </a:rPr>
                        <a:t>44.2</a:t>
                      </a:r>
                      <a:endParaRPr lang="en-GB" dirty="0">
                        <a:latin typeface="Calibri" panose="020F0502020204030204" pitchFamily="34" charset="0"/>
                        <a:cs typeface="Calibri" panose="020F0502020204030204" pitchFamily="34" charset="0"/>
                      </a:endParaRPr>
                    </a:p>
                  </a:txBody>
                  <a:tcPr/>
                </a:tc>
                <a:tc>
                  <a:txBody>
                    <a:bodyPr/>
                    <a:lstStyle/>
                    <a:p>
                      <a:pPr algn="ctr"/>
                      <a:r>
                        <a:rPr lang="en-US" dirty="0">
                          <a:latin typeface="Calibri" panose="020F0502020204030204" pitchFamily="34" charset="0"/>
                          <a:cs typeface="Calibri" panose="020F0502020204030204" pitchFamily="34" charset="0"/>
                        </a:rPr>
                        <a:t>0.99</a:t>
                      </a:r>
                      <a:endParaRPr lang="en-GB"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793066616"/>
                  </a:ext>
                </a:extLst>
              </a:tr>
              <a:tr h="473012">
                <a:tc>
                  <a:txBody>
                    <a:bodyPr/>
                    <a:lstStyle/>
                    <a:p>
                      <a:r>
                        <a:rPr lang="en-US" dirty="0">
                          <a:latin typeface="Calibri" panose="020F0502020204030204" pitchFamily="34" charset="0"/>
                          <a:cs typeface="Calibri" panose="020F0502020204030204" pitchFamily="34" charset="0"/>
                        </a:rPr>
                        <a:t>clouds</a:t>
                      </a:r>
                      <a:endParaRPr lang="en-GB" dirty="0">
                        <a:latin typeface="Calibri" panose="020F0502020204030204" pitchFamily="34" charset="0"/>
                        <a:cs typeface="Calibri" panose="020F0502020204030204" pitchFamily="34" charset="0"/>
                      </a:endParaRPr>
                    </a:p>
                  </a:txBody>
                  <a:tcPr/>
                </a:tc>
                <a:tc>
                  <a:txBody>
                    <a:bodyPr/>
                    <a:lstStyle/>
                    <a:p>
                      <a:r>
                        <a:rPr lang="en-US" dirty="0">
                          <a:latin typeface="Calibri" panose="020F0502020204030204" pitchFamily="34" charset="0"/>
                          <a:cs typeface="Calibri" panose="020F0502020204030204" pitchFamily="34" charset="0"/>
                        </a:rPr>
                        <a:t>512x512</a:t>
                      </a:r>
                      <a:endParaRPr lang="en-GB" dirty="0">
                        <a:latin typeface="Calibri" panose="020F0502020204030204" pitchFamily="34" charset="0"/>
                        <a:cs typeface="Calibri" panose="020F0502020204030204" pitchFamily="34" charset="0"/>
                      </a:endParaRPr>
                    </a:p>
                  </a:txBody>
                  <a:tcPr/>
                </a:tc>
                <a:tc>
                  <a:txBody>
                    <a:bodyPr/>
                    <a:lstStyle/>
                    <a:p>
                      <a:pPr algn="ctr"/>
                      <a:r>
                        <a:rPr lang="en-US" dirty="0">
                          <a:latin typeface="Calibri" panose="020F0502020204030204" pitchFamily="34" charset="0"/>
                          <a:cs typeface="Calibri" panose="020F0502020204030204" pitchFamily="34" charset="0"/>
                        </a:rPr>
                        <a:t>39.09</a:t>
                      </a:r>
                      <a:endParaRPr lang="en-GB" dirty="0">
                        <a:latin typeface="Calibri" panose="020F0502020204030204" pitchFamily="34" charset="0"/>
                        <a:cs typeface="Calibri" panose="020F0502020204030204" pitchFamily="34" charset="0"/>
                      </a:endParaRPr>
                    </a:p>
                  </a:txBody>
                  <a:tcPr/>
                </a:tc>
                <a:tc>
                  <a:txBody>
                    <a:bodyPr/>
                    <a:lstStyle/>
                    <a:p>
                      <a:pPr algn="ctr"/>
                      <a:r>
                        <a:rPr lang="en-US" dirty="0">
                          <a:latin typeface="Calibri" panose="020F0502020204030204" pitchFamily="34" charset="0"/>
                          <a:cs typeface="Calibri" panose="020F0502020204030204" pitchFamily="34" charset="0"/>
                        </a:rPr>
                        <a:t>0.97</a:t>
                      </a:r>
                      <a:endParaRPr lang="en-GB" dirty="0">
                        <a:latin typeface="Calibri" panose="020F0502020204030204" pitchFamily="34" charset="0"/>
                        <a:cs typeface="Calibri" panose="020F0502020204030204" pitchFamily="34" charset="0"/>
                      </a:endParaRPr>
                    </a:p>
                  </a:txBody>
                  <a:tcPr/>
                </a:tc>
                <a:tc>
                  <a:txBody>
                    <a:bodyPr/>
                    <a:lstStyle/>
                    <a:p>
                      <a:pPr algn="ctr"/>
                      <a:r>
                        <a:rPr lang="en-US" dirty="0">
                          <a:latin typeface="Calibri" panose="020F0502020204030204" pitchFamily="34" charset="0"/>
                          <a:cs typeface="Calibri" panose="020F0502020204030204" pitchFamily="34" charset="0"/>
                        </a:rPr>
                        <a:t>47.9</a:t>
                      </a:r>
                      <a:endParaRPr lang="en-GB" dirty="0">
                        <a:latin typeface="Calibri" panose="020F0502020204030204" pitchFamily="34" charset="0"/>
                        <a:cs typeface="Calibri" panose="020F0502020204030204" pitchFamily="34" charset="0"/>
                      </a:endParaRPr>
                    </a:p>
                  </a:txBody>
                  <a:tcPr/>
                </a:tc>
                <a:tc>
                  <a:txBody>
                    <a:bodyPr/>
                    <a:lstStyle/>
                    <a:p>
                      <a:pPr algn="ctr"/>
                      <a:r>
                        <a:rPr lang="en-US" dirty="0">
                          <a:latin typeface="Calibri" panose="020F0502020204030204" pitchFamily="34" charset="0"/>
                          <a:cs typeface="Calibri" panose="020F0502020204030204" pitchFamily="34" charset="0"/>
                        </a:rPr>
                        <a:t>0.99</a:t>
                      </a:r>
                      <a:endParaRPr lang="en-GB"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606202765"/>
                  </a:ext>
                </a:extLst>
              </a:tr>
              <a:tr h="473012">
                <a:tc>
                  <a:txBody>
                    <a:bodyPr/>
                    <a:lstStyle/>
                    <a:p>
                      <a:r>
                        <a:rPr lang="en-US" dirty="0">
                          <a:latin typeface="Calibri" panose="020F0502020204030204" pitchFamily="34" charset="0"/>
                          <a:cs typeface="Calibri" panose="020F0502020204030204" pitchFamily="34" charset="0"/>
                        </a:rPr>
                        <a:t>dog</a:t>
                      </a:r>
                      <a:endParaRPr lang="en-GB" dirty="0">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cs typeface="Calibri" panose="020F0502020204030204" pitchFamily="34" charset="0"/>
                        </a:rPr>
                        <a:t>512x512</a:t>
                      </a:r>
                      <a:endParaRPr lang="en-GB" dirty="0">
                        <a:latin typeface="Calibri" panose="020F0502020204030204" pitchFamily="34" charset="0"/>
                        <a:cs typeface="Calibri" panose="020F0502020204030204" pitchFamily="34" charset="0"/>
                      </a:endParaRPr>
                    </a:p>
                  </a:txBody>
                  <a:tcPr/>
                </a:tc>
                <a:tc>
                  <a:txBody>
                    <a:bodyPr/>
                    <a:lstStyle/>
                    <a:p>
                      <a:pPr algn="ctr"/>
                      <a:r>
                        <a:rPr lang="en-US" dirty="0">
                          <a:latin typeface="Calibri" panose="020F0502020204030204" pitchFamily="34" charset="0"/>
                          <a:cs typeface="Calibri" panose="020F0502020204030204" pitchFamily="34" charset="0"/>
                        </a:rPr>
                        <a:t>37.09</a:t>
                      </a:r>
                      <a:endParaRPr lang="en-GB" dirty="0">
                        <a:latin typeface="Calibri" panose="020F0502020204030204" pitchFamily="34" charset="0"/>
                        <a:cs typeface="Calibri" panose="020F0502020204030204" pitchFamily="34" charset="0"/>
                      </a:endParaRPr>
                    </a:p>
                  </a:txBody>
                  <a:tcPr/>
                </a:tc>
                <a:tc>
                  <a:txBody>
                    <a:bodyPr/>
                    <a:lstStyle/>
                    <a:p>
                      <a:pPr algn="ctr"/>
                      <a:r>
                        <a:rPr lang="en-US" dirty="0">
                          <a:latin typeface="Calibri" panose="020F0502020204030204" pitchFamily="34" charset="0"/>
                          <a:cs typeface="Calibri" panose="020F0502020204030204" pitchFamily="34" charset="0"/>
                        </a:rPr>
                        <a:t>0.95</a:t>
                      </a:r>
                      <a:endParaRPr lang="en-GB" dirty="0">
                        <a:latin typeface="Calibri" panose="020F0502020204030204" pitchFamily="34" charset="0"/>
                        <a:cs typeface="Calibri" panose="020F0502020204030204" pitchFamily="34" charset="0"/>
                      </a:endParaRPr>
                    </a:p>
                  </a:txBody>
                  <a:tcPr/>
                </a:tc>
                <a:tc>
                  <a:txBody>
                    <a:bodyPr/>
                    <a:lstStyle/>
                    <a:p>
                      <a:pPr algn="ctr"/>
                      <a:r>
                        <a:rPr lang="en-US" dirty="0">
                          <a:latin typeface="Calibri" panose="020F0502020204030204" pitchFamily="34" charset="0"/>
                          <a:cs typeface="Calibri" panose="020F0502020204030204" pitchFamily="34" charset="0"/>
                        </a:rPr>
                        <a:t>44.8</a:t>
                      </a:r>
                      <a:endParaRPr lang="en-GB" dirty="0">
                        <a:latin typeface="Calibri" panose="020F0502020204030204" pitchFamily="34" charset="0"/>
                        <a:cs typeface="Calibri" panose="020F0502020204030204" pitchFamily="34" charset="0"/>
                      </a:endParaRPr>
                    </a:p>
                  </a:txBody>
                  <a:tcPr/>
                </a:tc>
                <a:tc>
                  <a:txBody>
                    <a:bodyPr/>
                    <a:lstStyle/>
                    <a:p>
                      <a:pPr algn="ctr"/>
                      <a:r>
                        <a:rPr lang="en-US" dirty="0">
                          <a:latin typeface="Calibri" panose="020F0502020204030204" pitchFamily="34" charset="0"/>
                          <a:cs typeface="Calibri" panose="020F0502020204030204" pitchFamily="34" charset="0"/>
                        </a:rPr>
                        <a:t>0.98</a:t>
                      </a:r>
                      <a:endParaRPr lang="en-GB"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44575835"/>
                  </a:ext>
                </a:extLst>
              </a:tr>
              <a:tr h="473012">
                <a:tc>
                  <a:txBody>
                    <a:bodyPr/>
                    <a:lstStyle/>
                    <a:p>
                      <a:r>
                        <a:rPr lang="en-US" dirty="0">
                          <a:latin typeface="Calibri" panose="020F0502020204030204" pitchFamily="34" charset="0"/>
                          <a:cs typeface="Calibri" panose="020F0502020204030204" pitchFamily="34" charset="0"/>
                        </a:rPr>
                        <a:t>glass</a:t>
                      </a:r>
                      <a:endParaRPr lang="en-GB" dirty="0">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cs typeface="Calibri" panose="020F0502020204030204" pitchFamily="34" charset="0"/>
                        </a:rPr>
                        <a:t>512x512</a:t>
                      </a:r>
                      <a:endParaRPr lang="en-GB" dirty="0">
                        <a:latin typeface="Calibri" panose="020F0502020204030204" pitchFamily="34" charset="0"/>
                        <a:cs typeface="Calibri" panose="020F0502020204030204" pitchFamily="34" charset="0"/>
                      </a:endParaRPr>
                    </a:p>
                  </a:txBody>
                  <a:tcPr/>
                </a:tc>
                <a:tc>
                  <a:txBody>
                    <a:bodyPr/>
                    <a:lstStyle/>
                    <a:p>
                      <a:pPr algn="ctr"/>
                      <a:r>
                        <a:rPr lang="en-US" dirty="0">
                          <a:latin typeface="Calibri" panose="020F0502020204030204" pitchFamily="34" charset="0"/>
                          <a:cs typeface="Calibri" panose="020F0502020204030204" pitchFamily="34" charset="0"/>
                        </a:rPr>
                        <a:t>33.09</a:t>
                      </a:r>
                      <a:endParaRPr lang="en-GB" dirty="0">
                        <a:latin typeface="Calibri" panose="020F0502020204030204" pitchFamily="34" charset="0"/>
                        <a:cs typeface="Calibri" panose="020F0502020204030204" pitchFamily="34" charset="0"/>
                      </a:endParaRPr>
                    </a:p>
                  </a:txBody>
                  <a:tcPr/>
                </a:tc>
                <a:tc>
                  <a:txBody>
                    <a:bodyPr/>
                    <a:lstStyle/>
                    <a:p>
                      <a:pPr algn="ctr"/>
                      <a:r>
                        <a:rPr lang="en-US" dirty="0">
                          <a:latin typeface="Calibri" panose="020F0502020204030204" pitchFamily="34" charset="0"/>
                          <a:cs typeface="Calibri" panose="020F0502020204030204" pitchFamily="34" charset="0"/>
                        </a:rPr>
                        <a:t>0.92</a:t>
                      </a:r>
                      <a:endParaRPr lang="en-GB" dirty="0">
                        <a:latin typeface="Calibri" panose="020F0502020204030204" pitchFamily="34" charset="0"/>
                        <a:cs typeface="Calibri" panose="020F0502020204030204" pitchFamily="34" charset="0"/>
                      </a:endParaRPr>
                    </a:p>
                  </a:txBody>
                  <a:tcPr/>
                </a:tc>
                <a:tc>
                  <a:txBody>
                    <a:bodyPr/>
                    <a:lstStyle/>
                    <a:p>
                      <a:pPr algn="ctr"/>
                      <a:r>
                        <a:rPr lang="en-US" dirty="0">
                          <a:latin typeface="Calibri" panose="020F0502020204030204" pitchFamily="34" charset="0"/>
                          <a:cs typeface="Calibri" panose="020F0502020204030204" pitchFamily="34" charset="0"/>
                        </a:rPr>
                        <a:t>40.2</a:t>
                      </a:r>
                      <a:endParaRPr lang="en-GB" dirty="0">
                        <a:latin typeface="Calibri" panose="020F0502020204030204" pitchFamily="34" charset="0"/>
                        <a:cs typeface="Calibri" panose="020F0502020204030204" pitchFamily="34" charset="0"/>
                      </a:endParaRPr>
                    </a:p>
                  </a:txBody>
                  <a:tcPr/>
                </a:tc>
                <a:tc>
                  <a:txBody>
                    <a:bodyPr/>
                    <a:lstStyle/>
                    <a:p>
                      <a:pPr algn="ctr"/>
                      <a:r>
                        <a:rPr lang="en-US" dirty="0">
                          <a:latin typeface="Calibri" panose="020F0502020204030204" pitchFamily="34" charset="0"/>
                          <a:cs typeface="Calibri" panose="020F0502020204030204" pitchFamily="34" charset="0"/>
                        </a:rPr>
                        <a:t>0.98</a:t>
                      </a:r>
                      <a:endParaRPr lang="en-GB"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962665474"/>
                  </a:ext>
                </a:extLst>
              </a:tr>
              <a:tr h="473012">
                <a:tc>
                  <a:txBody>
                    <a:bodyPr/>
                    <a:lstStyle/>
                    <a:p>
                      <a:r>
                        <a:rPr lang="en-US" dirty="0">
                          <a:latin typeface="Calibri" panose="020F0502020204030204" pitchFamily="34" charset="0"/>
                          <a:cs typeface="Calibri" panose="020F0502020204030204" pitchFamily="34" charset="0"/>
                        </a:rPr>
                        <a:t>sky</a:t>
                      </a:r>
                      <a:endParaRPr lang="en-GB" dirty="0">
                        <a:latin typeface="Calibri" panose="020F0502020204030204" pitchFamily="34" charset="0"/>
                        <a:cs typeface="Calibri" panose="020F0502020204030204" pitchFamily="34" charset="0"/>
                      </a:endParaRPr>
                    </a:p>
                  </a:txBody>
                  <a:tcPr/>
                </a:tc>
                <a:tc>
                  <a:txBody>
                    <a:bodyPr/>
                    <a:lstStyle/>
                    <a:p>
                      <a:r>
                        <a:rPr lang="en-US" dirty="0">
                          <a:latin typeface="Calibri" panose="020F0502020204030204" pitchFamily="34" charset="0"/>
                          <a:cs typeface="Calibri" panose="020F0502020204030204" pitchFamily="34" charset="0"/>
                        </a:rPr>
                        <a:t>768x768</a:t>
                      </a:r>
                      <a:endParaRPr lang="en-GB" dirty="0">
                        <a:latin typeface="Calibri" panose="020F0502020204030204" pitchFamily="34" charset="0"/>
                        <a:cs typeface="Calibri" panose="020F0502020204030204" pitchFamily="34" charset="0"/>
                      </a:endParaRPr>
                    </a:p>
                  </a:txBody>
                  <a:tcPr/>
                </a:tc>
                <a:tc>
                  <a:txBody>
                    <a:bodyPr/>
                    <a:lstStyle/>
                    <a:p>
                      <a:pPr algn="ctr"/>
                      <a:r>
                        <a:rPr lang="en-US" dirty="0">
                          <a:latin typeface="Calibri" panose="020F0502020204030204" pitchFamily="34" charset="0"/>
                          <a:cs typeface="Calibri" panose="020F0502020204030204" pitchFamily="34" charset="0"/>
                        </a:rPr>
                        <a:t>32.3</a:t>
                      </a:r>
                      <a:endParaRPr lang="en-GB" dirty="0">
                        <a:latin typeface="Calibri" panose="020F0502020204030204" pitchFamily="34" charset="0"/>
                        <a:cs typeface="Calibri" panose="020F0502020204030204" pitchFamily="34" charset="0"/>
                      </a:endParaRPr>
                    </a:p>
                  </a:txBody>
                  <a:tcPr/>
                </a:tc>
                <a:tc>
                  <a:txBody>
                    <a:bodyPr/>
                    <a:lstStyle/>
                    <a:p>
                      <a:pPr algn="ctr"/>
                      <a:r>
                        <a:rPr lang="en-US" dirty="0">
                          <a:latin typeface="Calibri" panose="020F0502020204030204" pitchFamily="34" charset="0"/>
                          <a:cs typeface="Calibri" panose="020F0502020204030204" pitchFamily="34" charset="0"/>
                        </a:rPr>
                        <a:t>0.80</a:t>
                      </a:r>
                      <a:endParaRPr lang="en-GB" dirty="0">
                        <a:latin typeface="Calibri" panose="020F0502020204030204" pitchFamily="34" charset="0"/>
                        <a:cs typeface="Calibri" panose="020F0502020204030204" pitchFamily="34" charset="0"/>
                      </a:endParaRPr>
                    </a:p>
                  </a:txBody>
                  <a:tcPr/>
                </a:tc>
                <a:tc>
                  <a:txBody>
                    <a:bodyPr/>
                    <a:lstStyle/>
                    <a:p>
                      <a:pPr algn="ctr"/>
                      <a:r>
                        <a:rPr lang="en-US" dirty="0">
                          <a:latin typeface="Calibri" panose="020F0502020204030204" pitchFamily="34" charset="0"/>
                          <a:cs typeface="Calibri" panose="020F0502020204030204" pitchFamily="34" charset="0"/>
                        </a:rPr>
                        <a:t>52.4</a:t>
                      </a:r>
                      <a:endParaRPr lang="en-GB" dirty="0">
                        <a:latin typeface="Calibri" panose="020F0502020204030204" pitchFamily="34" charset="0"/>
                        <a:cs typeface="Calibri" panose="020F0502020204030204" pitchFamily="34" charset="0"/>
                      </a:endParaRPr>
                    </a:p>
                  </a:txBody>
                  <a:tcPr/>
                </a:tc>
                <a:tc>
                  <a:txBody>
                    <a:bodyPr/>
                    <a:lstStyle/>
                    <a:p>
                      <a:pPr algn="ctr"/>
                      <a:r>
                        <a:rPr lang="en-US" dirty="0">
                          <a:latin typeface="Calibri" panose="020F0502020204030204" pitchFamily="34" charset="0"/>
                          <a:cs typeface="Calibri" panose="020F0502020204030204" pitchFamily="34" charset="0"/>
                        </a:rPr>
                        <a:t>0.99</a:t>
                      </a:r>
                      <a:endParaRPr lang="en-GB"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088606121"/>
                  </a:ext>
                </a:extLst>
              </a:tr>
              <a:tr h="473012">
                <a:tc>
                  <a:txBody>
                    <a:bodyPr/>
                    <a:lstStyle/>
                    <a:p>
                      <a:r>
                        <a:rPr lang="en-US" dirty="0">
                          <a:latin typeface="Calibri" panose="020F0502020204030204" pitchFamily="34" charset="0"/>
                          <a:cs typeface="Calibri" panose="020F0502020204030204" pitchFamily="34" charset="0"/>
                        </a:rPr>
                        <a:t>winter</a:t>
                      </a:r>
                      <a:endParaRPr lang="en-GB" dirty="0">
                        <a:latin typeface="Calibri" panose="020F0502020204030204" pitchFamily="34" charset="0"/>
                        <a:cs typeface="Calibri" panose="020F0502020204030204" pitchFamily="34" charset="0"/>
                      </a:endParaRPr>
                    </a:p>
                  </a:txBody>
                  <a:tcPr/>
                </a:tc>
                <a:tc>
                  <a:txBody>
                    <a:bodyPr/>
                    <a:lstStyle/>
                    <a:p>
                      <a:r>
                        <a:rPr lang="en-US" dirty="0">
                          <a:latin typeface="Calibri" panose="020F0502020204030204" pitchFamily="34" charset="0"/>
                          <a:cs typeface="Calibri" panose="020F0502020204030204" pitchFamily="34" charset="0"/>
                        </a:rPr>
                        <a:t>800x800</a:t>
                      </a:r>
                      <a:endParaRPr lang="en-GB" dirty="0">
                        <a:latin typeface="Calibri" panose="020F0502020204030204" pitchFamily="34" charset="0"/>
                        <a:cs typeface="Calibri" panose="020F0502020204030204" pitchFamily="34" charset="0"/>
                      </a:endParaRPr>
                    </a:p>
                  </a:txBody>
                  <a:tcPr/>
                </a:tc>
                <a:tc>
                  <a:txBody>
                    <a:bodyPr/>
                    <a:lstStyle/>
                    <a:p>
                      <a:pPr algn="ctr"/>
                      <a:r>
                        <a:rPr lang="en-US" dirty="0">
                          <a:latin typeface="Calibri" panose="020F0502020204030204" pitchFamily="34" charset="0"/>
                          <a:cs typeface="Calibri" panose="020F0502020204030204" pitchFamily="34" charset="0"/>
                        </a:rPr>
                        <a:t>41.9</a:t>
                      </a:r>
                      <a:endParaRPr lang="en-GB" dirty="0">
                        <a:latin typeface="Calibri" panose="020F0502020204030204" pitchFamily="34" charset="0"/>
                        <a:cs typeface="Calibri" panose="020F0502020204030204" pitchFamily="34" charset="0"/>
                      </a:endParaRPr>
                    </a:p>
                  </a:txBody>
                  <a:tcPr/>
                </a:tc>
                <a:tc>
                  <a:txBody>
                    <a:bodyPr/>
                    <a:lstStyle/>
                    <a:p>
                      <a:pPr algn="ctr"/>
                      <a:r>
                        <a:rPr lang="en-US" dirty="0">
                          <a:latin typeface="Calibri" panose="020F0502020204030204" pitchFamily="34" charset="0"/>
                          <a:cs typeface="Calibri" panose="020F0502020204030204" pitchFamily="34" charset="0"/>
                        </a:rPr>
                        <a:t>0.96</a:t>
                      </a:r>
                      <a:endParaRPr lang="en-GB" dirty="0">
                        <a:latin typeface="Calibri" panose="020F0502020204030204" pitchFamily="34" charset="0"/>
                        <a:cs typeface="Calibri" panose="020F0502020204030204" pitchFamily="34" charset="0"/>
                      </a:endParaRPr>
                    </a:p>
                  </a:txBody>
                  <a:tcPr/>
                </a:tc>
                <a:tc>
                  <a:txBody>
                    <a:bodyPr/>
                    <a:lstStyle/>
                    <a:p>
                      <a:pPr algn="ctr"/>
                      <a:r>
                        <a:rPr lang="en-US" dirty="0">
                          <a:latin typeface="Calibri" panose="020F0502020204030204" pitchFamily="34" charset="0"/>
                          <a:cs typeface="Calibri" panose="020F0502020204030204" pitchFamily="34" charset="0"/>
                        </a:rPr>
                        <a:t>52.2</a:t>
                      </a:r>
                      <a:endParaRPr lang="en-GB" dirty="0">
                        <a:latin typeface="Calibri" panose="020F0502020204030204" pitchFamily="34" charset="0"/>
                        <a:cs typeface="Calibri" panose="020F0502020204030204" pitchFamily="34" charset="0"/>
                      </a:endParaRPr>
                    </a:p>
                  </a:txBody>
                  <a:tcPr/>
                </a:tc>
                <a:tc>
                  <a:txBody>
                    <a:bodyPr/>
                    <a:lstStyle/>
                    <a:p>
                      <a:pPr algn="ctr"/>
                      <a:r>
                        <a:rPr lang="en-US" dirty="0">
                          <a:latin typeface="Calibri" panose="020F0502020204030204" pitchFamily="34" charset="0"/>
                          <a:cs typeface="Calibri" panose="020F0502020204030204" pitchFamily="34" charset="0"/>
                        </a:rPr>
                        <a:t>0.99</a:t>
                      </a:r>
                      <a:endParaRPr lang="en-GB"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707835200"/>
                  </a:ext>
                </a:extLst>
              </a:tr>
              <a:tr h="473012">
                <a:tc>
                  <a:txBody>
                    <a:bodyPr/>
                    <a:lstStyle/>
                    <a:p>
                      <a:r>
                        <a:rPr lang="en-US" dirty="0">
                          <a:latin typeface="Calibri" panose="020F0502020204030204" pitchFamily="34" charset="0"/>
                          <a:cs typeface="Calibri" panose="020F0502020204030204" pitchFamily="34" charset="0"/>
                        </a:rPr>
                        <a:t>temple</a:t>
                      </a:r>
                      <a:endParaRPr lang="en-GB" dirty="0">
                        <a:latin typeface="Calibri" panose="020F0502020204030204" pitchFamily="34" charset="0"/>
                        <a:cs typeface="Calibri" panose="020F0502020204030204" pitchFamily="34" charset="0"/>
                      </a:endParaRPr>
                    </a:p>
                  </a:txBody>
                  <a:tcPr/>
                </a:tc>
                <a:tc>
                  <a:txBody>
                    <a:bodyPr/>
                    <a:lstStyle/>
                    <a:p>
                      <a:r>
                        <a:rPr lang="en-US" dirty="0">
                          <a:latin typeface="Calibri" panose="020F0502020204030204" pitchFamily="34" charset="0"/>
                          <a:cs typeface="Calibri" panose="020F0502020204030204" pitchFamily="34" charset="0"/>
                        </a:rPr>
                        <a:t>768x768</a:t>
                      </a:r>
                      <a:endParaRPr lang="en-GB" dirty="0">
                        <a:latin typeface="Calibri" panose="020F0502020204030204" pitchFamily="34" charset="0"/>
                        <a:cs typeface="Calibri" panose="020F0502020204030204" pitchFamily="34" charset="0"/>
                      </a:endParaRPr>
                    </a:p>
                  </a:txBody>
                  <a:tcPr/>
                </a:tc>
                <a:tc>
                  <a:txBody>
                    <a:bodyPr/>
                    <a:lstStyle/>
                    <a:p>
                      <a:pPr algn="ctr"/>
                      <a:r>
                        <a:rPr lang="en-US" dirty="0">
                          <a:latin typeface="Calibri" panose="020F0502020204030204" pitchFamily="34" charset="0"/>
                          <a:cs typeface="Calibri" panose="020F0502020204030204" pitchFamily="34" charset="0"/>
                        </a:rPr>
                        <a:t>30.3</a:t>
                      </a:r>
                      <a:endParaRPr lang="en-GB" dirty="0">
                        <a:latin typeface="Calibri" panose="020F0502020204030204" pitchFamily="34" charset="0"/>
                        <a:cs typeface="Calibri" panose="020F0502020204030204" pitchFamily="34" charset="0"/>
                      </a:endParaRPr>
                    </a:p>
                  </a:txBody>
                  <a:tcPr/>
                </a:tc>
                <a:tc>
                  <a:txBody>
                    <a:bodyPr/>
                    <a:lstStyle/>
                    <a:p>
                      <a:pPr algn="ctr"/>
                      <a:r>
                        <a:rPr lang="en-US" dirty="0">
                          <a:latin typeface="Calibri" panose="020F0502020204030204" pitchFamily="34" charset="0"/>
                          <a:cs typeface="Calibri" panose="020F0502020204030204" pitchFamily="34" charset="0"/>
                        </a:rPr>
                        <a:t>0.70</a:t>
                      </a:r>
                      <a:endParaRPr lang="en-GB" dirty="0">
                        <a:latin typeface="Calibri" panose="020F0502020204030204" pitchFamily="34" charset="0"/>
                        <a:cs typeface="Calibri" panose="020F0502020204030204" pitchFamily="34" charset="0"/>
                      </a:endParaRPr>
                    </a:p>
                  </a:txBody>
                  <a:tcPr/>
                </a:tc>
                <a:tc>
                  <a:txBody>
                    <a:bodyPr/>
                    <a:lstStyle/>
                    <a:p>
                      <a:pPr algn="ctr"/>
                      <a:r>
                        <a:rPr lang="en-US" dirty="0">
                          <a:latin typeface="Calibri" panose="020F0502020204030204" pitchFamily="34" charset="0"/>
                          <a:cs typeface="Calibri" panose="020F0502020204030204" pitchFamily="34" charset="0"/>
                        </a:rPr>
                        <a:t>48.3</a:t>
                      </a:r>
                      <a:endParaRPr lang="en-GB" dirty="0">
                        <a:latin typeface="Calibri" panose="020F0502020204030204" pitchFamily="34" charset="0"/>
                        <a:cs typeface="Calibri" panose="020F0502020204030204" pitchFamily="34" charset="0"/>
                      </a:endParaRPr>
                    </a:p>
                  </a:txBody>
                  <a:tcPr/>
                </a:tc>
                <a:tc>
                  <a:txBody>
                    <a:bodyPr/>
                    <a:lstStyle/>
                    <a:p>
                      <a:pPr algn="ctr"/>
                      <a:r>
                        <a:rPr lang="en-US" dirty="0">
                          <a:latin typeface="Calibri" panose="020F0502020204030204" pitchFamily="34" charset="0"/>
                          <a:cs typeface="Calibri" panose="020F0502020204030204" pitchFamily="34" charset="0"/>
                        </a:rPr>
                        <a:t>0.99</a:t>
                      </a:r>
                      <a:endParaRPr lang="en-GB"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86792981"/>
                  </a:ext>
                </a:extLst>
              </a:tr>
            </a:tbl>
          </a:graphicData>
        </a:graphic>
      </p:graphicFrame>
      <p:sp>
        <p:nvSpPr>
          <p:cNvPr id="9" name="TextBox 8">
            <a:extLst>
              <a:ext uri="{FF2B5EF4-FFF2-40B4-BE49-F238E27FC236}">
                <a16:creationId xmlns:a16="http://schemas.microsoft.com/office/drawing/2014/main" id="{DA700419-F15C-4B83-8C56-836D6BB539CD}"/>
              </a:ext>
            </a:extLst>
          </p:cNvPr>
          <p:cNvSpPr txBox="1"/>
          <p:nvPr/>
        </p:nvSpPr>
        <p:spPr>
          <a:xfrm>
            <a:off x="3930217" y="2162738"/>
            <a:ext cx="2225959" cy="338554"/>
          </a:xfrm>
          <a:prstGeom prst="rect">
            <a:avLst/>
          </a:prstGeom>
          <a:solidFill>
            <a:schemeClr val="bg1"/>
          </a:solidFill>
        </p:spPr>
        <p:txBody>
          <a:bodyPr wrap="square" rtlCol="0">
            <a:spAutoFit/>
          </a:bodyPr>
          <a:lstStyle/>
          <a:p>
            <a:r>
              <a:rPr lang="el-GR" sz="1600" dirty="0"/>
              <a:t>Αλγόριθμος </a:t>
            </a:r>
            <a:r>
              <a:rPr lang="en-US" sz="1600" dirty="0" err="1">
                <a:latin typeface="Calibri" panose="020F0502020204030204" pitchFamily="34" charset="0"/>
                <a:cs typeface="Calibri" panose="020F0502020204030204" pitchFamily="34" charset="0"/>
              </a:rPr>
              <a:t>Chroni</a:t>
            </a:r>
            <a:r>
              <a:rPr lang="en-US" sz="1600" dirty="0"/>
              <a:t> </a:t>
            </a:r>
            <a:r>
              <a:rPr lang="en-US" sz="1600" dirty="0">
                <a:latin typeface="Calibri" panose="020F0502020204030204" pitchFamily="34" charset="0"/>
                <a:cs typeface="Calibri" panose="020F0502020204030204" pitchFamily="34" charset="0"/>
              </a:rPr>
              <a:t>et al</a:t>
            </a:r>
            <a:r>
              <a:rPr lang="en-US" sz="1600" dirty="0"/>
              <a:t>.</a:t>
            </a:r>
          </a:p>
        </p:txBody>
      </p:sp>
      <p:sp>
        <p:nvSpPr>
          <p:cNvPr id="10" name="TextBox 9">
            <a:extLst>
              <a:ext uri="{FF2B5EF4-FFF2-40B4-BE49-F238E27FC236}">
                <a16:creationId xmlns:a16="http://schemas.microsoft.com/office/drawing/2014/main" id="{5A0F14B2-851B-43B1-9298-80438C0D55CA}"/>
              </a:ext>
            </a:extLst>
          </p:cNvPr>
          <p:cNvSpPr txBox="1"/>
          <p:nvPr/>
        </p:nvSpPr>
        <p:spPr>
          <a:xfrm>
            <a:off x="6516216" y="2145048"/>
            <a:ext cx="2013345" cy="338554"/>
          </a:xfrm>
          <a:prstGeom prst="rect">
            <a:avLst/>
          </a:prstGeom>
          <a:solidFill>
            <a:schemeClr val="bg1"/>
          </a:solidFill>
        </p:spPr>
        <p:txBody>
          <a:bodyPr wrap="square" rtlCol="0">
            <a:spAutoFit/>
          </a:bodyPr>
          <a:lstStyle/>
          <a:p>
            <a:r>
              <a:rPr lang="el-GR" sz="1600" dirty="0"/>
              <a:t>Αλγόριθμος </a:t>
            </a:r>
            <a:r>
              <a:rPr lang="en-GB" sz="1600" dirty="0">
                <a:latin typeface="Calibri" panose="020F0502020204030204" pitchFamily="34" charset="0"/>
                <a:cs typeface="Calibri" panose="020F0502020204030204" pitchFamily="34" charset="0"/>
              </a:rPr>
              <a:t>Roy</a:t>
            </a:r>
            <a:r>
              <a:rPr lang="en-US" sz="1600" dirty="0">
                <a:latin typeface="Calibri" panose="020F0502020204030204" pitchFamily="34" charset="0"/>
                <a:cs typeface="Calibri" panose="020F0502020204030204" pitchFamily="34" charset="0"/>
              </a:rPr>
              <a:t> et al</a:t>
            </a:r>
            <a:r>
              <a:rPr lang="en-US" sz="1600" dirty="0"/>
              <a:t>.</a:t>
            </a:r>
          </a:p>
        </p:txBody>
      </p:sp>
    </p:spTree>
    <p:extLst>
      <p:ext uri="{BB962C8B-B14F-4D97-AF65-F5344CB8AC3E}">
        <p14:creationId xmlns:p14="http://schemas.microsoft.com/office/powerpoint/2010/main" val="118283239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F756E944-A749-4A8F-8620-B6891E6CF9FD}"/>
              </a:ext>
            </a:extLst>
          </p:cNvPr>
          <p:cNvGraphicFramePr>
            <a:graphicFrameLocks noGrp="1"/>
          </p:cNvGraphicFramePr>
          <p:nvPr/>
        </p:nvGraphicFramePr>
        <p:xfrm>
          <a:off x="1619672" y="3140968"/>
          <a:ext cx="6408712" cy="3195708"/>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2429681326"/>
                    </a:ext>
                  </a:extLst>
                </a:gridCol>
                <a:gridCol w="1602178">
                  <a:extLst>
                    <a:ext uri="{9D8B030D-6E8A-4147-A177-3AD203B41FA5}">
                      <a16:colId xmlns:a16="http://schemas.microsoft.com/office/drawing/2014/main" val="1611878797"/>
                    </a:ext>
                  </a:extLst>
                </a:gridCol>
                <a:gridCol w="1602178">
                  <a:extLst>
                    <a:ext uri="{9D8B030D-6E8A-4147-A177-3AD203B41FA5}">
                      <a16:colId xmlns:a16="http://schemas.microsoft.com/office/drawing/2014/main" val="1904714552"/>
                    </a:ext>
                  </a:extLst>
                </a:gridCol>
                <a:gridCol w="1602178">
                  <a:extLst>
                    <a:ext uri="{9D8B030D-6E8A-4147-A177-3AD203B41FA5}">
                      <a16:colId xmlns:a16="http://schemas.microsoft.com/office/drawing/2014/main" val="4133860736"/>
                    </a:ext>
                  </a:extLst>
                </a:gridCol>
              </a:tblGrid>
              <a:tr h="798927">
                <a:tc>
                  <a:txBody>
                    <a:bodyPr/>
                    <a:lstStyle/>
                    <a:p>
                      <a:endParaRPr lang="en-GB"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79016147"/>
                  </a:ext>
                </a:extLst>
              </a:tr>
              <a:tr h="798927">
                <a:tc>
                  <a:txBody>
                    <a:bodyPr/>
                    <a:lstStyle/>
                    <a:p>
                      <a:endParaRPr lang="en-GB" dirty="0"/>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GB" dirty="0"/>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GB" dirty="0"/>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GB" dirty="0"/>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7101735"/>
                  </a:ext>
                </a:extLst>
              </a:tr>
              <a:tr h="798927">
                <a:tc>
                  <a:txBody>
                    <a:bodyPr/>
                    <a:lstStyle/>
                    <a:p>
                      <a:endParaRPr lang="en-GB"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84556463"/>
                  </a:ext>
                </a:extLst>
              </a:tr>
              <a:tr h="798927">
                <a:tc>
                  <a:txBody>
                    <a:bodyPr/>
                    <a:lstStyle/>
                    <a:p>
                      <a:endParaRPr lang="en-GB"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61283572"/>
                  </a:ext>
                </a:extLst>
              </a:tr>
            </a:tbl>
          </a:graphicData>
        </a:graphic>
      </p:graphicFrame>
      <p:sp>
        <p:nvSpPr>
          <p:cNvPr id="33" name="Title 1"/>
          <p:cNvSpPr>
            <a:spLocks noGrp="1"/>
          </p:cNvSpPr>
          <p:nvPr>
            <p:ph type="title"/>
          </p:nvPr>
        </p:nvSpPr>
        <p:spPr>
          <a:xfrm>
            <a:off x="304770" y="188640"/>
            <a:ext cx="7507590" cy="800796"/>
          </a:xfrm>
        </p:spPr>
        <p:txBody>
          <a:bodyPr anchor="b">
            <a:noAutofit/>
          </a:bodyPr>
          <a:lstStyle/>
          <a:p>
            <a:pPr marL="596646" indent="-514350"/>
            <a:r>
              <a:rPr lang="en-GB" sz="2800" dirty="0">
                <a:solidFill>
                  <a:schemeClr val="accent5">
                    <a:lumMod val="75000"/>
                  </a:schemeClr>
                </a:solidFill>
                <a:latin typeface="Century Schoolbook" pitchFamily="18" charset="0"/>
              </a:rPr>
              <a:t>4</a:t>
            </a:r>
            <a:r>
              <a:rPr lang="en-US" sz="2800" dirty="0">
                <a:solidFill>
                  <a:schemeClr val="accent5">
                    <a:lumMod val="75000"/>
                  </a:schemeClr>
                </a:solidFill>
                <a:latin typeface="Century Schoolbook" pitchFamily="18" charset="0"/>
              </a:rPr>
              <a:t> </a:t>
            </a:r>
            <a:r>
              <a:rPr lang="el-GR" sz="2800" dirty="0">
                <a:solidFill>
                  <a:schemeClr val="accent5">
                    <a:lumMod val="75000"/>
                  </a:schemeClr>
                </a:solidFill>
                <a:latin typeface="Century Schoolbook" pitchFamily="18" charset="0"/>
              </a:rPr>
              <a:t>Πειραματικά αποτελέσματα</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732367" cy="2308324"/>
          </a:xfrm>
          <a:prstGeom prst="rect">
            <a:avLst/>
          </a:prstGeom>
        </p:spPr>
        <p:txBody>
          <a:bodyPr wrap="square">
            <a:spAutoFit/>
          </a:bodyPr>
          <a:lstStyle/>
          <a:p>
            <a:pPr marL="0" lvl="3" algn="just"/>
            <a:r>
              <a:rPr lang="el-CY" b="1" dirty="0">
                <a:solidFill>
                  <a:srgbClr val="C00000"/>
                </a:solidFill>
                <a:latin typeface="Times New Roman" pitchFamily="18" charset="0"/>
                <a:cs typeface="Times New Roman" pitchFamily="18" charset="0"/>
                <a:sym typeface="Wingdings" pitchFamily="2" charset="2"/>
              </a:rPr>
              <a:t>Ε</a:t>
            </a:r>
            <a:r>
              <a:rPr lang="el-GR" b="1" dirty="0">
                <a:solidFill>
                  <a:srgbClr val="C00000"/>
                </a:solidFill>
                <a:latin typeface="Times New Roman" pitchFamily="18" charset="0"/>
                <a:cs typeface="Times New Roman" pitchFamily="18" charset="0"/>
                <a:sym typeface="Wingdings" pitchFamily="2" charset="2"/>
              </a:rPr>
              <a:t>πιθέσεις μέσω φίλτρων</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r>
              <a:rPr lang="el-GR" sz="1800" dirty="0">
                <a:effectLst/>
                <a:latin typeface="Cambria" panose="02040503050406030204" pitchFamily="18" charset="0"/>
                <a:ea typeface="Times New Roman" panose="02020603050405020304" pitchFamily="18" charset="0"/>
                <a:cs typeface="Times New Roman" panose="02020603050405020304" pitchFamily="18" charset="0"/>
              </a:rPr>
              <a:t>Παρακάτω δίνουμε τις εικόνες που χρησιμοποιήθηκαν στις επιθέσεις φίλτρων. Για την μετρική </a:t>
            </a:r>
            <a:r>
              <a:rPr lang="en-US" sz="1800" dirty="0">
                <a:effectLst/>
                <a:latin typeface="Cambria" panose="02040503050406030204" pitchFamily="18" charset="0"/>
                <a:ea typeface="Times New Roman" panose="02020603050405020304" pitchFamily="18" charset="0"/>
                <a:cs typeface="Times New Roman" panose="02020603050405020304" pitchFamily="18" charset="0"/>
              </a:rPr>
              <a:t>BER </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συγκρίναμε τις εικόνες στα κανάλια </a:t>
            </a:r>
            <a:r>
              <a:rPr lang="en-GB" sz="1800" i="1" dirty="0">
                <a:effectLst/>
                <a:latin typeface="Cambria" panose="02040503050406030204" pitchFamily="18" charset="0"/>
                <a:ea typeface="Times New Roman" panose="02020603050405020304" pitchFamily="18" charset="0"/>
                <a:cs typeface="Times New Roman" panose="02020603050405020304" pitchFamily="18" charset="0"/>
              </a:rPr>
              <a:t>B</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και </a:t>
            </a:r>
            <a:r>
              <a:rPr lang="en-GB" sz="1800" i="1" dirty="0">
                <a:effectLst/>
                <a:latin typeface="Cambria" panose="02040503050406030204" pitchFamily="18" charset="0"/>
                <a:ea typeface="Times New Roman" panose="02020603050405020304" pitchFamily="18" charset="0"/>
                <a:cs typeface="Times New Roman" panose="02020603050405020304" pitchFamily="18" charset="0"/>
              </a:rPr>
              <a:t>G</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διότι στ</a:t>
            </a:r>
            <a:r>
              <a:rPr lang="el-CY" sz="1800" dirty="0">
                <a:effectLst/>
                <a:latin typeface="Cambria" panose="02040503050406030204" pitchFamily="18" charset="0"/>
                <a:ea typeface="Times New Roman" panose="02020603050405020304" pitchFamily="18" charset="0"/>
                <a:cs typeface="Times New Roman" panose="02020603050405020304" pitchFamily="18" charset="0"/>
              </a:rPr>
              <a:t>ον</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a:t>
            </a:r>
            <a:r>
              <a:rPr lang="el-CY" sz="1800" dirty="0">
                <a:effectLst/>
                <a:latin typeface="Cambria" panose="02040503050406030204" pitchFamily="18" charset="0"/>
                <a:ea typeface="Times New Roman" panose="02020603050405020304" pitchFamily="18" charset="0"/>
                <a:cs typeface="Times New Roman" panose="02020603050405020304" pitchFamily="18" charset="0"/>
              </a:rPr>
              <a:t>αλγόριθμο</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υδατοσήμανσης εικόνας με </a:t>
            </a:r>
            <a:r>
              <a:rPr lang="el-CY" sz="1800" dirty="0">
                <a:effectLst/>
                <a:latin typeface="Cambria" panose="02040503050406030204" pitchFamily="18" charset="0"/>
                <a:ea typeface="Times New Roman" panose="02020603050405020304" pitchFamily="18" charset="0"/>
                <a:cs typeface="Times New Roman" panose="02020603050405020304" pitchFamily="18" charset="0"/>
              </a:rPr>
              <a:t>δυαδικές εικόνες</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a:t>
            </a:r>
            <a:r>
              <a:rPr lang="el-CY" sz="1800" dirty="0">
                <a:effectLst/>
                <a:latin typeface="Cambria" panose="02040503050406030204" pitchFamily="18" charset="0"/>
                <a:ea typeface="Times New Roman" panose="02020603050405020304" pitchFamily="18" charset="0"/>
                <a:cs typeface="Times New Roman" panose="02020603050405020304" pitchFamily="18" charset="0"/>
              </a:rPr>
              <a:t>οι δυαδικές εικόνες</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τοποθετούνται στο </a:t>
            </a:r>
            <a:r>
              <a:rPr lang="en-GB" sz="1800" i="1" dirty="0">
                <a:effectLst/>
                <a:latin typeface="Cambria" panose="02040503050406030204" pitchFamily="18" charset="0"/>
                <a:ea typeface="Times New Roman" panose="02020603050405020304" pitchFamily="18" charset="0"/>
                <a:cs typeface="Times New Roman" panose="02020603050405020304" pitchFamily="18" charset="0"/>
              </a:rPr>
              <a:t>B</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 </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και  </a:t>
            </a:r>
            <a:r>
              <a:rPr lang="en-GB" sz="1800" i="1" dirty="0">
                <a:effectLst/>
                <a:latin typeface="Cambria" panose="02040503050406030204" pitchFamily="18" charset="0"/>
                <a:ea typeface="Times New Roman" panose="02020603050405020304" pitchFamily="18" charset="0"/>
                <a:cs typeface="Times New Roman" panose="02020603050405020304" pitchFamily="18" charset="0"/>
              </a:rPr>
              <a:t>G</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κανάλι ενώ </a:t>
            </a:r>
            <a:r>
              <a:rPr lang="el-CY" sz="1800" dirty="0">
                <a:effectLst/>
                <a:latin typeface="Cambria" panose="02040503050406030204" pitchFamily="18" charset="0"/>
                <a:ea typeface="Times New Roman" panose="02020603050405020304" pitchFamily="18" charset="0"/>
                <a:cs typeface="Times New Roman" panose="02020603050405020304" pitchFamily="18" charset="0"/>
              </a:rPr>
              <a:t>στον</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a:t>
            </a:r>
            <a:r>
              <a:rPr lang="el-CY" sz="1800" dirty="0">
                <a:effectLst/>
                <a:latin typeface="Cambria" panose="02040503050406030204" pitchFamily="18" charset="0"/>
                <a:ea typeface="Times New Roman" panose="02020603050405020304" pitchFamily="18" charset="0"/>
                <a:cs typeface="Times New Roman" panose="02020603050405020304" pitchFamily="18" charset="0"/>
              </a:rPr>
              <a:t>αλγόριθμο</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αυτοαναστρεφουσών </a:t>
            </a:r>
            <a:r>
              <a:rPr lang="el-CY" sz="1800" dirty="0">
                <a:effectLst/>
                <a:latin typeface="Cambria" panose="02040503050406030204" pitchFamily="18" charset="0"/>
                <a:ea typeface="Times New Roman" panose="02020603050405020304" pitchFamily="18" charset="0"/>
                <a:cs typeface="Times New Roman" panose="02020603050405020304" pitchFamily="18" charset="0"/>
              </a:rPr>
              <a:t>μεταθέσεων</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η </a:t>
            </a:r>
            <a:r>
              <a:rPr lang="el-CY" sz="1800" dirty="0">
                <a:effectLst/>
                <a:latin typeface="Cambria" panose="02040503050406030204" pitchFamily="18" charset="0"/>
                <a:ea typeface="Times New Roman" panose="02020603050405020304" pitchFamily="18" charset="0"/>
                <a:cs typeface="Times New Roman" panose="02020603050405020304" pitchFamily="18" charset="0"/>
              </a:rPr>
              <a:t>μετάθεση</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τοποθετείτε και στα τρία κανάλια (</a:t>
            </a:r>
            <a:r>
              <a:rPr lang="en-US" sz="1800" i="1" dirty="0">
                <a:effectLst/>
                <a:latin typeface="Cambria" panose="02040503050406030204" pitchFamily="18" charset="0"/>
                <a:ea typeface="Times New Roman" panose="02020603050405020304" pitchFamily="18" charset="0"/>
                <a:cs typeface="Times New Roman" panose="02020603050405020304" pitchFamily="18" charset="0"/>
              </a:rPr>
              <a:t>R</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a:t>
            </a:r>
            <a:r>
              <a:rPr lang="en-US" sz="1800" i="1" dirty="0">
                <a:effectLst/>
                <a:latin typeface="Cambria" panose="02040503050406030204" pitchFamily="18" charset="0"/>
                <a:ea typeface="Times New Roman" panose="02020603050405020304" pitchFamily="18" charset="0"/>
                <a:cs typeface="Times New Roman" panose="02020603050405020304" pitchFamily="18" charset="0"/>
              </a:rPr>
              <a:t>G</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a:t>
            </a:r>
            <a:r>
              <a:rPr lang="en-US" sz="1800" i="1" dirty="0">
                <a:effectLst/>
                <a:latin typeface="Cambria" panose="02040503050406030204" pitchFamily="18" charset="0"/>
                <a:ea typeface="Times New Roman" panose="02020603050405020304" pitchFamily="18" charset="0"/>
                <a:cs typeface="Times New Roman" panose="02020603050405020304" pitchFamily="18" charset="0"/>
              </a:rPr>
              <a:t>B</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a:t>
            </a:r>
          </a:p>
          <a:p>
            <a:pPr marL="0" lvl="3" algn="just"/>
            <a:endParaRPr lang="en-US" dirty="0">
              <a:solidFill>
                <a:schemeClr val="tx1">
                  <a:lumMod val="95000"/>
                  <a:lumOff val="5000"/>
                </a:schemeClr>
              </a:solidFill>
              <a:latin typeface="Times New Roman" pitchFamily="18" charset="0"/>
              <a:cs typeface="Times New Roman" pitchFamily="18" charset="0"/>
              <a:sym typeface="Wingdings" pitchFamily="2" charset="2"/>
            </a:endParaRP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154</a:t>
            </a:fld>
            <a:endParaRPr lang="el-GR" altLang="el-GR" sz="1200" dirty="0">
              <a:latin typeface="Cambria" pitchFamily="18" charset="0"/>
            </a:endParaRPr>
          </a:p>
        </p:txBody>
      </p:sp>
      <p:pic>
        <p:nvPicPr>
          <p:cNvPr id="22" name="Picture 21" descr="A picture containing building, arch, altar&#10;&#10;Description automatically generated">
            <a:extLst>
              <a:ext uri="{FF2B5EF4-FFF2-40B4-BE49-F238E27FC236}">
                <a16:creationId xmlns:a16="http://schemas.microsoft.com/office/drawing/2014/main" id="{A4CA9DCB-4EB6-45A7-B695-585019FFB4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09260" y="3945562"/>
            <a:ext cx="792088" cy="792088"/>
          </a:xfrm>
          <a:prstGeom prst="rect">
            <a:avLst/>
          </a:prstGeom>
        </p:spPr>
      </p:pic>
      <p:pic>
        <p:nvPicPr>
          <p:cNvPr id="23" name="Picture 22" descr="Clouds in the sky&#10;&#10;Description automatically generated with low confidence">
            <a:extLst>
              <a:ext uri="{FF2B5EF4-FFF2-40B4-BE49-F238E27FC236}">
                <a16:creationId xmlns:a16="http://schemas.microsoft.com/office/drawing/2014/main" id="{C508A647-7857-4167-BC8F-68331C1588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flipV="1">
            <a:off x="3553990" y="3936618"/>
            <a:ext cx="792088" cy="792088"/>
          </a:xfrm>
          <a:prstGeom prst="rect">
            <a:avLst/>
          </a:prstGeom>
        </p:spPr>
      </p:pic>
      <p:pic>
        <p:nvPicPr>
          <p:cNvPr id="25" name="Picture 24" descr="A picture containing dog, looking, standing, brown&#10;&#10;Description automatically generated">
            <a:extLst>
              <a:ext uri="{FF2B5EF4-FFF2-40B4-BE49-F238E27FC236}">
                <a16:creationId xmlns:a16="http://schemas.microsoft.com/office/drawing/2014/main" id="{C87972E9-5067-4A00-8BE3-767383C3E3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65677" y="3945561"/>
            <a:ext cx="792089" cy="792089"/>
          </a:xfrm>
          <a:prstGeom prst="rect">
            <a:avLst/>
          </a:prstGeom>
        </p:spPr>
      </p:pic>
      <p:pic>
        <p:nvPicPr>
          <p:cNvPr id="26" name="Picture 25" descr="A picture containing cage, plastic&#10;&#10;Description automatically generated">
            <a:extLst>
              <a:ext uri="{FF2B5EF4-FFF2-40B4-BE49-F238E27FC236}">
                <a16:creationId xmlns:a16="http://schemas.microsoft.com/office/drawing/2014/main" id="{DA5AD38F-D1A1-4CF9-B5B5-9E41D996EFA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77365" y="3936617"/>
            <a:ext cx="792089" cy="792089"/>
          </a:xfrm>
          <a:prstGeom prst="rect">
            <a:avLst/>
          </a:prstGeom>
        </p:spPr>
      </p:pic>
      <p:pic>
        <p:nvPicPr>
          <p:cNvPr id="27" name="Picture 26" descr="A picture containing grass, outdoor, sky, field&#10;&#10;Description automatically generated">
            <a:extLst>
              <a:ext uri="{FF2B5EF4-FFF2-40B4-BE49-F238E27FC236}">
                <a16:creationId xmlns:a16="http://schemas.microsoft.com/office/drawing/2014/main" id="{21412100-F201-45C5-B06F-289EA056988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83660" y="5544587"/>
            <a:ext cx="792089" cy="792089"/>
          </a:xfrm>
          <a:prstGeom prst="rect">
            <a:avLst/>
          </a:prstGeom>
        </p:spPr>
      </p:pic>
      <p:pic>
        <p:nvPicPr>
          <p:cNvPr id="28" name="Picture 27">
            <a:extLst>
              <a:ext uri="{FF2B5EF4-FFF2-40B4-BE49-F238E27FC236}">
                <a16:creationId xmlns:a16="http://schemas.microsoft.com/office/drawing/2014/main" id="{8C4039B1-32AB-4650-95C8-BD09459F93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0800000" flipV="1">
            <a:off x="5195348" y="5544586"/>
            <a:ext cx="792090" cy="792090"/>
          </a:xfrm>
          <a:prstGeom prst="rect">
            <a:avLst/>
          </a:prstGeom>
        </p:spPr>
      </p:pic>
      <p:sp>
        <p:nvSpPr>
          <p:cNvPr id="4" name="TextBox 3">
            <a:extLst>
              <a:ext uri="{FF2B5EF4-FFF2-40B4-BE49-F238E27FC236}">
                <a16:creationId xmlns:a16="http://schemas.microsoft.com/office/drawing/2014/main" id="{1D7872B7-FB8D-49CB-82FD-93579C5CB314}"/>
              </a:ext>
            </a:extLst>
          </p:cNvPr>
          <p:cNvSpPr txBox="1"/>
          <p:nvPr/>
        </p:nvSpPr>
        <p:spPr>
          <a:xfrm>
            <a:off x="3190987" y="3502179"/>
            <a:ext cx="3266082" cy="369332"/>
          </a:xfrm>
          <a:prstGeom prst="rect">
            <a:avLst/>
          </a:prstGeom>
          <a:noFill/>
        </p:spPr>
        <p:txBody>
          <a:bodyPr wrap="square" rtlCol="0">
            <a:spAutoFit/>
          </a:bodyPr>
          <a:lstStyle/>
          <a:p>
            <a:r>
              <a:rPr lang="el-CY" dirty="0"/>
              <a:t>Εικόνες διαστάσεων 512</a:t>
            </a:r>
            <a:r>
              <a:rPr lang="en-US" dirty="0">
                <a:latin typeface="Calibri" panose="020F0502020204030204" pitchFamily="34" charset="0"/>
                <a:cs typeface="Calibri" panose="020F0502020204030204" pitchFamily="34" charset="0"/>
              </a:rPr>
              <a:t>x512</a:t>
            </a:r>
            <a:r>
              <a:rPr lang="el-CY" dirty="0"/>
              <a:t> </a:t>
            </a:r>
            <a:endParaRPr lang="en-GB" dirty="0"/>
          </a:p>
        </p:txBody>
      </p:sp>
      <p:sp>
        <p:nvSpPr>
          <p:cNvPr id="17" name="TextBox 16">
            <a:extLst>
              <a:ext uri="{FF2B5EF4-FFF2-40B4-BE49-F238E27FC236}">
                <a16:creationId xmlns:a16="http://schemas.microsoft.com/office/drawing/2014/main" id="{2E410C72-A2B4-4185-97C0-B49C4C39DE06}"/>
              </a:ext>
            </a:extLst>
          </p:cNvPr>
          <p:cNvSpPr txBox="1"/>
          <p:nvPr/>
        </p:nvSpPr>
        <p:spPr>
          <a:xfrm>
            <a:off x="2636905" y="5022934"/>
            <a:ext cx="4536504" cy="369332"/>
          </a:xfrm>
          <a:prstGeom prst="rect">
            <a:avLst/>
          </a:prstGeom>
          <a:noFill/>
        </p:spPr>
        <p:txBody>
          <a:bodyPr wrap="square" rtlCol="0">
            <a:spAutoFit/>
          </a:bodyPr>
          <a:lstStyle/>
          <a:p>
            <a:r>
              <a:rPr lang="el-CY" dirty="0"/>
              <a:t>Εικόνες διαστάσεων </a:t>
            </a:r>
            <a:r>
              <a:rPr lang="en-US" dirty="0">
                <a:latin typeface="Calibri" panose="020F0502020204030204" pitchFamily="34" charset="0"/>
                <a:cs typeface="Calibri" panose="020F0502020204030204" pitchFamily="34" charset="0"/>
              </a:rPr>
              <a:t>768x768</a:t>
            </a:r>
            <a:r>
              <a:rPr lang="en-US" dirty="0"/>
              <a:t> </a:t>
            </a:r>
            <a:r>
              <a:rPr lang="el-CY" dirty="0"/>
              <a:t>και </a:t>
            </a:r>
            <a:r>
              <a:rPr lang="en-US" dirty="0">
                <a:latin typeface="Calibri" panose="020F0502020204030204" pitchFamily="34" charset="0"/>
                <a:cs typeface="Calibri" panose="020F0502020204030204" pitchFamily="34" charset="0"/>
              </a:rPr>
              <a:t>800x800</a:t>
            </a:r>
            <a:r>
              <a:rPr lang="el-CY" dirty="0"/>
              <a:t> </a:t>
            </a:r>
            <a:endParaRPr lang="en-GB" dirty="0"/>
          </a:p>
        </p:txBody>
      </p:sp>
    </p:spTree>
    <p:extLst>
      <p:ext uri="{BB962C8B-B14F-4D97-AF65-F5344CB8AC3E}">
        <p14:creationId xmlns:p14="http://schemas.microsoft.com/office/powerpoint/2010/main" val="163641650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GB" sz="2800" dirty="0">
                <a:solidFill>
                  <a:schemeClr val="accent5">
                    <a:lumMod val="75000"/>
                  </a:schemeClr>
                </a:solidFill>
                <a:latin typeface="Century Schoolbook" pitchFamily="18" charset="0"/>
              </a:rPr>
              <a:t>4</a:t>
            </a:r>
            <a:r>
              <a:rPr lang="en-US" sz="2800" dirty="0">
                <a:solidFill>
                  <a:schemeClr val="accent5">
                    <a:lumMod val="75000"/>
                  </a:schemeClr>
                </a:solidFill>
                <a:latin typeface="Century Schoolbook" pitchFamily="18" charset="0"/>
              </a:rPr>
              <a:t> </a:t>
            </a:r>
            <a:r>
              <a:rPr lang="el-GR" sz="2800" dirty="0">
                <a:solidFill>
                  <a:schemeClr val="accent5">
                    <a:lumMod val="75000"/>
                  </a:schemeClr>
                </a:solidFill>
                <a:latin typeface="Century Schoolbook" pitchFamily="18" charset="0"/>
              </a:rPr>
              <a:t>Πειραματικά αποτελέσματα</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732367" cy="1754326"/>
          </a:xfrm>
          <a:prstGeom prst="rect">
            <a:avLst/>
          </a:prstGeom>
        </p:spPr>
        <p:txBody>
          <a:bodyPr wrap="square">
            <a:spAutoFit/>
          </a:bodyPr>
          <a:lstStyle/>
          <a:p>
            <a:pPr marL="0" lvl="3" algn="just"/>
            <a:r>
              <a:rPr lang="el-CY" b="1" dirty="0">
                <a:solidFill>
                  <a:srgbClr val="C00000"/>
                </a:solidFill>
                <a:latin typeface="Times New Roman" pitchFamily="18" charset="0"/>
                <a:cs typeface="Times New Roman" pitchFamily="18" charset="0"/>
                <a:sym typeface="Wingdings" pitchFamily="2" charset="2"/>
              </a:rPr>
              <a:t>Ε</a:t>
            </a:r>
            <a:r>
              <a:rPr lang="el-GR" b="1" dirty="0">
                <a:solidFill>
                  <a:srgbClr val="C00000"/>
                </a:solidFill>
                <a:latin typeface="Times New Roman" pitchFamily="18" charset="0"/>
                <a:cs typeface="Times New Roman" pitchFamily="18" charset="0"/>
                <a:sym typeface="Wingdings" pitchFamily="2" charset="2"/>
              </a:rPr>
              <a:t>πίθεση </a:t>
            </a:r>
            <a:r>
              <a:rPr lang="en-GB" b="1" dirty="0">
                <a:solidFill>
                  <a:srgbClr val="C00000"/>
                </a:solidFill>
                <a:latin typeface="Times New Roman" pitchFamily="18" charset="0"/>
                <a:cs typeface="Times New Roman" pitchFamily="18" charset="0"/>
                <a:sym typeface="Wingdings" pitchFamily="2" charset="2"/>
              </a:rPr>
              <a:t>Gamma</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r>
              <a:rPr lang="en-US" sz="1800" dirty="0">
                <a:effectLst/>
                <a:latin typeface="Cambria" panose="02040503050406030204" pitchFamily="18" charset="0"/>
                <a:ea typeface="Times New Roman" panose="02020603050405020304" pitchFamily="18" charset="0"/>
                <a:cs typeface="Times New Roman" panose="02020603050405020304" pitchFamily="18" charset="0"/>
              </a:rPr>
              <a:t>To</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φίλτρο </a:t>
            </a:r>
            <a:r>
              <a:rPr lang="en-US" sz="1800" dirty="0">
                <a:effectLst/>
                <a:latin typeface="Cambria" panose="02040503050406030204" pitchFamily="18" charset="0"/>
                <a:ea typeface="Times New Roman" panose="02020603050405020304" pitchFamily="18" charset="0"/>
                <a:cs typeface="Times New Roman" panose="02020603050405020304" pitchFamily="18" charset="0"/>
              </a:rPr>
              <a:t>gamma</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χρησιμοποιείται για βελτιστοποίηση χρησιμοποίησης των </a:t>
            </a:r>
            <a:r>
              <a:rPr lang="en-US" sz="1800" dirty="0">
                <a:effectLst/>
                <a:latin typeface="Cambria" panose="02040503050406030204" pitchFamily="18" charset="0"/>
                <a:ea typeface="Times New Roman" panose="02020603050405020304" pitchFamily="18" charset="0"/>
                <a:cs typeface="Times New Roman" panose="02020603050405020304" pitchFamily="18" charset="0"/>
              </a:rPr>
              <a:t>bits</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της εικόνας όταν αυτή κωδικοποιείται</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 </a:t>
            </a:r>
            <a:r>
              <a:rPr lang="el-GR" sz="1800" dirty="0" err="1">
                <a:effectLst/>
                <a:latin typeface="Cambria" panose="02040503050406030204" pitchFamily="18" charset="0"/>
                <a:ea typeface="Times New Roman" panose="02020603050405020304" pitchFamily="18" charset="0"/>
                <a:cs typeface="Times New Roman" panose="02020603050405020304" pitchFamily="18" charset="0"/>
              </a:rPr>
              <a:t>εκμεταλλεύοντας</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τον μη γραμμικό τρόπο με τον οποίο οι άνθρωποι αντιλαμβάνονται το φως και το χρώμα. Αρχικά χρησιμοποιήσαμε την τιμή γ=0.25 και έπειτα την τιμή γ=3.0.</a:t>
            </a:r>
          </a:p>
          <a:p>
            <a:pPr marL="0" lvl="3" algn="just"/>
            <a:endParaRPr lang="en-US" dirty="0">
              <a:solidFill>
                <a:schemeClr val="tx1">
                  <a:lumMod val="95000"/>
                  <a:lumOff val="5000"/>
                </a:schemeClr>
              </a:solidFill>
              <a:latin typeface="Times New Roman" pitchFamily="18" charset="0"/>
              <a:cs typeface="Times New Roman" pitchFamily="18" charset="0"/>
              <a:sym typeface="Wingdings" pitchFamily="2" charset="2"/>
            </a:endParaRP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155</a:t>
            </a:fld>
            <a:endParaRPr lang="el-GR" altLang="el-GR" sz="1200" dirty="0">
              <a:latin typeface="Cambria" pitchFamily="18" charset="0"/>
            </a:endParaRPr>
          </a:p>
        </p:txBody>
      </p:sp>
    </p:spTree>
    <p:extLst>
      <p:ext uri="{BB962C8B-B14F-4D97-AF65-F5344CB8AC3E}">
        <p14:creationId xmlns:p14="http://schemas.microsoft.com/office/powerpoint/2010/main" val="295679100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GB" sz="2800" dirty="0">
                <a:solidFill>
                  <a:schemeClr val="accent5">
                    <a:lumMod val="75000"/>
                  </a:schemeClr>
                </a:solidFill>
                <a:latin typeface="Century Schoolbook" pitchFamily="18" charset="0"/>
              </a:rPr>
              <a:t>4</a:t>
            </a:r>
            <a:r>
              <a:rPr lang="en-US" sz="2800" dirty="0">
                <a:solidFill>
                  <a:schemeClr val="accent5">
                    <a:lumMod val="75000"/>
                  </a:schemeClr>
                </a:solidFill>
                <a:latin typeface="Century Schoolbook" pitchFamily="18" charset="0"/>
              </a:rPr>
              <a:t> </a:t>
            </a:r>
            <a:r>
              <a:rPr lang="el-GR" sz="2800" dirty="0">
                <a:solidFill>
                  <a:schemeClr val="accent5">
                    <a:lumMod val="75000"/>
                  </a:schemeClr>
                </a:solidFill>
                <a:latin typeface="Century Schoolbook" pitchFamily="18" charset="0"/>
              </a:rPr>
              <a:t>Πειραματικά αποτελέσματα</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732367" cy="646331"/>
          </a:xfrm>
          <a:prstGeom prst="rect">
            <a:avLst/>
          </a:prstGeom>
        </p:spPr>
        <p:txBody>
          <a:bodyPr wrap="square">
            <a:spAutoFit/>
          </a:bodyPr>
          <a:lstStyle/>
          <a:p>
            <a:pPr marL="0" lvl="3" algn="just"/>
            <a:r>
              <a:rPr lang="el-CY" b="1" dirty="0">
                <a:solidFill>
                  <a:srgbClr val="C00000"/>
                </a:solidFill>
                <a:latin typeface="Times New Roman" pitchFamily="18" charset="0"/>
                <a:cs typeface="Times New Roman" pitchFamily="18" charset="0"/>
                <a:sym typeface="Wingdings" pitchFamily="2" charset="2"/>
              </a:rPr>
              <a:t>Ε</a:t>
            </a:r>
            <a:r>
              <a:rPr lang="el-GR" b="1" dirty="0">
                <a:solidFill>
                  <a:srgbClr val="C00000"/>
                </a:solidFill>
                <a:latin typeface="Times New Roman" pitchFamily="18" charset="0"/>
                <a:cs typeface="Times New Roman" pitchFamily="18" charset="0"/>
                <a:sym typeface="Wingdings" pitchFamily="2" charset="2"/>
              </a:rPr>
              <a:t>πίθεση </a:t>
            </a:r>
            <a:r>
              <a:rPr lang="en-GB" b="1" dirty="0">
                <a:solidFill>
                  <a:srgbClr val="C00000"/>
                </a:solidFill>
                <a:latin typeface="Times New Roman" pitchFamily="18" charset="0"/>
                <a:cs typeface="Times New Roman" pitchFamily="18" charset="0"/>
                <a:sym typeface="Wingdings" pitchFamily="2" charset="2"/>
              </a:rPr>
              <a:t>Gamma (</a:t>
            </a:r>
            <a:r>
              <a:rPr lang="el-GR" b="1" dirty="0">
                <a:solidFill>
                  <a:srgbClr val="C00000"/>
                </a:solidFill>
                <a:latin typeface="Times New Roman" pitchFamily="18" charset="0"/>
                <a:cs typeface="Times New Roman" pitchFamily="18" charset="0"/>
                <a:sym typeface="Wingdings" pitchFamily="2" charset="2"/>
              </a:rPr>
              <a:t>γ = 0.25)</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endParaRPr lang="en-US" dirty="0">
              <a:solidFill>
                <a:schemeClr val="tx1">
                  <a:lumMod val="95000"/>
                  <a:lumOff val="5000"/>
                </a:schemeClr>
              </a:solidFill>
              <a:latin typeface="Times New Roman" pitchFamily="18" charset="0"/>
              <a:cs typeface="Times New Roman" pitchFamily="18" charset="0"/>
              <a:sym typeface="Wingdings" pitchFamily="2" charset="2"/>
            </a:endParaRP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156</a:t>
            </a:fld>
            <a:endParaRPr lang="el-GR" altLang="el-GR" sz="1200" dirty="0">
              <a:latin typeface="Cambria" pitchFamily="18" charset="0"/>
            </a:endParaRPr>
          </a:p>
        </p:txBody>
      </p:sp>
      <p:graphicFrame>
        <p:nvGraphicFramePr>
          <p:cNvPr id="4" name="Table 3">
            <a:extLst>
              <a:ext uri="{FF2B5EF4-FFF2-40B4-BE49-F238E27FC236}">
                <a16:creationId xmlns:a16="http://schemas.microsoft.com/office/drawing/2014/main" id="{477C63C6-4CCA-489A-B8A7-B5CB7D1F7B7B}"/>
              </a:ext>
            </a:extLst>
          </p:cNvPr>
          <p:cNvGraphicFramePr>
            <a:graphicFrameLocks noGrp="1"/>
          </p:cNvGraphicFramePr>
          <p:nvPr>
            <p:extLst>
              <p:ext uri="{D42A27DB-BD31-4B8C-83A1-F6EECF244321}">
                <p14:modId xmlns:p14="http://schemas.microsoft.com/office/powerpoint/2010/main" val="2950451035"/>
              </p:ext>
            </p:extLst>
          </p:nvPr>
        </p:nvGraphicFramePr>
        <p:xfrm>
          <a:off x="800073" y="2647030"/>
          <a:ext cx="7881876" cy="3449662"/>
        </p:xfrm>
        <a:graphic>
          <a:graphicData uri="http://schemas.openxmlformats.org/drawingml/2006/table">
            <a:tbl>
              <a:tblPr firstRow="1" firstCol="1" bandRow="1">
                <a:tableStyleId>{5940675A-B579-460E-94D1-54222C63F5DA}</a:tableStyleId>
              </a:tblPr>
              <a:tblGrid>
                <a:gridCol w="956588">
                  <a:extLst>
                    <a:ext uri="{9D8B030D-6E8A-4147-A177-3AD203B41FA5}">
                      <a16:colId xmlns:a16="http://schemas.microsoft.com/office/drawing/2014/main" val="3342696732"/>
                    </a:ext>
                  </a:extLst>
                </a:gridCol>
                <a:gridCol w="901556">
                  <a:extLst>
                    <a:ext uri="{9D8B030D-6E8A-4147-A177-3AD203B41FA5}">
                      <a16:colId xmlns:a16="http://schemas.microsoft.com/office/drawing/2014/main" val="2041033584"/>
                    </a:ext>
                  </a:extLst>
                </a:gridCol>
                <a:gridCol w="761655">
                  <a:extLst>
                    <a:ext uri="{9D8B030D-6E8A-4147-A177-3AD203B41FA5}">
                      <a16:colId xmlns:a16="http://schemas.microsoft.com/office/drawing/2014/main" val="2350714866"/>
                    </a:ext>
                  </a:extLst>
                </a:gridCol>
                <a:gridCol w="648072">
                  <a:extLst>
                    <a:ext uri="{9D8B030D-6E8A-4147-A177-3AD203B41FA5}">
                      <a16:colId xmlns:a16="http://schemas.microsoft.com/office/drawing/2014/main" val="3668893062"/>
                    </a:ext>
                  </a:extLst>
                </a:gridCol>
                <a:gridCol w="967984">
                  <a:extLst>
                    <a:ext uri="{9D8B030D-6E8A-4147-A177-3AD203B41FA5}">
                      <a16:colId xmlns:a16="http://schemas.microsoft.com/office/drawing/2014/main" val="1713823200"/>
                    </a:ext>
                  </a:extLst>
                </a:gridCol>
                <a:gridCol w="760208">
                  <a:extLst>
                    <a:ext uri="{9D8B030D-6E8A-4147-A177-3AD203B41FA5}">
                      <a16:colId xmlns:a16="http://schemas.microsoft.com/office/drawing/2014/main" val="3515708534"/>
                    </a:ext>
                  </a:extLst>
                </a:gridCol>
                <a:gridCol w="648072">
                  <a:extLst>
                    <a:ext uri="{9D8B030D-6E8A-4147-A177-3AD203B41FA5}">
                      <a16:colId xmlns:a16="http://schemas.microsoft.com/office/drawing/2014/main" val="3518015996"/>
                    </a:ext>
                  </a:extLst>
                </a:gridCol>
                <a:gridCol w="648072">
                  <a:extLst>
                    <a:ext uri="{9D8B030D-6E8A-4147-A177-3AD203B41FA5}">
                      <a16:colId xmlns:a16="http://schemas.microsoft.com/office/drawing/2014/main" val="987941828"/>
                    </a:ext>
                  </a:extLst>
                </a:gridCol>
                <a:gridCol w="777946">
                  <a:extLst>
                    <a:ext uri="{9D8B030D-6E8A-4147-A177-3AD203B41FA5}">
                      <a16:colId xmlns:a16="http://schemas.microsoft.com/office/drawing/2014/main" val="1463349068"/>
                    </a:ext>
                  </a:extLst>
                </a:gridCol>
                <a:gridCol w="811723">
                  <a:extLst>
                    <a:ext uri="{9D8B030D-6E8A-4147-A177-3AD203B41FA5}">
                      <a16:colId xmlns:a16="http://schemas.microsoft.com/office/drawing/2014/main" val="2813342981"/>
                    </a:ext>
                  </a:extLst>
                </a:gridCol>
              </a:tblGrid>
              <a:tr h="270088">
                <a:tc>
                  <a:txBody>
                    <a:bodyPr/>
                    <a:lstStyle/>
                    <a:p>
                      <a:pPr algn="just">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46741204"/>
                  </a:ext>
                </a:extLst>
              </a:tr>
              <a:tr h="1245234">
                <a:tc>
                  <a:txBody>
                    <a:bodyPr/>
                    <a:lstStyle/>
                    <a:p>
                      <a:pPr algn="ctr">
                        <a:lnSpc>
                          <a:spcPct val="150000"/>
                        </a:lnSpc>
                        <a:spcAft>
                          <a:spcPts val="300"/>
                        </a:spcAft>
                      </a:pPr>
                      <a:r>
                        <a:rPr lang="el-GR" sz="1400" dirty="0">
                          <a:effectLst/>
                        </a:rPr>
                        <a:t>Εικόνα</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a:effectLst/>
                        </a:rPr>
                        <a:t>SIZE</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dirty="0">
                          <a:effectLst/>
                        </a:rPr>
                        <a:t>PSNR</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dirty="0">
                          <a:effectLst/>
                        </a:rPr>
                        <a:t>SSIM</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dirty="0">
                          <a:effectLst/>
                        </a:rPr>
                        <a:t>BER</a:t>
                      </a:r>
                      <a:r>
                        <a:rPr lang="el-GR" sz="1400" dirty="0">
                          <a:effectLst/>
                        </a:rPr>
                        <a:t> πράσινο κανάλι</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dirty="0">
                          <a:effectLst/>
                        </a:rPr>
                        <a:t>BER</a:t>
                      </a:r>
                      <a:r>
                        <a:rPr lang="el-GR" sz="1400" dirty="0">
                          <a:effectLst/>
                        </a:rPr>
                        <a:t> μπλε κανάλι</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a:effectLst/>
                        </a:rPr>
                        <a:t>PSNR</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dirty="0">
                          <a:effectLst/>
                        </a:rPr>
                        <a:t>SSIM</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dirty="0">
                          <a:effectLst/>
                        </a:rPr>
                        <a:t>BER</a:t>
                      </a:r>
                      <a:r>
                        <a:rPr lang="el-GR" sz="1400" dirty="0">
                          <a:effectLst/>
                        </a:rPr>
                        <a:t> πράσινο κανάλι</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dirty="0">
                          <a:effectLst/>
                        </a:rPr>
                        <a:t>BER</a:t>
                      </a:r>
                      <a:r>
                        <a:rPr lang="el-GR" sz="1400" dirty="0">
                          <a:effectLst/>
                        </a:rPr>
                        <a:t> μπλε κανάλι</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24480568"/>
                  </a:ext>
                </a:extLst>
              </a:tr>
              <a:tr h="322275">
                <a:tc>
                  <a:txBody>
                    <a:bodyPr/>
                    <a:lstStyle/>
                    <a:p>
                      <a:pPr algn="ctr">
                        <a:lnSpc>
                          <a:spcPct val="150000"/>
                        </a:lnSpc>
                        <a:spcAft>
                          <a:spcPts val="300"/>
                        </a:spcAft>
                      </a:pPr>
                      <a:r>
                        <a:rPr lang="en-US" sz="1600" dirty="0">
                          <a:effectLst/>
                        </a:rPr>
                        <a:t>painting</a:t>
                      </a:r>
                      <a:endParaRPr lang="el-GR"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1600">
                          <a:effectLst/>
                        </a:rPr>
                        <a:t>512x512</a:t>
                      </a:r>
                      <a:endParaRPr lang="el-GR" sz="16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7.77</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0.29</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7.89</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0.31</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0.04</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dirty="0">
                          <a:effectLst/>
                        </a:rPr>
                        <a:t>0.06</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99315984"/>
                  </a:ext>
                </a:extLst>
              </a:tr>
              <a:tr h="322275">
                <a:tc>
                  <a:txBody>
                    <a:bodyPr/>
                    <a:lstStyle/>
                    <a:p>
                      <a:pPr algn="ctr">
                        <a:lnSpc>
                          <a:spcPct val="150000"/>
                        </a:lnSpc>
                        <a:spcAft>
                          <a:spcPts val="300"/>
                        </a:spcAft>
                      </a:pPr>
                      <a:r>
                        <a:rPr lang="en-US" sz="1600" dirty="0">
                          <a:effectLst/>
                        </a:rPr>
                        <a:t>clouds</a:t>
                      </a:r>
                      <a:endParaRPr lang="el-GR"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1600" dirty="0">
                          <a:effectLst/>
                        </a:rPr>
                        <a:t>512x512</a:t>
                      </a:r>
                      <a:endParaRPr lang="el-GR"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8.5</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0.33</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dirty="0">
                          <a:effectLst/>
                        </a:rPr>
                        <a:t>0</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dirty="0">
                          <a:effectLst/>
                        </a:rPr>
                        <a:t>0</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8.5</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0.33</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0.16</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0.18</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70729762"/>
                  </a:ext>
                </a:extLst>
              </a:tr>
              <a:tr h="322275">
                <a:tc>
                  <a:txBody>
                    <a:bodyPr/>
                    <a:lstStyle/>
                    <a:p>
                      <a:pPr algn="ctr">
                        <a:lnSpc>
                          <a:spcPct val="150000"/>
                        </a:lnSpc>
                        <a:spcAft>
                          <a:spcPts val="300"/>
                        </a:spcAft>
                      </a:pPr>
                      <a:r>
                        <a:rPr lang="en-US" sz="1600">
                          <a:effectLst/>
                        </a:rPr>
                        <a:t>dog</a:t>
                      </a:r>
                      <a:endParaRPr lang="el-GR" sz="16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1600" dirty="0">
                          <a:effectLst/>
                        </a:rPr>
                        <a:t>512x512</a:t>
                      </a:r>
                      <a:endParaRPr lang="el-GR"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11.08</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0.08</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dirty="0">
                          <a:effectLst/>
                        </a:rPr>
                        <a:t>0</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11.1</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dirty="0">
                          <a:effectLst/>
                        </a:rPr>
                        <a:t>0.09</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0.26</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0.25</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17339129"/>
                  </a:ext>
                </a:extLst>
              </a:tr>
              <a:tr h="322275">
                <a:tc>
                  <a:txBody>
                    <a:bodyPr/>
                    <a:lstStyle/>
                    <a:p>
                      <a:pPr algn="ctr">
                        <a:lnSpc>
                          <a:spcPct val="150000"/>
                        </a:lnSpc>
                        <a:spcAft>
                          <a:spcPts val="300"/>
                        </a:spcAft>
                      </a:pPr>
                      <a:r>
                        <a:rPr lang="en-US" sz="1600">
                          <a:effectLst/>
                        </a:rPr>
                        <a:t>glass</a:t>
                      </a:r>
                      <a:endParaRPr lang="el-GR" sz="16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1600" dirty="0">
                          <a:effectLst/>
                        </a:rPr>
                        <a:t>512x512</a:t>
                      </a:r>
                      <a:endParaRPr lang="el-GR"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8.6</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0.35</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8.6</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dirty="0">
                          <a:effectLst/>
                        </a:rPr>
                        <a:t>0.34</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0.08</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dirty="0">
                          <a:effectLst/>
                        </a:rPr>
                        <a:t>0.1</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04434190"/>
                  </a:ext>
                </a:extLst>
              </a:tr>
              <a:tr h="322275">
                <a:tc>
                  <a:txBody>
                    <a:bodyPr/>
                    <a:lstStyle/>
                    <a:p>
                      <a:pPr algn="ctr">
                        <a:lnSpc>
                          <a:spcPct val="150000"/>
                        </a:lnSpc>
                        <a:spcAft>
                          <a:spcPts val="300"/>
                        </a:spcAft>
                      </a:pPr>
                      <a:r>
                        <a:rPr lang="en-US" sz="1600">
                          <a:effectLst/>
                        </a:rPr>
                        <a:t>sky</a:t>
                      </a:r>
                      <a:endParaRPr lang="el-GR" sz="16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1600" dirty="0">
                          <a:effectLst/>
                        </a:rPr>
                        <a:t>800x800</a:t>
                      </a:r>
                      <a:endParaRPr lang="el-GR"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1400">
                          <a:effectLst/>
                        </a:rPr>
                        <a:t>9.22</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1400">
                          <a:effectLst/>
                        </a:rPr>
                        <a:t>0.23</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1400">
                          <a:effectLst/>
                        </a:rPr>
                        <a:t>9.23</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dirty="0">
                          <a:effectLst/>
                        </a:rPr>
                        <a:t>0.</a:t>
                      </a:r>
                      <a:r>
                        <a:rPr lang="en-US" sz="1400" dirty="0">
                          <a:effectLst/>
                        </a:rPr>
                        <a:t>24</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dirty="0">
                          <a:effectLst/>
                        </a:rPr>
                        <a:t>0.12</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dirty="0">
                          <a:effectLst/>
                        </a:rPr>
                        <a:t>0.12</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96406690"/>
                  </a:ext>
                </a:extLst>
              </a:tr>
              <a:tr h="322275">
                <a:tc>
                  <a:txBody>
                    <a:bodyPr/>
                    <a:lstStyle/>
                    <a:p>
                      <a:pPr algn="ctr">
                        <a:lnSpc>
                          <a:spcPct val="150000"/>
                        </a:lnSpc>
                        <a:spcAft>
                          <a:spcPts val="300"/>
                        </a:spcAft>
                      </a:pPr>
                      <a:r>
                        <a:rPr lang="en-US" sz="1600" dirty="0">
                          <a:effectLst/>
                        </a:rPr>
                        <a:t>winter</a:t>
                      </a:r>
                      <a:endParaRPr lang="el-GR"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1600" dirty="0">
                          <a:effectLst/>
                        </a:rPr>
                        <a:t>768x768</a:t>
                      </a:r>
                      <a:endParaRPr lang="el-GR"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1400">
                          <a:effectLst/>
                        </a:rPr>
                        <a:t>12.07</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a:t>
                      </a:r>
                      <a:r>
                        <a:rPr lang="en-US" sz="1400">
                          <a:effectLst/>
                        </a:rPr>
                        <a:t>31</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1400">
                          <a:effectLst/>
                        </a:rPr>
                        <a:t>12.09</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dirty="0">
                          <a:effectLst/>
                        </a:rPr>
                        <a:t>0.</a:t>
                      </a:r>
                      <a:r>
                        <a:rPr lang="en-US" sz="1400" dirty="0">
                          <a:effectLst/>
                        </a:rPr>
                        <a:t>34</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dirty="0">
                          <a:effectLst/>
                        </a:rPr>
                        <a:t>0.1</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dirty="0">
                          <a:effectLst/>
                        </a:rPr>
                        <a:t>0.1</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79992995"/>
                  </a:ext>
                </a:extLst>
              </a:tr>
            </a:tbl>
          </a:graphicData>
        </a:graphic>
      </p:graphicFrame>
      <p:sp>
        <p:nvSpPr>
          <p:cNvPr id="2" name="TextBox 1">
            <a:extLst>
              <a:ext uri="{FF2B5EF4-FFF2-40B4-BE49-F238E27FC236}">
                <a16:creationId xmlns:a16="http://schemas.microsoft.com/office/drawing/2014/main" id="{46BF2396-6C46-4B42-9869-5CB1A6F55124}"/>
              </a:ext>
            </a:extLst>
          </p:cNvPr>
          <p:cNvSpPr txBox="1"/>
          <p:nvPr/>
        </p:nvSpPr>
        <p:spPr>
          <a:xfrm>
            <a:off x="3178555" y="2533733"/>
            <a:ext cx="2257541" cy="338554"/>
          </a:xfrm>
          <a:prstGeom prst="rect">
            <a:avLst/>
          </a:prstGeom>
          <a:solidFill>
            <a:schemeClr val="bg1"/>
          </a:solidFill>
        </p:spPr>
        <p:txBody>
          <a:bodyPr wrap="none" rtlCol="0">
            <a:spAutoFit/>
          </a:bodyPr>
          <a:lstStyle/>
          <a:p>
            <a:r>
              <a:rPr lang="el-GR" sz="1600" dirty="0"/>
              <a:t>Αλγόριθμος </a:t>
            </a:r>
            <a:r>
              <a:rPr lang="en-US" sz="1600" dirty="0" err="1">
                <a:latin typeface="Calibri" panose="020F0502020204030204" pitchFamily="34" charset="0"/>
                <a:cs typeface="Calibri" panose="020F0502020204030204" pitchFamily="34" charset="0"/>
              </a:rPr>
              <a:t>Chroni</a:t>
            </a:r>
            <a:r>
              <a:rPr lang="en-US" sz="1600" dirty="0"/>
              <a:t> </a:t>
            </a:r>
            <a:r>
              <a:rPr lang="en-US" sz="1600" dirty="0">
                <a:latin typeface="Calibri" panose="020F0502020204030204" pitchFamily="34" charset="0"/>
                <a:cs typeface="Calibri" panose="020F0502020204030204" pitchFamily="34" charset="0"/>
              </a:rPr>
              <a:t>et al</a:t>
            </a:r>
            <a:r>
              <a:rPr lang="en-US" sz="1600" dirty="0"/>
              <a:t>.</a:t>
            </a:r>
          </a:p>
        </p:txBody>
      </p:sp>
      <p:sp>
        <p:nvSpPr>
          <p:cNvPr id="10" name="TextBox 9">
            <a:extLst>
              <a:ext uri="{FF2B5EF4-FFF2-40B4-BE49-F238E27FC236}">
                <a16:creationId xmlns:a16="http://schemas.microsoft.com/office/drawing/2014/main" id="{4D865B07-DCEE-4655-9AE7-13D8E7C0D734}"/>
              </a:ext>
            </a:extLst>
          </p:cNvPr>
          <p:cNvSpPr txBox="1"/>
          <p:nvPr/>
        </p:nvSpPr>
        <p:spPr>
          <a:xfrm>
            <a:off x="6127864" y="2541190"/>
            <a:ext cx="1972528" cy="338554"/>
          </a:xfrm>
          <a:prstGeom prst="rect">
            <a:avLst/>
          </a:prstGeom>
          <a:solidFill>
            <a:schemeClr val="bg1"/>
          </a:solidFill>
        </p:spPr>
        <p:txBody>
          <a:bodyPr wrap="none" rtlCol="0">
            <a:spAutoFit/>
          </a:bodyPr>
          <a:lstStyle/>
          <a:p>
            <a:r>
              <a:rPr lang="el-GR" sz="1600" dirty="0"/>
              <a:t>Αλγόριθμος </a:t>
            </a:r>
            <a:r>
              <a:rPr lang="en-GB" sz="1600" dirty="0">
                <a:latin typeface="Calibri" panose="020F0502020204030204" pitchFamily="34" charset="0"/>
                <a:cs typeface="Calibri" panose="020F0502020204030204" pitchFamily="34" charset="0"/>
              </a:rPr>
              <a:t>Roy</a:t>
            </a:r>
            <a:r>
              <a:rPr lang="en-US" sz="1600" dirty="0">
                <a:latin typeface="Calibri" panose="020F0502020204030204" pitchFamily="34" charset="0"/>
                <a:cs typeface="Calibri" panose="020F0502020204030204" pitchFamily="34" charset="0"/>
              </a:rPr>
              <a:t> et al</a:t>
            </a:r>
            <a:r>
              <a:rPr lang="en-US" sz="1600" dirty="0"/>
              <a:t>.</a:t>
            </a:r>
          </a:p>
        </p:txBody>
      </p:sp>
    </p:spTree>
    <p:extLst>
      <p:ext uri="{BB962C8B-B14F-4D97-AF65-F5344CB8AC3E}">
        <p14:creationId xmlns:p14="http://schemas.microsoft.com/office/powerpoint/2010/main" val="141276878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GB" sz="2800" dirty="0">
                <a:solidFill>
                  <a:schemeClr val="accent5">
                    <a:lumMod val="75000"/>
                  </a:schemeClr>
                </a:solidFill>
                <a:latin typeface="Century Schoolbook" pitchFamily="18" charset="0"/>
              </a:rPr>
              <a:t>4</a:t>
            </a:r>
            <a:r>
              <a:rPr lang="en-US" sz="2800" dirty="0">
                <a:solidFill>
                  <a:schemeClr val="accent5">
                    <a:lumMod val="75000"/>
                  </a:schemeClr>
                </a:solidFill>
                <a:latin typeface="Century Schoolbook" pitchFamily="18" charset="0"/>
              </a:rPr>
              <a:t> </a:t>
            </a:r>
            <a:r>
              <a:rPr lang="el-GR" sz="2800" dirty="0">
                <a:solidFill>
                  <a:schemeClr val="accent5">
                    <a:lumMod val="75000"/>
                  </a:schemeClr>
                </a:solidFill>
                <a:latin typeface="Century Schoolbook" pitchFamily="18" charset="0"/>
              </a:rPr>
              <a:t>Πειραματικά αποτελέσματα</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732367" cy="646331"/>
          </a:xfrm>
          <a:prstGeom prst="rect">
            <a:avLst/>
          </a:prstGeom>
        </p:spPr>
        <p:txBody>
          <a:bodyPr wrap="square">
            <a:spAutoFit/>
          </a:bodyPr>
          <a:lstStyle/>
          <a:p>
            <a:pPr marL="0" lvl="3" algn="just"/>
            <a:r>
              <a:rPr lang="el-CY" b="1" dirty="0">
                <a:solidFill>
                  <a:srgbClr val="C00000"/>
                </a:solidFill>
                <a:latin typeface="Times New Roman" pitchFamily="18" charset="0"/>
                <a:cs typeface="Times New Roman" pitchFamily="18" charset="0"/>
                <a:sym typeface="Wingdings" pitchFamily="2" charset="2"/>
              </a:rPr>
              <a:t>Ε</a:t>
            </a:r>
            <a:r>
              <a:rPr lang="el-GR" b="1" dirty="0">
                <a:solidFill>
                  <a:srgbClr val="C00000"/>
                </a:solidFill>
                <a:latin typeface="Times New Roman" pitchFamily="18" charset="0"/>
                <a:cs typeface="Times New Roman" pitchFamily="18" charset="0"/>
                <a:sym typeface="Wingdings" pitchFamily="2" charset="2"/>
              </a:rPr>
              <a:t>πίθεση </a:t>
            </a:r>
            <a:r>
              <a:rPr lang="en-GB" b="1" dirty="0">
                <a:solidFill>
                  <a:srgbClr val="C00000"/>
                </a:solidFill>
                <a:latin typeface="Times New Roman" pitchFamily="18" charset="0"/>
                <a:cs typeface="Times New Roman" pitchFamily="18" charset="0"/>
                <a:sym typeface="Wingdings" pitchFamily="2" charset="2"/>
              </a:rPr>
              <a:t>Gamma</a:t>
            </a:r>
            <a:r>
              <a:rPr lang="el-GR" b="1" dirty="0">
                <a:solidFill>
                  <a:srgbClr val="C00000"/>
                </a:solidFill>
                <a:latin typeface="Times New Roman" pitchFamily="18" charset="0"/>
                <a:cs typeface="Times New Roman" pitchFamily="18" charset="0"/>
                <a:sym typeface="Wingdings" pitchFamily="2" charset="2"/>
              </a:rPr>
              <a:t> </a:t>
            </a:r>
            <a:r>
              <a:rPr lang="en-GB" b="1" dirty="0">
                <a:solidFill>
                  <a:srgbClr val="C00000"/>
                </a:solidFill>
                <a:latin typeface="Times New Roman" pitchFamily="18" charset="0"/>
                <a:cs typeface="Times New Roman" pitchFamily="18" charset="0"/>
                <a:sym typeface="Wingdings" pitchFamily="2" charset="2"/>
              </a:rPr>
              <a:t>(</a:t>
            </a:r>
            <a:r>
              <a:rPr lang="el-GR" b="1" dirty="0">
                <a:solidFill>
                  <a:srgbClr val="C00000"/>
                </a:solidFill>
                <a:latin typeface="Times New Roman" pitchFamily="18" charset="0"/>
                <a:cs typeface="Times New Roman" pitchFamily="18" charset="0"/>
                <a:sym typeface="Wingdings" pitchFamily="2" charset="2"/>
              </a:rPr>
              <a:t>γ = 0.25)</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endParaRPr lang="en-US" dirty="0">
              <a:solidFill>
                <a:schemeClr val="tx1">
                  <a:lumMod val="95000"/>
                  <a:lumOff val="5000"/>
                </a:schemeClr>
              </a:solidFill>
              <a:latin typeface="Times New Roman" pitchFamily="18" charset="0"/>
              <a:cs typeface="Times New Roman" pitchFamily="18" charset="0"/>
              <a:sym typeface="Wingdings" pitchFamily="2" charset="2"/>
            </a:endParaRP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157</a:t>
            </a:fld>
            <a:endParaRPr lang="el-GR" altLang="el-GR" sz="1200" dirty="0">
              <a:latin typeface="Cambria" pitchFamily="18" charset="0"/>
            </a:endParaRPr>
          </a:p>
        </p:txBody>
      </p:sp>
      <p:graphicFrame>
        <p:nvGraphicFramePr>
          <p:cNvPr id="41" name="Table 40">
            <a:extLst>
              <a:ext uri="{FF2B5EF4-FFF2-40B4-BE49-F238E27FC236}">
                <a16:creationId xmlns:a16="http://schemas.microsoft.com/office/drawing/2014/main" id="{BA47865B-49D2-49A8-B2F1-DC5049B21999}"/>
              </a:ext>
            </a:extLst>
          </p:cNvPr>
          <p:cNvGraphicFramePr>
            <a:graphicFrameLocks noGrp="1"/>
          </p:cNvGraphicFramePr>
          <p:nvPr>
            <p:extLst>
              <p:ext uri="{D42A27DB-BD31-4B8C-83A1-F6EECF244321}">
                <p14:modId xmlns:p14="http://schemas.microsoft.com/office/powerpoint/2010/main" val="3590246349"/>
              </p:ext>
            </p:extLst>
          </p:nvPr>
        </p:nvGraphicFramePr>
        <p:xfrm>
          <a:off x="1212897" y="1908013"/>
          <a:ext cx="7103519" cy="4401307"/>
        </p:xfrm>
        <a:graphic>
          <a:graphicData uri="http://schemas.openxmlformats.org/drawingml/2006/table">
            <a:tbl>
              <a:tblPr firstRow="1" firstCol="1" bandRow="1">
                <a:tableStyleId>{5940675A-B579-460E-94D1-54222C63F5DA}</a:tableStyleId>
              </a:tblPr>
              <a:tblGrid>
                <a:gridCol w="1012392">
                  <a:extLst>
                    <a:ext uri="{9D8B030D-6E8A-4147-A177-3AD203B41FA5}">
                      <a16:colId xmlns:a16="http://schemas.microsoft.com/office/drawing/2014/main" val="3342696732"/>
                    </a:ext>
                  </a:extLst>
                </a:gridCol>
                <a:gridCol w="954150">
                  <a:extLst>
                    <a:ext uri="{9D8B030D-6E8A-4147-A177-3AD203B41FA5}">
                      <a16:colId xmlns:a16="http://schemas.microsoft.com/office/drawing/2014/main" val="2041033584"/>
                    </a:ext>
                  </a:extLst>
                </a:gridCol>
                <a:gridCol w="1536577">
                  <a:extLst>
                    <a:ext uri="{9D8B030D-6E8A-4147-A177-3AD203B41FA5}">
                      <a16:colId xmlns:a16="http://schemas.microsoft.com/office/drawing/2014/main" val="2350714866"/>
                    </a:ext>
                  </a:extLst>
                </a:gridCol>
                <a:gridCol w="648072">
                  <a:extLst>
                    <a:ext uri="{9D8B030D-6E8A-4147-A177-3AD203B41FA5}">
                      <a16:colId xmlns:a16="http://schemas.microsoft.com/office/drawing/2014/main" val="3668893062"/>
                    </a:ext>
                  </a:extLst>
                </a:gridCol>
                <a:gridCol w="757116">
                  <a:extLst>
                    <a:ext uri="{9D8B030D-6E8A-4147-A177-3AD203B41FA5}">
                      <a16:colId xmlns:a16="http://schemas.microsoft.com/office/drawing/2014/main" val="1713823200"/>
                    </a:ext>
                  </a:extLst>
                </a:gridCol>
                <a:gridCol w="1115092">
                  <a:extLst>
                    <a:ext uri="{9D8B030D-6E8A-4147-A177-3AD203B41FA5}">
                      <a16:colId xmlns:a16="http://schemas.microsoft.com/office/drawing/2014/main" val="3515708534"/>
                    </a:ext>
                  </a:extLst>
                </a:gridCol>
                <a:gridCol w="1080120">
                  <a:extLst>
                    <a:ext uri="{9D8B030D-6E8A-4147-A177-3AD203B41FA5}">
                      <a16:colId xmlns:a16="http://schemas.microsoft.com/office/drawing/2014/main" val="3518015996"/>
                    </a:ext>
                  </a:extLst>
                </a:gridCol>
              </a:tblGrid>
              <a:tr h="228289">
                <a:tc>
                  <a:txBody>
                    <a:bodyPr/>
                    <a:lstStyle/>
                    <a:p>
                      <a:pPr algn="just">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46741204"/>
                  </a:ext>
                </a:extLst>
              </a:tr>
              <a:tr h="995715">
                <a:tc>
                  <a:txBody>
                    <a:bodyPr/>
                    <a:lstStyle/>
                    <a:p>
                      <a:pPr algn="ctr">
                        <a:lnSpc>
                          <a:spcPct val="150000"/>
                        </a:lnSpc>
                        <a:spcAft>
                          <a:spcPts val="300"/>
                        </a:spcAft>
                      </a:pPr>
                      <a:r>
                        <a:rPr lang="el-GR" sz="1600" dirty="0">
                          <a:effectLst/>
                        </a:rPr>
                        <a:t>Εικόνα</a:t>
                      </a:r>
                      <a:endParaRPr lang="el-GR"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SIZE</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dirty="0" err="1">
                          <a:effectLst/>
                          <a:latin typeface="Calibri" panose="020F0502020204030204" pitchFamily="34" charset="0"/>
                          <a:cs typeface="Calibri" panose="020F0502020204030204" pitchFamily="34" charset="0"/>
                        </a:rPr>
                        <a:t>SiP</a:t>
                      </a:r>
                      <a:endParaRPr lang="el-GR"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kumimoji="0" lang="el-GR" sz="1400" kern="1200" dirty="0">
                          <a:solidFill>
                            <a:schemeClr val="tx1"/>
                          </a:solidFill>
                          <a:effectLst/>
                          <a:latin typeface="+mn-lt"/>
                          <a:ea typeface="+mn-ea"/>
                          <a:cs typeface="+mn-cs"/>
                        </a:rPr>
                        <a:t>Αρχικό </a:t>
                      </a:r>
                      <a:r>
                        <a:rPr kumimoji="0" lang="en-GB" sz="1400" kern="1200" dirty="0">
                          <a:solidFill>
                            <a:schemeClr val="tx1"/>
                          </a:solidFill>
                          <a:effectLst/>
                          <a:latin typeface="+mn-lt"/>
                          <a:ea typeface="+mn-ea"/>
                          <a:cs typeface="+mn-cs"/>
                        </a:rPr>
                        <a:t>logo1</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50000"/>
                        </a:lnSpc>
                        <a:spcBef>
                          <a:spcPts val="0"/>
                        </a:spcBef>
                        <a:spcAft>
                          <a:spcPts val="300"/>
                        </a:spcAft>
                        <a:buClrTx/>
                        <a:buSzTx/>
                        <a:buFontTx/>
                        <a:buNone/>
                        <a:tabLst/>
                        <a:defRPr/>
                      </a:pPr>
                      <a:r>
                        <a:rPr kumimoji="0" lang="el-GR" sz="1400" kern="1200" dirty="0">
                          <a:solidFill>
                            <a:schemeClr val="tx1"/>
                          </a:solidFill>
                          <a:effectLst/>
                          <a:latin typeface="+mn-lt"/>
                          <a:ea typeface="+mn-ea"/>
                          <a:cs typeface="+mn-cs"/>
                        </a:rPr>
                        <a:t>Αρχικό </a:t>
                      </a:r>
                      <a:r>
                        <a:rPr kumimoji="0" lang="en-GB" sz="1400" kern="1200" dirty="0">
                          <a:solidFill>
                            <a:schemeClr val="tx1"/>
                          </a:solidFill>
                          <a:effectLst/>
                          <a:latin typeface="+mn-lt"/>
                          <a:ea typeface="+mn-ea"/>
                          <a:cs typeface="+mn-cs"/>
                        </a:rPr>
                        <a:t>logo2</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l-GR" sz="1400" dirty="0">
                          <a:effectLst/>
                          <a:latin typeface="Cambria" panose="02040503050406030204" pitchFamily="18" charset="0"/>
                          <a:ea typeface="Times New Roman" panose="02020603050405020304" pitchFamily="18" charset="0"/>
                          <a:cs typeface="Times New Roman" panose="02020603050405020304" pitchFamily="18" charset="0"/>
                        </a:rPr>
                        <a:t>Εξαγόμενο </a:t>
                      </a:r>
                      <a:r>
                        <a:rPr lang="en-GB" sz="1400" dirty="0">
                          <a:effectLst/>
                          <a:latin typeface="Cambria" panose="02040503050406030204" pitchFamily="18" charset="0"/>
                          <a:ea typeface="Times New Roman" panose="02020603050405020304" pitchFamily="18" charset="0"/>
                          <a:cs typeface="Times New Roman" panose="02020603050405020304" pitchFamily="18" charset="0"/>
                        </a:rPr>
                        <a:t>logo1</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dirty="0">
                          <a:effectLst/>
                        </a:rPr>
                        <a:t>E</a:t>
                      </a:r>
                      <a:r>
                        <a:rPr lang="el-GR" sz="1400" dirty="0" err="1">
                          <a:effectLst/>
                        </a:rPr>
                        <a:t>ξαγόμενο</a:t>
                      </a:r>
                      <a:r>
                        <a:rPr lang="el-GR" sz="1400" dirty="0">
                          <a:effectLst/>
                        </a:rPr>
                        <a:t> </a:t>
                      </a:r>
                      <a:r>
                        <a:rPr lang="en-GB" sz="1400" dirty="0">
                          <a:effectLst/>
                        </a:rPr>
                        <a:t>logo 2</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24480568"/>
                  </a:ext>
                </a:extLst>
              </a:tr>
              <a:tr h="513007">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painting</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US" sz="1600">
                          <a:effectLst/>
                          <a:latin typeface="Calibri" panose="020F0502020204030204" pitchFamily="34" charset="0"/>
                          <a:cs typeface="Calibri" panose="020F0502020204030204" pitchFamily="34" charset="0"/>
                        </a:rPr>
                        <a:t>512x512</a:t>
                      </a:r>
                      <a:endParaRPr lang="el-GR" sz="16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99315984"/>
                  </a:ext>
                </a:extLst>
              </a:tr>
              <a:tr h="584371">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clouds</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512x512</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70729762"/>
                  </a:ext>
                </a:extLst>
              </a:tr>
              <a:tr h="567757">
                <a:tc>
                  <a:txBody>
                    <a:bodyPr/>
                    <a:lstStyle/>
                    <a:p>
                      <a:pPr algn="ctr">
                        <a:lnSpc>
                          <a:spcPct val="150000"/>
                        </a:lnSpc>
                        <a:spcAft>
                          <a:spcPts val="300"/>
                        </a:spcAft>
                      </a:pPr>
                      <a:r>
                        <a:rPr lang="en-US" sz="1600">
                          <a:effectLst/>
                          <a:latin typeface="Calibri" panose="020F0502020204030204" pitchFamily="34" charset="0"/>
                          <a:cs typeface="Calibri" panose="020F0502020204030204" pitchFamily="34" charset="0"/>
                        </a:rPr>
                        <a:t>dog</a:t>
                      </a:r>
                      <a:endParaRPr lang="el-GR" sz="16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512x512</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17339129"/>
                  </a:ext>
                </a:extLst>
              </a:tr>
              <a:tr h="504056">
                <a:tc>
                  <a:txBody>
                    <a:bodyPr/>
                    <a:lstStyle/>
                    <a:p>
                      <a:pPr algn="ctr">
                        <a:lnSpc>
                          <a:spcPct val="150000"/>
                        </a:lnSpc>
                        <a:spcAft>
                          <a:spcPts val="300"/>
                        </a:spcAft>
                      </a:pPr>
                      <a:r>
                        <a:rPr lang="en-US" sz="1600">
                          <a:effectLst/>
                          <a:latin typeface="Calibri" panose="020F0502020204030204" pitchFamily="34" charset="0"/>
                          <a:cs typeface="Calibri" panose="020F0502020204030204" pitchFamily="34" charset="0"/>
                        </a:rPr>
                        <a:t>glass</a:t>
                      </a:r>
                      <a:endParaRPr lang="el-GR" sz="16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512x512</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04434190"/>
                  </a:ext>
                </a:extLst>
              </a:tr>
              <a:tr h="504056">
                <a:tc>
                  <a:txBody>
                    <a:bodyPr/>
                    <a:lstStyle/>
                    <a:p>
                      <a:pPr algn="ctr">
                        <a:lnSpc>
                          <a:spcPct val="150000"/>
                        </a:lnSpc>
                        <a:spcAft>
                          <a:spcPts val="300"/>
                        </a:spcAft>
                      </a:pPr>
                      <a:r>
                        <a:rPr lang="en-US" sz="1600">
                          <a:effectLst/>
                          <a:latin typeface="Calibri" panose="020F0502020204030204" pitchFamily="34" charset="0"/>
                          <a:cs typeface="Calibri" panose="020F0502020204030204" pitchFamily="34" charset="0"/>
                        </a:rPr>
                        <a:t>sky</a:t>
                      </a:r>
                      <a:endParaRPr lang="el-GR" sz="16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800x800</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96406690"/>
                  </a:ext>
                </a:extLst>
              </a:tr>
              <a:tr h="504056">
                <a:tc>
                  <a:txBody>
                    <a:bodyPr/>
                    <a:lstStyle/>
                    <a:p>
                      <a:pPr algn="ctr">
                        <a:lnSpc>
                          <a:spcPct val="150000"/>
                        </a:lnSpc>
                        <a:spcAft>
                          <a:spcPts val="300"/>
                        </a:spcAft>
                      </a:pPr>
                      <a:r>
                        <a:rPr lang="en-US" sz="1600">
                          <a:effectLst/>
                          <a:latin typeface="Calibri" panose="020F0502020204030204" pitchFamily="34" charset="0"/>
                          <a:cs typeface="Calibri" panose="020F0502020204030204" pitchFamily="34" charset="0"/>
                        </a:rPr>
                        <a:t>winter</a:t>
                      </a:r>
                      <a:endParaRPr lang="el-GR" sz="16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768x768</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79992995"/>
                  </a:ext>
                </a:extLst>
              </a:tr>
            </a:tbl>
          </a:graphicData>
        </a:graphic>
      </p:graphicFrame>
      <p:pic>
        <p:nvPicPr>
          <p:cNvPr id="47" name="Picture 46">
            <a:extLst>
              <a:ext uri="{FF2B5EF4-FFF2-40B4-BE49-F238E27FC236}">
                <a16:creationId xmlns:a16="http://schemas.microsoft.com/office/drawing/2014/main" id="{9B387A94-DB66-4685-8EA2-6AE2B5DB00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8331" y="3316676"/>
            <a:ext cx="1349560" cy="224648"/>
          </a:xfrm>
          <a:prstGeom prst="rect">
            <a:avLst/>
          </a:prstGeom>
        </p:spPr>
      </p:pic>
      <p:pic>
        <p:nvPicPr>
          <p:cNvPr id="48" name="Picture 47" descr="Text&#10;&#10;Description automatically generated">
            <a:extLst>
              <a:ext uri="{FF2B5EF4-FFF2-40B4-BE49-F238E27FC236}">
                <a16:creationId xmlns:a16="http://schemas.microsoft.com/office/drawing/2014/main" id="{FE4531AB-4DE5-446B-B186-F4DF9F1CAC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6131" y="3663672"/>
            <a:ext cx="1381760" cy="529590"/>
          </a:xfrm>
          <a:prstGeom prst="rect">
            <a:avLst/>
          </a:prstGeom>
        </p:spPr>
      </p:pic>
      <p:pic>
        <p:nvPicPr>
          <p:cNvPr id="50" name="Picture 49">
            <a:extLst>
              <a:ext uri="{FF2B5EF4-FFF2-40B4-BE49-F238E27FC236}">
                <a16:creationId xmlns:a16="http://schemas.microsoft.com/office/drawing/2014/main" id="{6CAF5F1F-020B-41E6-9E20-E4BF9DE12C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2231" y="4308909"/>
            <a:ext cx="1349560" cy="224648"/>
          </a:xfrm>
          <a:prstGeom prst="rect">
            <a:avLst/>
          </a:prstGeom>
        </p:spPr>
      </p:pic>
      <p:pic>
        <p:nvPicPr>
          <p:cNvPr id="51" name="Picture 50">
            <a:extLst>
              <a:ext uri="{FF2B5EF4-FFF2-40B4-BE49-F238E27FC236}">
                <a16:creationId xmlns:a16="http://schemas.microsoft.com/office/drawing/2014/main" id="{A39AF9EF-DD79-442D-B2BE-A8FF28E6C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9243" y="4905873"/>
            <a:ext cx="1349560" cy="224648"/>
          </a:xfrm>
          <a:prstGeom prst="rect">
            <a:avLst/>
          </a:prstGeom>
        </p:spPr>
      </p:pic>
      <p:pic>
        <p:nvPicPr>
          <p:cNvPr id="52" name="Picture 51">
            <a:extLst>
              <a:ext uri="{FF2B5EF4-FFF2-40B4-BE49-F238E27FC236}">
                <a16:creationId xmlns:a16="http://schemas.microsoft.com/office/drawing/2014/main" id="{14AB4814-8239-4D09-BFD8-D74FEF5C93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2405" y="5364965"/>
            <a:ext cx="1349560" cy="224648"/>
          </a:xfrm>
          <a:prstGeom prst="rect">
            <a:avLst/>
          </a:prstGeom>
        </p:spPr>
      </p:pic>
      <p:pic>
        <p:nvPicPr>
          <p:cNvPr id="53" name="Picture 52">
            <a:extLst>
              <a:ext uri="{FF2B5EF4-FFF2-40B4-BE49-F238E27FC236}">
                <a16:creationId xmlns:a16="http://schemas.microsoft.com/office/drawing/2014/main" id="{C4F9D96B-8F01-42AC-8D5D-84A67EFC58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2405" y="5918790"/>
            <a:ext cx="1349560" cy="224648"/>
          </a:xfrm>
          <a:prstGeom prst="rect">
            <a:avLst/>
          </a:prstGeom>
        </p:spPr>
      </p:pic>
      <p:pic>
        <p:nvPicPr>
          <p:cNvPr id="54" name="Picture 53">
            <a:extLst>
              <a:ext uri="{FF2B5EF4-FFF2-40B4-BE49-F238E27FC236}">
                <a16:creationId xmlns:a16="http://schemas.microsoft.com/office/drawing/2014/main" id="{C8883B51-34CB-41FB-BEFE-C664B4A9E4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1917" y="3156230"/>
            <a:ext cx="439420" cy="439420"/>
          </a:xfrm>
          <a:prstGeom prst="rect">
            <a:avLst/>
          </a:prstGeom>
        </p:spPr>
      </p:pic>
      <p:pic>
        <p:nvPicPr>
          <p:cNvPr id="55" name="Picture 54">
            <a:extLst>
              <a:ext uri="{FF2B5EF4-FFF2-40B4-BE49-F238E27FC236}">
                <a16:creationId xmlns:a16="http://schemas.microsoft.com/office/drawing/2014/main" id="{07D9092A-0507-440F-BCCB-5BCB3027CA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5234" y="3735268"/>
            <a:ext cx="439420" cy="439420"/>
          </a:xfrm>
          <a:prstGeom prst="rect">
            <a:avLst/>
          </a:prstGeom>
        </p:spPr>
      </p:pic>
      <p:pic>
        <p:nvPicPr>
          <p:cNvPr id="56" name="Picture 55">
            <a:extLst>
              <a:ext uri="{FF2B5EF4-FFF2-40B4-BE49-F238E27FC236}">
                <a16:creationId xmlns:a16="http://schemas.microsoft.com/office/drawing/2014/main" id="{BF6732C1-5159-493A-8964-CAAA09ED9E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5234" y="4306516"/>
            <a:ext cx="439420" cy="439420"/>
          </a:xfrm>
          <a:prstGeom prst="rect">
            <a:avLst/>
          </a:prstGeom>
        </p:spPr>
      </p:pic>
      <p:pic>
        <p:nvPicPr>
          <p:cNvPr id="57" name="Picture 56">
            <a:extLst>
              <a:ext uri="{FF2B5EF4-FFF2-40B4-BE49-F238E27FC236}">
                <a16:creationId xmlns:a16="http://schemas.microsoft.com/office/drawing/2014/main" id="{F41FEA3E-F931-4F69-A68A-8FF58053FD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1917" y="4840190"/>
            <a:ext cx="439420" cy="439420"/>
          </a:xfrm>
          <a:prstGeom prst="rect">
            <a:avLst/>
          </a:prstGeom>
        </p:spPr>
      </p:pic>
      <p:pic>
        <p:nvPicPr>
          <p:cNvPr id="58" name="Picture 57">
            <a:extLst>
              <a:ext uri="{FF2B5EF4-FFF2-40B4-BE49-F238E27FC236}">
                <a16:creationId xmlns:a16="http://schemas.microsoft.com/office/drawing/2014/main" id="{FEF63F24-1F7E-468B-82DE-61E5F0B794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5234" y="5340481"/>
            <a:ext cx="439420" cy="439420"/>
          </a:xfrm>
          <a:prstGeom prst="rect">
            <a:avLst/>
          </a:prstGeom>
        </p:spPr>
      </p:pic>
      <p:pic>
        <p:nvPicPr>
          <p:cNvPr id="59" name="Picture 58">
            <a:extLst>
              <a:ext uri="{FF2B5EF4-FFF2-40B4-BE49-F238E27FC236}">
                <a16:creationId xmlns:a16="http://schemas.microsoft.com/office/drawing/2014/main" id="{1A7B177C-9E53-42AD-A488-CD6DF16BBC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5234" y="5845090"/>
            <a:ext cx="439420" cy="439420"/>
          </a:xfrm>
          <a:prstGeom prst="rect">
            <a:avLst/>
          </a:prstGeom>
        </p:spPr>
      </p:pic>
      <p:pic>
        <p:nvPicPr>
          <p:cNvPr id="60" name="Picture 59">
            <a:extLst>
              <a:ext uri="{FF2B5EF4-FFF2-40B4-BE49-F238E27FC236}">
                <a16:creationId xmlns:a16="http://schemas.microsoft.com/office/drawing/2014/main" id="{85F9C4FF-E55D-439B-8161-BB1CFD5684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2234" y="3150414"/>
            <a:ext cx="440690" cy="440690"/>
          </a:xfrm>
          <a:prstGeom prst="rect">
            <a:avLst/>
          </a:prstGeom>
        </p:spPr>
      </p:pic>
      <p:pic>
        <p:nvPicPr>
          <p:cNvPr id="61" name="Picture 60">
            <a:extLst>
              <a:ext uri="{FF2B5EF4-FFF2-40B4-BE49-F238E27FC236}">
                <a16:creationId xmlns:a16="http://schemas.microsoft.com/office/drawing/2014/main" id="{AC575BDD-D907-4E30-9B7F-3BE126D87C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2234" y="3710095"/>
            <a:ext cx="440690" cy="440690"/>
          </a:xfrm>
          <a:prstGeom prst="rect">
            <a:avLst/>
          </a:prstGeom>
        </p:spPr>
      </p:pic>
      <p:pic>
        <p:nvPicPr>
          <p:cNvPr id="62" name="Picture 61">
            <a:extLst>
              <a:ext uri="{FF2B5EF4-FFF2-40B4-BE49-F238E27FC236}">
                <a16:creationId xmlns:a16="http://schemas.microsoft.com/office/drawing/2014/main" id="{30A50186-66F8-4ABF-AD1E-6D9F8DAD3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2234" y="4313212"/>
            <a:ext cx="440690" cy="440690"/>
          </a:xfrm>
          <a:prstGeom prst="rect">
            <a:avLst/>
          </a:prstGeom>
        </p:spPr>
      </p:pic>
      <p:pic>
        <p:nvPicPr>
          <p:cNvPr id="63" name="Picture 62">
            <a:extLst>
              <a:ext uri="{FF2B5EF4-FFF2-40B4-BE49-F238E27FC236}">
                <a16:creationId xmlns:a16="http://schemas.microsoft.com/office/drawing/2014/main" id="{90878B53-19A9-4606-BB57-E9EAC10C4F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2234" y="4839555"/>
            <a:ext cx="440690" cy="440690"/>
          </a:xfrm>
          <a:prstGeom prst="rect">
            <a:avLst/>
          </a:prstGeom>
        </p:spPr>
      </p:pic>
      <p:pic>
        <p:nvPicPr>
          <p:cNvPr id="64" name="Picture 63">
            <a:extLst>
              <a:ext uri="{FF2B5EF4-FFF2-40B4-BE49-F238E27FC236}">
                <a16:creationId xmlns:a16="http://schemas.microsoft.com/office/drawing/2014/main" id="{51DF031F-C686-4A12-A95F-8147216AC8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2234" y="5364965"/>
            <a:ext cx="440690" cy="440690"/>
          </a:xfrm>
          <a:prstGeom prst="rect">
            <a:avLst/>
          </a:prstGeom>
        </p:spPr>
      </p:pic>
      <p:pic>
        <p:nvPicPr>
          <p:cNvPr id="65" name="Picture 64">
            <a:extLst>
              <a:ext uri="{FF2B5EF4-FFF2-40B4-BE49-F238E27FC236}">
                <a16:creationId xmlns:a16="http://schemas.microsoft.com/office/drawing/2014/main" id="{616A1AF8-5AC3-4859-984A-688F91CACD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2234" y="5845247"/>
            <a:ext cx="440690" cy="440690"/>
          </a:xfrm>
          <a:prstGeom prst="rect">
            <a:avLst/>
          </a:prstGeom>
        </p:spPr>
      </p:pic>
      <p:pic>
        <p:nvPicPr>
          <p:cNvPr id="66" name="Picture 65" descr="Diagram&#10;&#10;Description automatically generated">
            <a:extLst>
              <a:ext uri="{FF2B5EF4-FFF2-40B4-BE49-F238E27FC236}">
                <a16:creationId xmlns:a16="http://schemas.microsoft.com/office/drawing/2014/main" id="{21592C32-F628-4EB5-AE68-1D52B5241C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91064" y="3160721"/>
            <a:ext cx="436245" cy="436245"/>
          </a:xfrm>
          <a:prstGeom prst="rect">
            <a:avLst/>
          </a:prstGeom>
        </p:spPr>
      </p:pic>
      <p:pic>
        <p:nvPicPr>
          <p:cNvPr id="67" name="Picture 66" descr="Qr code&#10;&#10;Description automatically generated">
            <a:extLst>
              <a:ext uri="{FF2B5EF4-FFF2-40B4-BE49-F238E27FC236}">
                <a16:creationId xmlns:a16="http://schemas.microsoft.com/office/drawing/2014/main" id="{08874674-3BF1-48E7-BD4E-A592ECF1EFA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99306" y="3738443"/>
            <a:ext cx="436245" cy="436245"/>
          </a:xfrm>
          <a:prstGeom prst="rect">
            <a:avLst/>
          </a:prstGeom>
        </p:spPr>
      </p:pic>
      <p:pic>
        <p:nvPicPr>
          <p:cNvPr id="68" name="Picture 67" descr="A black and white photo of water droplets on a glass surface&#10;&#10;Description automatically generated with low confidence">
            <a:extLst>
              <a:ext uri="{FF2B5EF4-FFF2-40B4-BE49-F238E27FC236}">
                <a16:creationId xmlns:a16="http://schemas.microsoft.com/office/drawing/2014/main" id="{C29F8A32-4335-44D3-93A8-C18E40C88E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10101" y="4306516"/>
            <a:ext cx="425450" cy="425450"/>
          </a:xfrm>
          <a:prstGeom prst="rect">
            <a:avLst/>
          </a:prstGeom>
        </p:spPr>
      </p:pic>
      <p:pic>
        <p:nvPicPr>
          <p:cNvPr id="69" name="Picture 68" descr="A picture containing qr code&#10;&#10;Description automatically generated">
            <a:extLst>
              <a:ext uri="{FF2B5EF4-FFF2-40B4-BE49-F238E27FC236}">
                <a16:creationId xmlns:a16="http://schemas.microsoft.com/office/drawing/2014/main" id="{DB80A3BD-DD6B-4DB3-BF95-9A5EE655996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91064" y="4831300"/>
            <a:ext cx="457200" cy="457200"/>
          </a:xfrm>
          <a:prstGeom prst="rect">
            <a:avLst/>
          </a:prstGeom>
        </p:spPr>
      </p:pic>
      <p:pic>
        <p:nvPicPr>
          <p:cNvPr id="70" name="Picture 69" descr="Qr code&#10;&#10;Description automatically generated">
            <a:extLst>
              <a:ext uri="{FF2B5EF4-FFF2-40B4-BE49-F238E27FC236}">
                <a16:creationId xmlns:a16="http://schemas.microsoft.com/office/drawing/2014/main" id="{E08A2C26-4317-4C3E-831B-DA81FC339B3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88827" y="5331590"/>
            <a:ext cx="457201" cy="457201"/>
          </a:xfrm>
          <a:prstGeom prst="rect">
            <a:avLst/>
          </a:prstGeom>
        </p:spPr>
      </p:pic>
      <p:pic>
        <p:nvPicPr>
          <p:cNvPr id="71" name="Picture 70" descr="Qr code&#10;&#10;Description automatically generated">
            <a:extLst>
              <a:ext uri="{FF2B5EF4-FFF2-40B4-BE49-F238E27FC236}">
                <a16:creationId xmlns:a16="http://schemas.microsoft.com/office/drawing/2014/main" id="{00A38C62-6060-4C90-A745-4230C02BEEA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488020" y="5841027"/>
            <a:ext cx="457201" cy="457201"/>
          </a:xfrm>
          <a:prstGeom prst="rect">
            <a:avLst/>
          </a:prstGeom>
        </p:spPr>
      </p:pic>
      <p:pic>
        <p:nvPicPr>
          <p:cNvPr id="72" name="Picture 71" descr="Diagram&#10;&#10;Description automatically generated">
            <a:extLst>
              <a:ext uri="{FF2B5EF4-FFF2-40B4-BE49-F238E27FC236}">
                <a16:creationId xmlns:a16="http://schemas.microsoft.com/office/drawing/2014/main" id="{3597C2CC-C676-461B-B689-50A78E5D015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579425" y="3160721"/>
            <a:ext cx="436245" cy="436245"/>
          </a:xfrm>
          <a:prstGeom prst="rect">
            <a:avLst/>
          </a:prstGeom>
        </p:spPr>
      </p:pic>
      <p:pic>
        <p:nvPicPr>
          <p:cNvPr id="73" name="Picture 72" descr="A picture containing text&#10;&#10;Description automatically generated">
            <a:extLst>
              <a:ext uri="{FF2B5EF4-FFF2-40B4-BE49-F238E27FC236}">
                <a16:creationId xmlns:a16="http://schemas.microsoft.com/office/drawing/2014/main" id="{34E5FA1E-DEC4-4E03-872E-425D59A69B6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574344" y="3710095"/>
            <a:ext cx="446405" cy="446405"/>
          </a:xfrm>
          <a:prstGeom prst="rect">
            <a:avLst/>
          </a:prstGeom>
        </p:spPr>
      </p:pic>
      <p:pic>
        <p:nvPicPr>
          <p:cNvPr id="74" name="Picture 73" descr="A black and white image of a person's face&#10;&#10;Description automatically generated with low confidence">
            <a:extLst>
              <a:ext uri="{FF2B5EF4-FFF2-40B4-BE49-F238E27FC236}">
                <a16:creationId xmlns:a16="http://schemas.microsoft.com/office/drawing/2014/main" id="{59419E24-7E10-4A5F-81EF-04055E8D1CE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584821" y="4320486"/>
            <a:ext cx="425450" cy="425450"/>
          </a:xfrm>
          <a:prstGeom prst="rect">
            <a:avLst/>
          </a:prstGeom>
        </p:spPr>
      </p:pic>
      <p:pic>
        <p:nvPicPr>
          <p:cNvPr id="75" name="Picture 74" descr="A picture containing text&#10;&#10;Description automatically generated">
            <a:extLst>
              <a:ext uri="{FF2B5EF4-FFF2-40B4-BE49-F238E27FC236}">
                <a16:creationId xmlns:a16="http://schemas.microsoft.com/office/drawing/2014/main" id="{79F1A18E-7E40-4A53-856E-DF8B1F815E2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581979" y="4841828"/>
            <a:ext cx="446405" cy="446405"/>
          </a:xfrm>
          <a:prstGeom prst="rect">
            <a:avLst/>
          </a:prstGeom>
        </p:spPr>
      </p:pic>
      <p:pic>
        <p:nvPicPr>
          <p:cNvPr id="76" name="Picture 75" descr="A picture containing text&#10;&#10;Description automatically generated">
            <a:extLst>
              <a:ext uri="{FF2B5EF4-FFF2-40B4-BE49-F238E27FC236}">
                <a16:creationId xmlns:a16="http://schemas.microsoft.com/office/drawing/2014/main" id="{8FCCA726-9DFC-41B1-A956-177DBBDE128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561024" y="5330532"/>
            <a:ext cx="446404" cy="446404"/>
          </a:xfrm>
          <a:prstGeom prst="rect">
            <a:avLst/>
          </a:prstGeom>
        </p:spPr>
      </p:pic>
      <p:pic>
        <p:nvPicPr>
          <p:cNvPr id="77" name="Picture 76" descr="A picture containing text&#10;&#10;Description automatically generated">
            <a:extLst>
              <a:ext uri="{FF2B5EF4-FFF2-40B4-BE49-F238E27FC236}">
                <a16:creationId xmlns:a16="http://schemas.microsoft.com/office/drawing/2014/main" id="{E407BD5B-78B1-4342-AE12-37082CA081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568659" y="5841027"/>
            <a:ext cx="444910" cy="444910"/>
          </a:xfrm>
          <a:prstGeom prst="rect">
            <a:avLst/>
          </a:prstGeom>
        </p:spPr>
      </p:pic>
    </p:spTree>
    <p:extLst>
      <p:ext uri="{BB962C8B-B14F-4D97-AF65-F5344CB8AC3E}">
        <p14:creationId xmlns:p14="http://schemas.microsoft.com/office/powerpoint/2010/main" val="180810579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GB" sz="2800" dirty="0">
                <a:solidFill>
                  <a:schemeClr val="accent5">
                    <a:lumMod val="75000"/>
                  </a:schemeClr>
                </a:solidFill>
                <a:latin typeface="Century Schoolbook" pitchFamily="18" charset="0"/>
              </a:rPr>
              <a:t>4</a:t>
            </a:r>
            <a:r>
              <a:rPr lang="en-US" sz="2800" dirty="0">
                <a:solidFill>
                  <a:schemeClr val="accent5">
                    <a:lumMod val="75000"/>
                  </a:schemeClr>
                </a:solidFill>
                <a:latin typeface="Century Schoolbook" pitchFamily="18" charset="0"/>
              </a:rPr>
              <a:t> </a:t>
            </a:r>
            <a:r>
              <a:rPr lang="el-GR" sz="2800" dirty="0">
                <a:solidFill>
                  <a:schemeClr val="accent5">
                    <a:lumMod val="75000"/>
                  </a:schemeClr>
                </a:solidFill>
                <a:latin typeface="Century Schoolbook" pitchFamily="18" charset="0"/>
              </a:rPr>
              <a:t>Πειραματικά αποτελέσματα</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732367" cy="646331"/>
          </a:xfrm>
          <a:prstGeom prst="rect">
            <a:avLst/>
          </a:prstGeom>
        </p:spPr>
        <p:txBody>
          <a:bodyPr wrap="square">
            <a:spAutoFit/>
          </a:bodyPr>
          <a:lstStyle/>
          <a:p>
            <a:pPr marL="0" lvl="3" algn="just"/>
            <a:r>
              <a:rPr lang="el-CY" b="1" dirty="0">
                <a:solidFill>
                  <a:srgbClr val="C00000"/>
                </a:solidFill>
                <a:latin typeface="Times New Roman" pitchFamily="18" charset="0"/>
                <a:cs typeface="Times New Roman" pitchFamily="18" charset="0"/>
                <a:sym typeface="Wingdings" pitchFamily="2" charset="2"/>
              </a:rPr>
              <a:t>Ε</a:t>
            </a:r>
            <a:r>
              <a:rPr lang="el-GR" b="1" dirty="0">
                <a:solidFill>
                  <a:srgbClr val="C00000"/>
                </a:solidFill>
                <a:latin typeface="Times New Roman" pitchFamily="18" charset="0"/>
                <a:cs typeface="Times New Roman" pitchFamily="18" charset="0"/>
                <a:sym typeface="Wingdings" pitchFamily="2" charset="2"/>
              </a:rPr>
              <a:t>πίθεση </a:t>
            </a:r>
            <a:r>
              <a:rPr lang="en-GB" b="1" dirty="0">
                <a:solidFill>
                  <a:srgbClr val="C00000"/>
                </a:solidFill>
                <a:latin typeface="Times New Roman" pitchFamily="18" charset="0"/>
                <a:cs typeface="Times New Roman" pitchFamily="18" charset="0"/>
                <a:sym typeface="Wingdings" pitchFamily="2" charset="2"/>
              </a:rPr>
              <a:t>Gamma</a:t>
            </a:r>
            <a:r>
              <a:rPr lang="el-GR" b="1" dirty="0">
                <a:solidFill>
                  <a:srgbClr val="C00000"/>
                </a:solidFill>
                <a:latin typeface="Times New Roman" pitchFamily="18" charset="0"/>
                <a:cs typeface="Times New Roman" pitchFamily="18" charset="0"/>
                <a:sym typeface="Wingdings" pitchFamily="2" charset="2"/>
              </a:rPr>
              <a:t> </a:t>
            </a:r>
            <a:r>
              <a:rPr lang="en-GB" b="1" dirty="0">
                <a:solidFill>
                  <a:srgbClr val="C00000"/>
                </a:solidFill>
                <a:latin typeface="Times New Roman" pitchFamily="18" charset="0"/>
                <a:cs typeface="Times New Roman" pitchFamily="18" charset="0"/>
                <a:sym typeface="Wingdings" pitchFamily="2" charset="2"/>
              </a:rPr>
              <a:t>(</a:t>
            </a:r>
            <a:r>
              <a:rPr lang="el-GR" b="1" dirty="0">
                <a:solidFill>
                  <a:srgbClr val="C00000"/>
                </a:solidFill>
                <a:latin typeface="Times New Roman" pitchFamily="18" charset="0"/>
                <a:cs typeface="Times New Roman" pitchFamily="18" charset="0"/>
                <a:sym typeface="Wingdings" pitchFamily="2" charset="2"/>
              </a:rPr>
              <a:t>γ = 0.25)</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endParaRPr lang="en-US" dirty="0">
              <a:solidFill>
                <a:schemeClr val="tx1">
                  <a:lumMod val="95000"/>
                  <a:lumOff val="5000"/>
                </a:schemeClr>
              </a:solidFill>
              <a:latin typeface="Times New Roman" pitchFamily="18" charset="0"/>
              <a:cs typeface="Times New Roman" pitchFamily="18" charset="0"/>
              <a:sym typeface="Wingdings" pitchFamily="2" charset="2"/>
            </a:endParaRP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158</a:t>
            </a:fld>
            <a:endParaRPr lang="el-GR" altLang="el-GR" sz="1200" dirty="0">
              <a:latin typeface="Cambria" pitchFamily="18" charset="0"/>
            </a:endParaRPr>
          </a:p>
        </p:txBody>
      </p:sp>
      <p:graphicFrame>
        <p:nvGraphicFramePr>
          <p:cNvPr id="41" name="Table 40">
            <a:extLst>
              <a:ext uri="{FF2B5EF4-FFF2-40B4-BE49-F238E27FC236}">
                <a16:creationId xmlns:a16="http://schemas.microsoft.com/office/drawing/2014/main" id="{BA47865B-49D2-49A8-B2F1-DC5049B21999}"/>
              </a:ext>
            </a:extLst>
          </p:cNvPr>
          <p:cNvGraphicFramePr>
            <a:graphicFrameLocks noGrp="1"/>
          </p:cNvGraphicFramePr>
          <p:nvPr/>
        </p:nvGraphicFramePr>
        <p:xfrm>
          <a:off x="1212897" y="1908013"/>
          <a:ext cx="7103519" cy="4401307"/>
        </p:xfrm>
        <a:graphic>
          <a:graphicData uri="http://schemas.openxmlformats.org/drawingml/2006/table">
            <a:tbl>
              <a:tblPr firstRow="1" firstCol="1" bandRow="1">
                <a:tableStyleId>{5940675A-B579-460E-94D1-54222C63F5DA}</a:tableStyleId>
              </a:tblPr>
              <a:tblGrid>
                <a:gridCol w="1012392">
                  <a:extLst>
                    <a:ext uri="{9D8B030D-6E8A-4147-A177-3AD203B41FA5}">
                      <a16:colId xmlns:a16="http://schemas.microsoft.com/office/drawing/2014/main" val="3342696732"/>
                    </a:ext>
                  </a:extLst>
                </a:gridCol>
                <a:gridCol w="954150">
                  <a:extLst>
                    <a:ext uri="{9D8B030D-6E8A-4147-A177-3AD203B41FA5}">
                      <a16:colId xmlns:a16="http://schemas.microsoft.com/office/drawing/2014/main" val="2041033584"/>
                    </a:ext>
                  </a:extLst>
                </a:gridCol>
                <a:gridCol w="1536577">
                  <a:extLst>
                    <a:ext uri="{9D8B030D-6E8A-4147-A177-3AD203B41FA5}">
                      <a16:colId xmlns:a16="http://schemas.microsoft.com/office/drawing/2014/main" val="2350714866"/>
                    </a:ext>
                  </a:extLst>
                </a:gridCol>
                <a:gridCol w="648072">
                  <a:extLst>
                    <a:ext uri="{9D8B030D-6E8A-4147-A177-3AD203B41FA5}">
                      <a16:colId xmlns:a16="http://schemas.microsoft.com/office/drawing/2014/main" val="3668893062"/>
                    </a:ext>
                  </a:extLst>
                </a:gridCol>
                <a:gridCol w="757116">
                  <a:extLst>
                    <a:ext uri="{9D8B030D-6E8A-4147-A177-3AD203B41FA5}">
                      <a16:colId xmlns:a16="http://schemas.microsoft.com/office/drawing/2014/main" val="1713823200"/>
                    </a:ext>
                  </a:extLst>
                </a:gridCol>
                <a:gridCol w="1115092">
                  <a:extLst>
                    <a:ext uri="{9D8B030D-6E8A-4147-A177-3AD203B41FA5}">
                      <a16:colId xmlns:a16="http://schemas.microsoft.com/office/drawing/2014/main" val="3515708534"/>
                    </a:ext>
                  </a:extLst>
                </a:gridCol>
                <a:gridCol w="1080120">
                  <a:extLst>
                    <a:ext uri="{9D8B030D-6E8A-4147-A177-3AD203B41FA5}">
                      <a16:colId xmlns:a16="http://schemas.microsoft.com/office/drawing/2014/main" val="3518015996"/>
                    </a:ext>
                  </a:extLst>
                </a:gridCol>
              </a:tblGrid>
              <a:tr h="228289">
                <a:tc>
                  <a:txBody>
                    <a:bodyPr/>
                    <a:lstStyle/>
                    <a:p>
                      <a:pPr algn="just">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46741204"/>
                  </a:ext>
                </a:extLst>
              </a:tr>
              <a:tr h="995715">
                <a:tc>
                  <a:txBody>
                    <a:bodyPr/>
                    <a:lstStyle/>
                    <a:p>
                      <a:pPr algn="ctr">
                        <a:lnSpc>
                          <a:spcPct val="150000"/>
                        </a:lnSpc>
                        <a:spcAft>
                          <a:spcPts val="300"/>
                        </a:spcAft>
                      </a:pPr>
                      <a:r>
                        <a:rPr lang="el-GR" sz="1600" dirty="0">
                          <a:effectLst/>
                        </a:rPr>
                        <a:t>Εικόνα</a:t>
                      </a:r>
                      <a:endParaRPr lang="el-GR"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SIZE</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dirty="0" err="1">
                          <a:effectLst/>
                          <a:latin typeface="Calibri" panose="020F0502020204030204" pitchFamily="34" charset="0"/>
                          <a:cs typeface="Calibri" panose="020F0502020204030204" pitchFamily="34" charset="0"/>
                        </a:rPr>
                        <a:t>SiP</a:t>
                      </a:r>
                      <a:endParaRPr lang="el-GR"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kumimoji="0" lang="el-GR" sz="1400" kern="1200" dirty="0">
                          <a:solidFill>
                            <a:schemeClr val="tx1"/>
                          </a:solidFill>
                          <a:effectLst/>
                          <a:latin typeface="+mn-lt"/>
                          <a:ea typeface="+mn-ea"/>
                          <a:cs typeface="+mn-cs"/>
                        </a:rPr>
                        <a:t>Αρχικό </a:t>
                      </a:r>
                      <a:r>
                        <a:rPr kumimoji="0" lang="en-GB" sz="1400" kern="1200" dirty="0">
                          <a:solidFill>
                            <a:schemeClr val="tx1"/>
                          </a:solidFill>
                          <a:effectLst/>
                          <a:latin typeface="+mn-lt"/>
                          <a:ea typeface="+mn-ea"/>
                          <a:cs typeface="+mn-cs"/>
                        </a:rPr>
                        <a:t>logo1</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50000"/>
                        </a:lnSpc>
                        <a:spcBef>
                          <a:spcPts val="0"/>
                        </a:spcBef>
                        <a:spcAft>
                          <a:spcPts val="300"/>
                        </a:spcAft>
                        <a:buClrTx/>
                        <a:buSzTx/>
                        <a:buFontTx/>
                        <a:buNone/>
                        <a:tabLst/>
                        <a:defRPr/>
                      </a:pPr>
                      <a:r>
                        <a:rPr kumimoji="0" lang="el-GR" sz="1400" kern="1200" dirty="0">
                          <a:solidFill>
                            <a:schemeClr val="tx1"/>
                          </a:solidFill>
                          <a:effectLst/>
                          <a:latin typeface="+mn-lt"/>
                          <a:ea typeface="+mn-ea"/>
                          <a:cs typeface="+mn-cs"/>
                        </a:rPr>
                        <a:t>Αρχικό </a:t>
                      </a:r>
                      <a:r>
                        <a:rPr kumimoji="0" lang="en-GB" sz="1400" kern="1200" dirty="0">
                          <a:solidFill>
                            <a:schemeClr val="tx1"/>
                          </a:solidFill>
                          <a:effectLst/>
                          <a:latin typeface="+mn-lt"/>
                          <a:ea typeface="+mn-ea"/>
                          <a:cs typeface="+mn-cs"/>
                        </a:rPr>
                        <a:t>logo2</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l-GR" sz="1400" dirty="0">
                          <a:effectLst/>
                          <a:latin typeface="Cambria" panose="02040503050406030204" pitchFamily="18" charset="0"/>
                          <a:ea typeface="Times New Roman" panose="02020603050405020304" pitchFamily="18" charset="0"/>
                          <a:cs typeface="Times New Roman" panose="02020603050405020304" pitchFamily="18" charset="0"/>
                        </a:rPr>
                        <a:t>Εξαγόμενο </a:t>
                      </a:r>
                      <a:r>
                        <a:rPr lang="en-GB" sz="1400" dirty="0">
                          <a:effectLst/>
                          <a:latin typeface="Cambria" panose="02040503050406030204" pitchFamily="18" charset="0"/>
                          <a:ea typeface="Times New Roman" panose="02020603050405020304" pitchFamily="18" charset="0"/>
                          <a:cs typeface="Times New Roman" panose="02020603050405020304" pitchFamily="18" charset="0"/>
                        </a:rPr>
                        <a:t>logo1</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dirty="0">
                          <a:effectLst/>
                        </a:rPr>
                        <a:t>E</a:t>
                      </a:r>
                      <a:r>
                        <a:rPr lang="el-GR" sz="1400" dirty="0" err="1">
                          <a:effectLst/>
                        </a:rPr>
                        <a:t>ξαγόμενο</a:t>
                      </a:r>
                      <a:r>
                        <a:rPr lang="el-GR" sz="1400" dirty="0">
                          <a:effectLst/>
                        </a:rPr>
                        <a:t> </a:t>
                      </a:r>
                      <a:r>
                        <a:rPr lang="en-GB" sz="1400" dirty="0">
                          <a:effectLst/>
                        </a:rPr>
                        <a:t>logo 2</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24480568"/>
                  </a:ext>
                </a:extLst>
              </a:tr>
              <a:tr h="513007">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painting</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US" sz="1600">
                          <a:effectLst/>
                          <a:latin typeface="Calibri" panose="020F0502020204030204" pitchFamily="34" charset="0"/>
                          <a:cs typeface="Calibri" panose="020F0502020204030204" pitchFamily="34" charset="0"/>
                        </a:rPr>
                        <a:t>512x512</a:t>
                      </a:r>
                      <a:endParaRPr lang="el-GR" sz="16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99315984"/>
                  </a:ext>
                </a:extLst>
              </a:tr>
              <a:tr h="584371">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clouds</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512x512</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70729762"/>
                  </a:ext>
                </a:extLst>
              </a:tr>
              <a:tr h="567757">
                <a:tc>
                  <a:txBody>
                    <a:bodyPr/>
                    <a:lstStyle/>
                    <a:p>
                      <a:pPr algn="ctr">
                        <a:lnSpc>
                          <a:spcPct val="150000"/>
                        </a:lnSpc>
                        <a:spcAft>
                          <a:spcPts val="300"/>
                        </a:spcAft>
                      </a:pPr>
                      <a:r>
                        <a:rPr lang="en-US" sz="1600">
                          <a:effectLst/>
                          <a:latin typeface="Calibri" panose="020F0502020204030204" pitchFamily="34" charset="0"/>
                          <a:cs typeface="Calibri" panose="020F0502020204030204" pitchFamily="34" charset="0"/>
                        </a:rPr>
                        <a:t>dog</a:t>
                      </a:r>
                      <a:endParaRPr lang="el-GR" sz="16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512x512</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17339129"/>
                  </a:ext>
                </a:extLst>
              </a:tr>
              <a:tr h="504056">
                <a:tc>
                  <a:txBody>
                    <a:bodyPr/>
                    <a:lstStyle/>
                    <a:p>
                      <a:pPr algn="ctr">
                        <a:lnSpc>
                          <a:spcPct val="150000"/>
                        </a:lnSpc>
                        <a:spcAft>
                          <a:spcPts val="300"/>
                        </a:spcAft>
                      </a:pPr>
                      <a:r>
                        <a:rPr lang="en-US" sz="1600">
                          <a:effectLst/>
                          <a:latin typeface="Calibri" panose="020F0502020204030204" pitchFamily="34" charset="0"/>
                          <a:cs typeface="Calibri" panose="020F0502020204030204" pitchFamily="34" charset="0"/>
                        </a:rPr>
                        <a:t>glass</a:t>
                      </a:r>
                      <a:endParaRPr lang="el-GR" sz="16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512x512</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04434190"/>
                  </a:ext>
                </a:extLst>
              </a:tr>
              <a:tr h="504056">
                <a:tc>
                  <a:txBody>
                    <a:bodyPr/>
                    <a:lstStyle/>
                    <a:p>
                      <a:pPr algn="ctr">
                        <a:lnSpc>
                          <a:spcPct val="150000"/>
                        </a:lnSpc>
                        <a:spcAft>
                          <a:spcPts val="300"/>
                        </a:spcAft>
                      </a:pPr>
                      <a:r>
                        <a:rPr lang="en-US" sz="1600">
                          <a:effectLst/>
                          <a:latin typeface="Calibri" panose="020F0502020204030204" pitchFamily="34" charset="0"/>
                          <a:cs typeface="Calibri" panose="020F0502020204030204" pitchFamily="34" charset="0"/>
                        </a:rPr>
                        <a:t>sky</a:t>
                      </a:r>
                      <a:endParaRPr lang="el-GR" sz="16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800x800</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96406690"/>
                  </a:ext>
                </a:extLst>
              </a:tr>
              <a:tr h="504056">
                <a:tc>
                  <a:txBody>
                    <a:bodyPr/>
                    <a:lstStyle/>
                    <a:p>
                      <a:pPr algn="ctr">
                        <a:lnSpc>
                          <a:spcPct val="150000"/>
                        </a:lnSpc>
                        <a:spcAft>
                          <a:spcPts val="300"/>
                        </a:spcAft>
                      </a:pPr>
                      <a:r>
                        <a:rPr lang="en-US" sz="1600">
                          <a:effectLst/>
                          <a:latin typeface="Calibri" panose="020F0502020204030204" pitchFamily="34" charset="0"/>
                          <a:cs typeface="Calibri" panose="020F0502020204030204" pitchFamily="34" charset="0"/>
                        </a:rPr>
                        <a:t>winter</a:t>
                      </a:r>
                      <a:endParaRPr lang="el-GR" sz="16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768x768</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79992995"/>
                  </a:ext>
                </a:extLst>
              </a:tr>
            </a:tbl>
          </a:graphicData>
        </a:graphic>
      </p:graphicFrame>
      <p:pic>
        <p:nvPicPr>
          <p:cNvPr id="47" name="Picture 46">
            <a:extLst>
              <a:ext uri="{FF2B5EF4-FFF2-40B4-BE49-F238E27FC236}">
                <a16:creationId xmlns:a16="http://schemas.microsoft.com/office/drawing/2014/main" id="{9B387A94-DB66-4685-8EA2-6AE2B5DB00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8331" y="3316676"/>
            <a:ext cx="1349560" cy="224648"/>
          </a:xfrm>
          <a:prstGeom prst="rect">
            <a:avLst/>
          </a:prstGeom>
        </p:spPr>
      </p:pic>
      <p:pic>
        <p:nvPicPr>
          <p:cNvPr id="48" name="Picture 47" descr="Text&#10;&#10;Description automatically generated">
            <a:extLst>
              <a:ext uri="{FF2B5EF4-FFF2-40B4-BE49-F238E27FC236}">
                <a16:creationId xmlns:a16="http://schemas.microsoft.com/office/drawing/2014/main" id="{FE4531AB-4DE5-446B-B186-F4DF9F1CAC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6131" y="3663672"/>
            <a:ext cx="1381760" cy="529590"/>
          </a:xfrm>
          <a:prstGeom prst="rect">
            <a:avLst/>
          </a:prstGeom>
        </p:spPr>
      </p:pic>
      <p:pic>
        <p:nvPicPr>
          <p:cNvPr id="50" name="Picture 49">
            <a:extLst>
              <a:ext uri="{FF2B5EF4-FFF2-40B4-BE49-F238E27FC236}">
                <a16:creationId xmlns:a16="http://schemas.microsoft.com/office/drawing/2014/main" id="{6CAF5F1F-020B-41E6-9E20-E4BF9DE12C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2231" y="4308909"/>
            <a:ext cx="1349560" cy="224648"/>
          </a:xfrm>
          <a:prstGeom prst="rect">
            <a:avLst/>
          </a:prstGeom>
        </p:spPr>
      </p:pic>
      <p:pic>
        <p:nvPicPr>
          <p:cNvPr id="51" name="Picture 50">
            <a:extLst>
              <a:ext uri="{FF2B5EF4-FFF2-40B4-BE49-F238E27FC236}">
                <a16:creationId xmlns:a16="http://schemas.microsoft.com/office/drawing/2014/main" id="{A39AF9EF-DD79-442D-B2BE-A8FF28E6C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9243" y="4905873"/>
            <a:ext cx="1349560" cy="224648"/>
          </a:xfrm>
          <a:prstGeom prst="rect">
            <a:avLst/>
          </a:prstGeom>
        </p:spPr>
      </p:pic>
      <p:pic>
        <p:nvPicPr>
          <p:cNvPr id="52" name="Picture 51">
            <a:extLst>
              <a:ext uri="{FF2B5EF4-FFF2-40B4-BE49-F238E27FC236}">
                <a16:creationId xmlns:a16="http://schemas.microsoft.com/office/drawing/2014/main" id="{14AB4814-8239-4D09-BFD8-D74FEF5C93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2405" y="5364965"/>
            <a:ext cx="1349560" cy="224648"/>
          </a:xfrm>
          <a:prstGeom prst="rect">
            <a:avLst/>
          </a:prstGeom>
        </p:spPr>
      </p:pic>
      <p:pic>
        <p:nvPicPr>
          <p:cNvPr id="53" name="Picture 52">
            <a:extLst>
              <a:ext uri="{FF2B5EF4-FFF2-40B4-BE49-F238E27FC236}">
                <a16:creationId xmlns:a16="http://schemas.microsoft.com/office/drawing/2014/main" id="{C4F9D96B-8F01-42AC-8D5D-84A67EFC58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2405" y="5918790"/>
            <a:ext cx="1349560" cy="224648"/>
          </a:xfrm>
          <a:prstGeom prst="rect">
            <a:avLst/>
          </a:prstGeom>
        </p:spPr>
      </p:pic>
      <p:pic>
        <p:nvPicPr>
          <p:cNvPr id="54" name="Picture 53">
            <a:extLst>
              <a:ext uri="{FF2B5EF4-FFF2-40B4-BE49-F238E27FC236}">
                <a16:creationId xmlns:a16="http://schemas.microsoft.com/office/drawing/2014/main" id="{C8883B51-34CB-41FB-BEFE-C664B4A9E4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1917" y="3156230"/>
            <a:ext cx="439420" cy="439420"/>
          </a:xfrm>
          <a:prstGeom prst="rect">
            <a:avLst/>
          </a:prstGeom>
        </p:spPr>
      </p:pic>
      <p:pic>
        <p:nvPicPr>
          <p:cNvPr id="55" name="Picture 54">
            <a:extLst>
              <a:ext uri="{FF2B5EF4-FFF2-40B4-BE49-F238E27FC236}">
                <a16:creationId xmlns:a16="http://schemas.microsoft.com/office/drawing/2014/main" id="{07D9092A-0507-440F-BCCB-5BCB3027CA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5234" y="3735268"/>
            <a:ext cx="439420" cy="439420"/>
          </a:xfrm>
          <a:prstGeom prst="rect">
            <a:avLst/>
          </a:prstGeom>
        </p:spPr>
      </p:pic>
      <p:pic>
        <p:nvPicPr>
          <p:cNvPr id="56" name="Picture 55">
            <a:extLst>
              <a:ext uri="{FF2B5EF4-FFF2-40B4-BE49-F238E27FC236}">
                <a16:creationId xmlns:a16="http://schemas.microsoft.com/office/drawing/2014/main" id="{BF6732C1-5159-493A-8964-CAAA09ED9E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5234" y="4306516"/>
            <a:ext cx="439420" cy="439420"/>
          </a:xfrm>
          <a:prstGeom prst="rect">
            <a:avLst/>
          </a:prstGeom>
        </p:spPr>
      </p:pic>
      <p:pic>
        <p:nvPicPr>
          <p:cNvPr id="57" name="Picture 56">
            <a:extLst>
              <a:ext uri="{FF2B5EF4-FFF2-40B4-BE49-F238E27FC236}">
                <a16:creationId xmlns:a16="http://schemas.microsoft.com/office/drawing/2014/main" id="{F41FEA3E-F931-4F69-A68A-8FF58053FD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1917" y="4840190"/>
            <a:ext cx="439420" cy="439420"/>
          </a:xfrm>
          <a:prstGeom prst="rect">
            <a:avLst/>
          </a:prstGeom>
        </p:spPr>
      </p:pic>
      <p:pic>
        <p:nvPicPr>
          <p:cNvPr id="58" name="Picture 57">
            <a:extLst>
              <a:ext uri="{FF2B5EF4-FFF2-40B4-BE49-F238E27FC236}">
                <a16:creationId xmlns:a16="http://schemas.microsoft.com/office/drawing/2014/main" id="{FEF63F24-1F7E-468B-82DE-61E5F0B794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5234" y="5340481"/>
            <a:ext cx="439420" cy="439420"/>
          </a:xfrm>
          <a:prstGeom prst="rect">
            <a:avLst/>
          </a:prstGeom>
        </p:spPr>
      </p:pic>
      <p:pic>
        <p:nvPicPr>
          <p:cNvPr id="59" name="Picture 58">
            <a:extLst>
              <a:ext uri="{FF2B5EF4-FFF2-40B4-BE49-F238E27FC236}">
                <a16:creationId xmlns:a16="http://schemas.microsoft.com/office/drawing/2014/main" id="{1A7B177C-9E53-42AD-A488-CD6DF16BBC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5234" y="5845090"/>
            <a:ext cx="439420" cy="439420"/>
          </a:xfrm>
          <a:prstGeom prst="rect">
            <a:avLst/>
          </a:prstGeom>
        </p:spPr>
      </p:pic>
      <p:pic>
        <p:nvPicPr>
          <p:cNvPr id="60" name="Picture 59">
            <a:extLst>
              <a:ext uri="{FF2B5EF4-FFF2-40B4-BE49-F238E27FC236}">
                <a16:creationId xmlns:a16="http://schemas.microsoft.com/office/drawing/2014/main" id="{85F9C4FF-E55D-439B-8161-BB1CFD5684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2234" y="3150414"/>
            <a:ext cx="440690" cy="440690"/>
          </a:xfrm>
          <a:prstGeom prst="rect">
            <a:avLst/>
          </a:prstGeom>
        </p:spPr>
      </p:pic>
      <p:pic>
        <p:nvPicPr>
          <p:cNvPr id="61" name="Picture 60">
            <a:extLst>
              <a:ext uri="{FF2B5EF4-FFF2-40B4-BE49-F238E27FC236}">
                <a16:creationId xmlns:a16="http://schemas.microsoft.com/office/drawing/2014/main" id="{AC575BDD-D907-4E30-9B7F-3BE126D87C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2234" y="3710095"/>
            <a:ext cx="440690" cy="440690"/>
          </a:xfrm>
          <a:prstGeom prst="rect">
            <a:avLst/>
          </a:prstGeom>
        </p:spPr>
      </p:pic>
      <p:pic>
        <p:nvPicPr>
          <p:cNvPr id="62" name="Picture 61">
            <a:extLst>
              <a:ext uri="{FF2B5EF4-FFF2-40B4-BE49-F238E27FC236}">
                <a16:creationId xmlns:a16="http://schemas.microsoft.com/office/drawing/2014/main" id="{30A50186-66F8-4ABF-AD1E-6D9F8DAD3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2234" y="4313212"/>
            <a:ext cx="440690" cy="440690"/>
          </a:xfrm>
          <a:prstGeom prst="rect">
            <a:avLst/>
          </a:prstGeom>
        </p:spPr>
      </p:pic>
      <p:pic>
        <p:nvPicPr>
          <p:cNvPr id="63" name="Picture 62">
            <a:extLst>
              <a:ext uri="{FF2B5EF4-FFF2-40B4-BE49-F238E27FC236}">
                <a16:creationId xmlns:a16="http://schemas.microsoft.com/office/drawing/2014/main" id="{90878B53-19A9-4606-BB57-E9EAC10C4F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2234" y="4839555"/>
            <a:ext cx="440690" cy="440690"/>
          </a:xfrm>
          <a:prstGeom prst="rect">
            <a:avLst/>
          </a:prstGeom>
        </p:spPr>
      </p:pic>
      <p:pic>
        <p:nvPicPr>
          <p:cNvPr id="64" name="Picture 63">
            <a:extLst>
              <a:ext uri="{FF2B5EF4-FFF2-40B4-BE49-F238E27FC236}">
                <a16:creationId xmlns:a16="http://schemas.microsoft.com/office/drawing/2014/main" id="{51DF031F-C686-4A12-A95F-8147216AC8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2234" y="5364965"/>
            <a:ext cx="440690" cy="440690"/>
          </a:xfrm>
          <a:prstGeom prst="rect">
            <a:avLst/>
          </a:prstGeom>
        </p:spPr>
      </p:pic>
      <p:pic>
        <p:nvPicPr>
          <p:cNvPr id="65" name="Picture 64">
            <a:extLst>
              <a:ext uri="{FF2B5EF4-FFF2-40B4-BE49-F238E27FC236}">
                <a16:creationId xmlns:a16="http://schemas.microsoft.com/office/drawing/2014/main" id="{616A1AF8-5AC3-4859-984A-688F91CACD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2234" y="5845247"/>
            <a:ext cx="440690" cy="440690"/>
          </a:xfrm>
          <a:prstGeom prst="rect">
            <a:avLst/>
          </a:prstGeom>
        </p:spPr>
      </p:pic>
      <p:pic>
        <p:nvPicPr>
          <p:cNvPr id="66" name="Picture 65" descr="Diagram&#10;&#10;Description automatically generated">
            <a:extLst>
              <a:ext uri="{FF2B5EF4-FFF2-40B4-BE49-F238E27FC236}">
                <a16:creationId xmlns:a16="http://schemas.microsoft.com/office/drawing/2014/main" id="{21592C32-F628-4EB5-AE68-1D52B5241C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91064" y="3160721"/>
            <a:ext cx="436245" cy="436245"/>
          </a:xfrm>
          <a:prstGeom prst="rect">
            <a:avLst/>
          </a:prstGeom>
        </p:spPr>
      </p:pic>
      <p:pic>
        <p:nvPicPr>
          <p:cNvPr id="67" name="Picture 66" descr="Qr code&#10;&#10;Description automatically generated">
            <a:extLst>
              <a:ext uri="{FF2B5EF4-FFF2-40B4-BE49-F238E27FC236}">
                <a16:creationId xmlns:a16="http://schemas.microsoft.com/office/drawing/2014/main" id="{08874674-3BF1-48E7-BD4E-A592ECF1EFA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99306" y="3738443"/>
            <a:ext cx="436245" cy="436245"/>
          </a:xfrm>
          <a:prstGeom prst="rect">
            <a:avLst/>
          </a:prstGeom>
        </p:spPr>
      </p:pic>
      <p:pic>
        <p:nvPicPr>
          <p:cNvPr id="68" name="Picture 67" descr="A black and white photo of water droplets on a glass surface&#10;&#10;Description automatically generated with low confidence">
            <a:extLst>
              <a:ext uri="{FF2B5EF4-FFF2-40B4-BE49-F238E27FC236}">
                <a16:creationId xmlns:a16="http://schemas.microsoft.com/office/drawing/2014/main" id="{C29F8A32-4335-44D3-93A8-C18E40C88E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10101" y="4306516"/>
            <a:ext cx="425450" cy="425450"/>
          </a:xfrm>
          <a:prstGeom prst="rect">
            <a:avLst/>
          </a:prstGeom>
        </p:spPr>
      </p:pic>
      <p:pic>
        <p:nvPicPr>
          <p:cNvPr id="69" name="Picture 68" descr="A picture containing qr code&#10;&#10;Description automatically generated">
            <a:extLst>
              <a:ext uri="{FF2B5EF4-FFF2-40B4-BE49-F238E27FC236}">
                <a16:creationId xmlns:a16="http://schemas.microsoft.com/office/drawing/2014/main" id="{DB80A3BD-DD6B-4DB3-BF95-9A5EE655996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91064" y="4831300"/>
            <a:ext cx="457200" cy="457200"/>
          </a:xfrm>
          <a:prstGeom prst="rect">
            <a:avLst/>
          </a:prstGeom>
        </p:spPr>
      </p:pic>
      <p:pic>
        <p:nvPicPr>
          <p:cNvPr id="70" name="Picture 69" descr="Qr code&#10;&#10;Description automatically generated">
            <a:extLst>
              <a:ext uri="{FF2B5EF4-FFF2-40B4-BE49-F238E27FC236}">
                <a16:creationId xmlns:a16="http://schemas.microsoft.com/office/drawing/2014/main" id="{E08A2C26-4317-4C3E-831B-DA81FC339B3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88827" y="5331590"/>
            <a:ext cx="457201" cy="457201"/>
          </a:xfrm>
          <a:prstGeom prst="rect">
            <a:avLst/>
          </a:prstGeom>
        </p:spPr>
      </p:pic>
      <p:pic>
        <p:nvPicPr>
          <p:cNvPr id="71" name="Picture 70" descr="Qr code&#10;&#10;Description automatically generated">
            <a:extLst>
              <a:ext uri="{FF2B5EF4-FFF2-40B4-BE49-F238E27FC236}">
                <a16:creationId xmlns:a16="http://schemas.microsoft.com/office/drawing/2014/main" id="{00A38C62-6060-4C90-A745-4230C02BEEA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488020" y="5841027"/>
            <a:ext cx="457201" cy="457201"/>
          </a:xfrm>
          <a:prstGeom prst="rect">
            <a:avLst/>
          </a:prstGeom>
        </p:spPr>
      </p:pic>
      <p:pic>
        <p:nvPicPr>
          <p:cNvPr id="72" name="Picture 71" descr="Diagram&#10;&#10;Description automatically generated">
            <a:extLst>
              <a:ext uri="{FF2B5EF4-FFF2-40B4-BE49-F238E27FC236}">
                <a16:creationId xmlns:a16="http://schemas.microsoft.com/office/drawing/2014/main" id="{3597C2CC-C676-461B-B689-50A78E5D015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579425" y="3160721"/>
            <a:ext cx="436245" cy="436245"/>
          </a:xfrm>
          <a:prstGeom prst="rect">
            <a:avLst/>
          </a:prstGeom>
        </p:spPr>
      </p:pic>
      <p:pic>
        <p:nvPicPr>
          <p:cNvPr id="73" name="Picture 72" descr="A picture containing text&#10;&#10;Description automatically generated">
            <a:extLst>
              <a:ext uri="{FF2B5EF4-FFF2-40B4-BE49-F238E27FC236}">
                <a16:creationId xmlns:a16="http://schemas.microsoft.com/office/drawing/2014/main" id="{34E5FA1E-DEC4-4E03-872E-425D59A69B6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574344" y="3710095"/>
            <a:ext cx="446405" cy="446405"/>
          </a:xfrm>
          <a:prstGeom prst="rect">
            <a:avLst/>
          </a:prstGeom>
        </p:spPr>
      </p:pic>
      <p:pic>
        <p:nvPicPr>
          <p:cNvPr id="74" name="Picture 73" descr="A black and white image of a person's face&#10;&#10;Description automatically generated with low confidence">
            <a:extLst>
              <a:ext uri="{FF2B5EF4-FFF2-40B4-BE49-F238E27FC236}">
                <a16:creationId xmlns:a16="http://schemas.microsoft.com/office/drawing/2014/main" id="{59419E24-7E10-4A5F-81EF-04055E8D1CE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584821" y="4320486"/>
            <a:ext cx="425450" cy="425450"/>
          </a:xfrm>
          <a:prstGeom prst="rect">
            <a:avLst/>
          </a:prstGeom>
        </p:spPr>
      </p:pic>
      <p:pic>
        <p:nvPicPr>
          <p:cNvPr id="75" name="Picture 74" descr="A picture containing text&#10;&#10;Description automatically generated">
            <a:extLst>
              <a:ext uri="{FF2B5EF4-FFF2-40B4-BE49-F238E27FC236}">
                <a16:creationId xmlns:a16="http://schemas.microsoft.com/office/drawing/2014/main" id="{79F1A18E-7E40-4A53-856E-DF8B1F815E2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581979" y="4841828"/>
            <a:ext cx="446405" cy="446405"/>
          </a:xfrm>
          <a:prstGeom prst="rect">
            <a:avLst/>
          </a:prstGeom>
        </p:spPr>
      </p:pic>
      <p:pic>
        <p:nvPicPr>
          <p:cNvPr id="76" name="Picture 75" descr="A picture containing text&#10;&#10;Description automatically generated">
            <a:extLst>
              <a:ext uri="{FF2B5EF4-FFF2-40B4-BE49-F238E27FC236}">
                <a16:creationId xmlns:a16="http://schemas.microsoft.com/office/drawing/2014/main" id="{8FCCA726-9DFC-41B1-A956-177DBBDE128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561024" y="5330532"/>
            <a:ext cx="446404" cy="446404"/>
          </a:xfrm>
          <a:prstGeom prst="rect">
            <a:avLst/>
          </a:prstGeom>
        </p:spPr>
      </p:pic>
      <p:pic>
        <p:nvPicPr>
          <p:cNvPr id="77" name="Picture 76" descr="A picture containing text&#10;&#10;Description automatically generated">
            <a:extLst>
              <a:ext uri="{FF2B5EF4-FFF2-40B4-BE49-F238E27FC236}">
                <a16:creationId xmlns:a16="http://schemas.microsoft.com/office/drawing/2014/main" id="{E407BD5B-78B1-4342-AE12-37082CA081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568659" y="5841027"/>
            <a:ext cx="444910" cy="444910"/>
          </a:xfrm>
          <a:prstGeom prst="rect">
            <a:avLst/>
          </a:prstGeom>
        </p:spPr>
      </p:pic>
      <p:sp>
        <p:nvSpPr>
          <p:cNvPr id="40" name="Rectangle 8">
            <a:extLst>
              <a:ext uri="{FF2B5EF4-FFF2-40B4-BE49-F238E27FC236}">
                <a16:creationId xmlns:a16="http://schemas.microsoft.com/office/drawing/2014/main" id="{10AD179D-E0A0-4F2D-8C3F-C321EFB3E586}"/>
              </a:ext>
            </a:extLst>
          </p:cNvPr>
          <p:cNvSpPr/>
          <p:nvPr/>
        </p:nvSpPr>
        <p:spPr>
          <a:xfrm>
            <a:off x="1212897" y="4193262"/>
            <a:ext cx="7103519" cy="591036"/>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336355278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562665C-C538-4F63-9BCC-0E84A667C288}"/>
              </a:ext>
            </a:extLst>
          </p:cNvPr>
          <p:cNvGraphicFramePr>
            <a:graphicFrameLocks noGrp="1"/>
          </p:cNvGraphicFramePr>
          <p:nvPr>
            <p:extLst>
              <p:ext uri="{D42A27DB-BD31-4B8C-83A1-F6EECF244321}">
                <p14:modId xmlns:p14="http://schemas.microsoft.com/office/powerpoint/2010/main" val="1091013623"/>
              </p:ext>
            </p:extLst>
          </p:nvPr>
        </p:nvGraphicFramePr>
        <p:xfrm>
          <a:off x="1438813" y="2204864"/>
          <a:ext cx="7252838" cy="4084344"/>
        </p:xfrm>
        <a:graphic>
          <a:graphicData uri="http://schemas.openxmlformats.org/drawingml/2006/table">
            <a:tbl>
              <a:tblPr firstRow="1" firstCol="1" bandRow="1">
                <a:tableStyleId>{5940675A-B579-460E-94D1-54222C63F5DA}</a:tableStyleId>
              </a:tblPr>
              <a:tblGrid>
                <a:gridCol w="876167">
                  <a:extLst>
                    <a:ext uri="{9D8B030D-6E8A-4147-A177-3AD203B41FA5}">
                      <a16:colId xmlns:a16="http://schemas.microsoft.com/office/drawing/2014/main" val="961688208"/>
                    </a:ext>
                  </a:extLst>
                </a:gridCol>
                <a:gridCol w="983885">
                  <a:extLst>
                    <a:ext uri="{9D8B030D-6E8A-4147-A177-3AD203B41FA5}">
                      <a16:colId xmlns:a16="http://schemas.microsoft.com/office/drawing/2014/main" val="2814635322"/>
                    </a:ext>
                  </a:extLst>
                </a:gridCol>
                <a:gridCol w="656935">
                  <a:extLst>
                    <a:ext uri="{9D8B030D-6E8A-4147-A177-3AD203B41FA5}">
                      <a16:colId xmlns:a16="http://schemas.microsoft.com/office/drawing/2014/main" val="2628177346"/>
                    </a:ext>
                  </a:extLst>
                </a:gridCol>
                <a:gridCol w="616731">
                  <a:extLst>
                    <a:ext uri="{9D8B030D-6E8A-4147-A177-3AD203B41FA5}">
                      <a16:colId xmlns:a16="http://schemas.microsoft.com/office/drawing/2014/main" val="692205472"/>
                    </a:ext>
                  </a:extLst>
                </a:gridCol>
                <a:gridCol w="791557">
                  <a:extLst>
                    <a:ext uri="{9D8B030D-6E8A-4147-A177-3AD203B41FA5}">
                      <a16:colId xmlns:a16="http://schemas.microsoft.com/office/drawing/2014/main" val="246568982"/>
                    </a:ext>
                  </a:extLst>
                </a:gridCol>
                <a:gridCol w="685409">
                  <a:extLst>
                    <a:ext uri="{9D8B030D-6E8A-4147-A177-3AD203B41FA5}">
                      <a16:colId xmlns:a16="http://schemas.microsoft.com/office/drawing/2014/main" val="74731480"/>
                    </a:ext>
                  </a:extLst>
                </a:gridCol>
                <a:gridCol w="602317">
                  <a:extLst>
                    <a:ext uri="{9D8B030D-6E8A-4147-A177-3AD203B41FA5}">
                      <a16:colId xmlns:a16="http://schemas.microsoft.com/office/drawing/2014/main" val="3768502619"/>
                    </a:ext>
                  </a:extLst>
                </a:gridCol>
                <a:gridCol w="512474">
                  <a:extLst>
                    <a:ext uri="{9D8B030D-6E8A-4147-A177-3AD203B41FA5}">
                      <a16:colId xmlns:a16="http://schemas.microsoft.com/office/drawing/2014/main" val="944124857"/>
                    </a:ext>
                  </a:extLst>
                </a:gridCol>
                <a:gridCol w="766501">
                  <a:extLst>
                    <a:ext uri="{9D8B030D-6E8A-4147-A177-3AD203B41FA5}">
                      <a16:colId xmlns:a16="http://schemas.microsoft.com/office/drawing/2014/main" val="814891476"/>
                    </a:ext>
                  </a:extLst>
                </a:gridCol>
                <a:gridCol w="760862">
                  <a:extLst>
                    <a:ext uri="{9D8B030D-6E8A-4147-A177-3AD203B41FA5}">
                      <a16:colId xmlns:a16="http://schemas.microsoft.com/office/drawing/2014/main" val="28207560"/>
                    </a:ext>
                  </a:extLst>
                </a:gridCol>
              </a:tblGrid>
              <a:tr h="234798">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9218738"/>
                  </a:ext>
                </a:extLst>
              </a:tr>
              <a:tr h="1526470">
                <a:tc>
                  <a:txBody>
                    <a:bodyPr/>
                    <a:lstStyle/>
                    <a:p>
                      <a:pPr algn="ctr">
                        <a:lnSpc>
                          <a:spcPct val="150000"/>
                        </a:lnSpc>
                        <a:spcAft>
                          <a:spcPts val="300"/>
                        </a:spcAft>
                      </a:pPr>
                      <a:r>
                        <a:rPr lang="el-GR" sz="1400" dirty="0">
                          <a:effectLst/>
                        </a:rPr>
                        <a:t>Εικόνα</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dirty="0">
                          <a:effectLst/>
                        </a:rPr>
                        <a:t>SIZE</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dirty="0">
                          <a:effectLst/>
                        </a:rPr>
                        <a:t>PSNR</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a:effectLst/>
                        </a:rPr>
                        <a:t>SSIM</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a:effectLst/>
                        </a:rPr>
                        <a:t>BER</a:t>
                      </a:r>
                      <a:r>
                        <a:rPr lang="el-GR" sz="1400">
                          <a:effectLst/>
                        </a:rPr>
                        <a:t> πράσινο κανάλι</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a:effectLst/>
                        </a:rPr>
                        <a:t>BER</a:t>
                      </a:r>
                      <a:r>
                        <a:rPr lang="el-GR" sz="1400">
                          <a:effectLst/>
                        </a:rPr>
                        <a:t> μπλε κανάλι</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a:effectLst/>
                        </a:rPr>
                        <a:t>PSNR</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a:effectLst/>
                        </a:rPr>
                        <a:t>SSIM</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a:effectLst/>
                        </a:rPr>
                        <a:t>BER</a:t>
                      </a:r>
                      <a:r>
                        <a:rPr lang="el-GR" sz="1400">
                          <a:effectLst/>
                        </a:rPr>
                        <a:t> πράσινο κανάλι</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dirty="0">
                          <a:effectLst/>
                        </a:rPr>
                        <a:t>BER</a:t>
                      </a:r>
                      <a:r>
                        <a:rPr lang="el-GR" sz="1400" dirty="0">
                          <a:effectLst/>
                        </a:rPr>
                        <a:t> μπλε κανάλι</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762900487"/>
                  </a:ext>
                </a:extLst>
              </a:tr>
              <a:tr h="590418">
                <a:tc>
                  <a:txBody>
                    <a:bodyPr/>
                    <a:lstStyle/>
                    <a:p>
                      <a:pPr algn="ctr">
                        <a:lnSpc>
                          <a:spcPct val="150000"/>
                        </a:lnSpc>
                        <a:spcAft>
                          <a:spcPts val="300"/>
                        </a:spcAft>
                      </a:pPr>
                      <a:r>
                        <a:rPr lang="en-US" sz="1400" dirty="0">
                          <a:effectLst/>
                        </a:rPr>
                        <a:t>painting</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1400">
                          <a:effectLst/>
                        </a:rPr>
                        <a:t>512x512</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dirty="0">
                          <a:effectLst/>
                        </a:rPr>
                        <a:t>11.4</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dirty="0">
                          <a:effectLst/>
                        </a:rPr>
                        <a:t>0.62</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11.47</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0.71</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0.008</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0.01</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09042721"/>
                  </a:ext>
                </a:extLst>
              </a:tr>
              <a:tr h="278401">
                <a:tc>
                  <a:txBody>
                    <a:bodyPr/>
                    <a:lstStyle/>
                    <a:p>
                      <a:pPr algn="ctr">
                        <a:lnSpc>
                          <a:spcPct val="150000"/>
                        </a:lnSpc>
                        <a:spcAft>
                          <a:spcPts val="300"/>
                        </a:spcAft>
                      </a:pPr>
                      <a:r>
                        <a:rPr lang="en-US" sz="1400" dirty="0">
                          <a:effectLst/>
                        </a:rPr>
                        <a:t>clouds</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1400">
                          <a:effectLst/>
                        </a:rPr>
                        <a:t>512x512</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11.4</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0.76</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dirty="0">
                          <a:effectLst/>
                        </a:rPr>
                        <a:t>0</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11.4</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0.78</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0.11</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0.16</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47239292"/>
                  </a:ext>
                </a:extLst>
              </a:tr>
              <a:tr h="278401">
                <a:tc>
                  <a:txBody>
                    <a:bodyPr/>
                    <a:lstStyle/>
                    <a:p>
                      <a:pPr algn="ctr">
                        <a:lnSpc>
                          <a:spcPct val="150000"/>
                        </a:lnSpc>
                        <a:spcAft>
                          <a:spcPts val="300"/>
                        </a:spcAft>
                      </a:pPr>
                      <a:r>
                        <a:rPr lang="en-US" sz="1400" dirty="0">
                          <a:effectLst/>
                        </a:rPr>
                        <a:t>dog</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1400">
                          <a:effectLst/>
                        </a:rPr>
                        <a:t>512x512</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9.2</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dirty="0">
                          <a:effectLst/>
                        </a:rPr>
                        <a:t>0.58</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dirty="0">
                          <a:effectLst/>
                        </a:rPr>
                        <a:t>0</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dirty="0">
                          <a:effectLst/>
                        </a:rPr>
                        <a:t>9.2</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dirty="0">
                          <a:effectLst/>
                        </a:rPr>
                        <a:t>0.62</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0.07</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0.11</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845631"/>
                  </a:ext>
                </a:extLst>
              </a:tr>
              <a:tr h="590418">
                <a:tc>
                  <a:txBody>
                    <a:bodyPr/>
                    <a:lstStyle/>
                    <a:p>
                      <a:pPr algn="ctr">
                        <a:lnSpc>
                          <a:spcPct val="150000"/>
                        </a:lnSpc>
                        <a:spcAft>
                          <a:spcPts val="300"/>
                        </a:spcAft>
                      </a:pPr>
                      <a:r>
                        <a:rPr lang="en-US" sz="1400" dirty="0">
                          <a:effectLst/>
                        </a:rPr>
                        <a:t>glass</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1400">
                          <a:effectLst/>
                        </a:rPr>
                        <a:t>512x512</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11.36</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0.67</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11.44</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0.71</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dirty="0">
                          <a:effectLst/>
                        </a:rPr>
                        <a:t>0.05</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0.07</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96415228"/>
                  </a:ext>
                </a:extLst>
              </a:tr>
              <a:tr h="278401">
                <a:tc>
                  <a:txBody>
                    <a:bodyPr/>
                    <a:lstStyle/>
                    <a:p>
                      <a:pPr algn="ctr">
                        <a:lnSpc>
                          <a:spcPct val="150000"/>
                        </a:lnSpc>
                        <a:spcAft>
                          <a:spcPts val="300"/>
                        </a:spcAft>
                      </a:pPr>
                      <a:r>
                        <a:rPr lang="en-US" sz="1400" dirty="0">
                          <a:effectLst/>
                        </a:rPr>
                        <a:t>sky</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1400">
                          <a:effectLst/>
                        </a:rPr>
                        <a:t>800x800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1400">
                          <a:effectLst/>
                        </a:rPr>
                        <a:t>10.4</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a:t>
                      </a:r>
                      <a:r>
                        <a:rPr lang="en-US" sz="1400">
                          <a:effectLst/>
                        </a:rPr>
                        <a:t>.67</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1400">
                          <a:effectLst/>
                        </a:rPr>
                        <a:t>10.4</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a:t>
                      </a:r>
                      <a:r>
                        <a:rPr lang="en-US" sz="1400">
                          <a:effectLst/>
                        </a:rPr>
                        <a:t>72</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dirty="0">
                          <a:effectLst/>
                        </a:rPr>
                        <a:t>0.11</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dirty="0">
                          <a:effectLst/>
                        </a:rPr>
                        <a:t>0.19</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95173026"/>
                  </a:ext>
                </a:extLst>
              </a:tr>
              <a:tr h="278401">
                <a:tc>
                  <a:txBody>
                    <a:bodyPr/>
                    <a:lstStyle/>
                    <a:p>
                      <a:pPr algn="ctr">
                        <a:lnSpc>
                          <a:spcPct val="150000"/>
                        </a:lnSpc>
                        <a:spcAft>
                          <a:spcPts val="300"/>
                        </a:spcAft>
                      </a:pPr>
                      <a:r>
                        <a:rPr lang="en-US" sz="1400" dirty="0">
                          <a:effectLst/>
                        </a:rPr>
                        <a:t>winter</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1400">
                          <a:effectLst/>
                        </a:rPr>
                        <a:t>768x768</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1400">
                          <a:effectLst/>
                        </a:rPr>
                        <a:t>11.6</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a:t>
                      </a:r>
                      <a:r>
                        <a:rPr lang="en-US" sz="1400">
                          <a:effectLst/>
                        </a:rPr>
                        <a:t>41</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1400">
                          <a:effectLst/>
                        </a:rPr>
                        <a:t>11.6</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a:t>
                      </a:r>
                      <a:r>
                        <a:rPr lang="en-US" sz="1400">
                          <a:effectLst/>
                        </a:rPr>
                        <a:t>5</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0.05</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dirty="0">
                          <a:effectLst/>
                        </a:rPr>
                        <a:t>0.11</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55312726"/>
                  </a:ext>
                </a:extLst>
              </a:tr>
            </a:tbl>
          </a:graphicData>
        </a:graphic>
      </p:graphicFrame>
      <p:sp>
        <p:nvSpPr>
          <p:cNvPr id="33" name="Title 1"/>
          <p:cNvSpPr>
            <a:spLocks noGrp="1"/>
          </p:cNvSpPr>
          <p:nvPr>
            <p:ph type="title"/>
          </p:nvPr>
        </p:nvSpPr>
        <p:spPr>
          <a:xfrm>
            <a:off x="304770" y="188640"/>
            <a:ext cx="7507590" cy="800796"/>
          </a:xfrm>
        </p:spPr>
        <p:txBody>
          <a:bodyPr anchor="b">
            <a:noAutofit/>
          </a:bodyPr>
          <a:lstStyle/>
          <a:p>
            <a:pPr marL="596646" indent="-514350"/>
            <a:r>
              <a:rPr lang="en-GB" sz="2800" dirty="0">
                <a:solidFill>
                  <a:schemeClr val="accent5">
                    <a:lumMod val="75000"/>
                  </a:schemeClr>
                </a:solidFill>
                <a:latin typeface="Century Schoolbook" pitchFamily="18" charset="0"/>
              </a:rPr>
              <a:t>4</a:t>
            </a:r>
            <a:r>
              <a:rPr lang="en-US" sz="2800" dirty="0">
                <a:solidFill>
                  <a:schemeClr val="accent5">
                    <a:lumMod val="75000"/>
                  </a:schemeClr>
                </a:solidFill>
                <a:latin typeface="Century Schoolbook" pitchFamily="18" charset="0"/>
              </a:rPr>
              <a:t> </a:t>
            </a:r>
            <a:r>
              <a:rPr lang="el-GR" sz="2800" dirty="0">
                <a:solidFill>
                  <a:schemeClr val="accent5">
                    <a:lumMod val="75000"/>
                  </a:schemeClr>
                </a:solidFill>
                <a:latin typeface="Century Schoolbook" pitchFamily="18" charset="0"/>
              </a:rPr>
              <a:t>Πειραματικά αποτελέσματα</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732367" cy="646331"/>
          </a:xfrm>
          <a:prstGeom prst="rect">
            <a:avLst/>
          </a:prstGeom>
        </p:spPr>
        <p:txBody>
          <a:bodyPr wrap="square">
            <a:spAutoFit/>
          </a:bodyPr>
          <a:lstStyle/>
          <a:p>
            <a:pPr marL="0" lvl="3" algn="just"/>
            <a:r>
              <a:rPr lang="el-CY" b="1" dirty="0">
                <a:solidFill>
                  <a:srgbClr val="C00000"/>
                </a:solidFill>
                <a:latin typeface="Times New Roman" pitchFamily="18" charset="0"/>
                <a:cs typeface="Times New Roman" pitchFamily="18" charset="0"/>
                <a:sym typeface="Wingdings" pitchFamily="2" charset="2"/>
              </a:rPr>
              <a:t>Ε</a:t>
            </a:r>
            <a:r>
              <a:rPr lang="el-GR" b="1" dirty="0">
                <a:solidFill>
                  <a:srgbClr val="C00000"/>
                </a:solidFill>
                <a:latin typeface="Times New Roman" pitchFamily="18" charset="0"/>
                <a:cs typeface="Times New Roman" pitchFamily="18" charset="0"/>
                <a:sym typeface="Wingdings" pitchFamily="2" charset="2"/>
              </a:rPr>
              <a:t>πίθεση </a:t>
            </a:r>
            <a:r>
              <a:rPr lang="en-GB" b="1" dirty="0">
                <a:solidFill>
                  <a:srgbClr val="C00000"/>
                </a:solidFill>
                <a:latin typeface="Times New Roman" pitchFamily="18" charset="0"/>
                <a:cs typeface="Times New Roman" pitchFamily="18" charset="0"/>
                <a:sym typeface="Wingdings" pitchFamily="2" charset="2"/>
              </a:rPr>
              <a:t>Gamma (</a:t>
            </a:r>
            <a:r>
              <a:rPr lang="el-GR" b="1" dirty="0">
                <a:solidFill>
                  <a:srgbClr val="C00000"/>
                </a:solidFill>
                <a:latin typeface="Times New Roman" pitchFamily="18" charset="0"/>
                <a:cs typeface="Times New Roman" pitchFamily="18" charset="0"/>
                <a:sym typeface="Wingdings" pitchFamily="2" charset="2"/>
              </a:rPr>
              <a:t>γ = 3.0)</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endParaRPr lang="en-US" dirty="0">
              <a:solidFill>
                <a:schemeClr val="tx1">
                  <a:lumMod val="95000"/>
                  <a:lumOff val="5000"/>
                </a:schemeClr>
              </a:solidFill>
              <a:latin typeface="Times New Roman" pitchFamily="18" charset="0"/>
              <a:cs typeface="Times New Roman" pitchFamily="18" charset="0"/>
              <a:sym typeface="Wingdings" pitchFamily="2" charset="2"/>
            </a:endParaRP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159</a:t>
            </a:fld>
            <a:endParaRPr lang="el-GR" altLang="el-GR" sz="1200" dirty="0">
              <a:latin typeface="Cambria" pitchFamily="18" charset="0"/>
            </a:endParaRPr>
          </a:p>
        </p:txBody>
      </p:sp>
      <p:sp>
        <p:nvSpPr>
          <p:cNvPr id="9" name="TextBox 8">
            <a:extLst>
              <a:ext uri="{FF2B5EF4-FFF2-40B4-BE49-F238E27FC236}">
                <a16:creationId xmlns:a16="http://schemas.microsoft.com/office/drawing/2014/main" id="{406C6DE3-9774-4214-9E01-68F73B2E8697}"/>
              </a:ext>
            </a:extLst>
          </p:cNvPr>
          <p:cNvSpPr txBox="1"/>
          <p:nvPr/>
        </p:nvSpPr>
        <p:spPr>
          <a:xfrm>
            <a:off x="3610603" y="2074877"/>
            <a:ext cx="2257541" cy="338554"/>
          </a:xfrm>
          <a:prstGeom prst="rect">
            <a:avLst/>
          </a:prstGeom>
          <a:solidFill>
            <a:schemeClr val="bg1"/>
          </a:solidFill>
        </p:spPr>
        <p:txBody>
          <a:bodyPr wrap="none" rtlCol="0">
            <a:spAutoFit/>
          </a:bodyPr>
          <a:lstStyle/>
          <a:p>
            <a:r>
              <a:rPr lang="el-GR" sz="1600" dirty="0"/>
              <a:t>Αλγόριθμος </a:t>
            </a:r>
            <a:r>
              <a:rPr lang="en-US" sz="1600" dirty="0" err="1">
                <a:latin typeface="Calibri" panose="020F0502020204030204" pitchFamily="34" charset="0"/>
                <a:cs typeface="Calibri" panose="020F0502020204030204" pitchFamily="34" charset="0"/>
              </a:rPr>
              <a:t>Chroni</a:t>
            </a:r>
            <a:r>
              <a:rPr lang="en-US" sz="1600" dirty="0"/>
              <a:t> </a:t>
            </a:r>
            <a:r>
              <a:rPr lang="en-US" sz="1600" dirty="0">
                <a:latin typeface="Calibri" panose="020F0502020204030204" pitchFamily="34" charset="0"/>
                <a:cs typeface="Calibri" panose="020F0502020204030204" pitchFamily="34" charset="0"/>
              </a:rPr>
              <a:t>et al</a:t>
            </a:r>
            <a:r>
              <a:rPr lang="en-US" sz="1600" dirty="0"/>
              <a:t>.</a:t>
            </a:r>
          </a:p>
        </p:txBody>
      </p:sp>
      <p:sp>
        <p:nvSpPr>
          <p:cNvPr id="10" name="TextBox 9">
            <a:extLst>
              <a:ext uri="{FF2B5EF4-FFF2-40B4-BE49-F238E27FC236}">
                <a16:creationId xmlns:a16="http://schemas.microsoft.com/office/drawing/2014/main" id="{FB535CD4-13FE-4937-8DFE-496E55E78216}"/>
              </a:ext>
            </a:extLst>
          </p:cNvPr>
          <p:cNvSpPr txBox="1"/>
          <p:nvPr/>
        </p:nvSpPr>
        <p:spPr>
          <a:xfrm>
            <a:off x="6415896" y="2082334"/>
            <a:ext cx="1972528" cy="338554"/>
          </a:xfrm>
          <a:prstGeom prst="rect">
            <a:avLst/>
          </a:prstGeom>
          <a:solidFill>
            <a:schemeClr val="bg1"/>
          </a:solidFill>
        </p:spPr>
        <p:txBody>
          <a:bodyPr wrap="none" rtlCol="0">
            <a:spAutoFit/>
          </a:bodyPr>
          <a:lstStyle/>
          <a:p>
            <a:r>
              <a:rPr lang="el-GR" sz="1600" dirty="0"/>
              <a:t>Αλγόριθμος </a:t>
            </a:r>
            <a:r>
              <a:rPr lang="en-GB" sz="1600" dirty="0">
                <a:latin typeface="Calibri" panose="020F0502020204030204" pitchFamily="34" charset="0"/>
                <a:cs typeface="Calibri" panose="020F0502020204030204" pitchFamily="34" charset="0"/>
              </a:rPr>
              <a:t>Roy</a:t>
            </a:r>
            <a:r>
              <a:rPr lang="en-US" sz="1600" dirty="0">
                <a:latin typeface="Calibri" panose="020F0502020204030204" pitchFamily="34" charset="0"/>
                <a:cs typeface="Calibri" panose="020F0502020204030204" pitchFamily="34" charset="0"/>
              </a:rPr>
              <a:t> et al</a:t>
            </a:r>
            <a:r>
              <a:rPr lang="en-US" sz="1600" dirty="0"/>
              <a:t>.</a:t>
            </a:r>
          </a:p>
        </p:txBody>
      </p:sp>
    </p:spTree>
    <p:extLst>
      <p:ext uri="{BB962C8B-B14F-4D97-AF65-F5344CB8AC3E}">
        <p14:creationId xmlns:p14="http://schemas.microsoft.com/office/powerpoint/2010/main" val="340227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457200" y="188640"/>
            <a:ext cx="8229600" cy="800796"/>
          </a:xfrm>
        </p:spPr>
        <p:txBody>
          <a:bodyPr anchor="b">
            <a:noAutofit/>
          </a:bodyPr>
          <a:lstStyle/>
          <a:p>
            <a:pPr marL="596646" indent="-514350"/>
            <a:r>
              <a:rPr lang="el-GR" sz="2800" dirty="0">
                <a:solidFill>
                  <a:schemeClr val="accent5">
                    <a:lumMod val="75000"/>
                  </a:schemeClr>
                </a:solidFill>
                <a:latin typeface="Century Schoolbook" pitchFamily="18" charset="0"/>
              </a:rPr>
              <a:t>Περιεχόμενα</a:t>
            </a:r>
            <a:r>
              <a:rPr lang="en-US" sz="2800" dirty="0">
                <a:solidFill>
                  <a:schemeClr val="accent5">
                    <a:lumMod val="75000"/>
                  </a:schemeClr>
                </a:solidFill>
                <a:latin typeface="Century Schoolbook" pitchFamily="18" charset="0"/>
              </a:rPr>
              <a:t>                                                      </a:t>
            </a:r>
          </a:p>
        </p:txBody>
      </p:sp>
      <p:cxnSp>
        <p:nvCxnSpPr>
          <p:cNvPr id="9"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11"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10" name="Slide Number Placeholder 4"/>
          <p:cNvSpPr>
            <a:spLocks noGrp="1"/>
          </p:cNvSpPr>
          <p:nvPr>
            <p:ph type="sldNum" sz="quarter" idx="12"/>
          </p:nvPr>
        </p:nvSpPr>
        <p:spPr>
          <a:xfrm>
            <a:off x="594360" y="6392479"/>
            <a:ext cx="1405872" cy="251231"/>
          </a:xfrm>
          <a:noFill/>
        </p:spPr>
        <p:txBody>
          <a:bodyPr/>
          <a:lstStyle/>
          <a:p>
            <a:r>
              <a:rPr lang="el-GR" altLang="el-GR" sz="1200" dirty="0">
                <a:latin typeface="Cambria" pitchFamily="18" charset="0"/>
              </a:rPr>
              <a:t>2</a:t>
            </a:r>
          </a:p>
        </p:txBody>
      </p:sp>
      <p:pic>
        <p:nvPicPr>
          <p:cNvPr id="2" name="Εικόνα 1">
            <a:extLst>
              <a:ext uri="{FF2B5EF4-FFF2-40B4-BE49-F238E27FC236}">
                <a16:creationId xmlns:a16="http://schemas.microsoft.com/office/drawing/2014/main" id="{5060E1DE-8AB0-44F1-9AC0-35D06D3034C9}"/>
              </a:ext>
            </a:extLst>
          </p:cNvPr>
          <p:cNvPicPr>
            <a:picLocks noChangeAspect="1"/>
          </p:cNvPicPr>
          <p:nvPr/>
        </p:nvPicPr>
        <p:blipFill>
          <a:blip r:embed="rId2">
            <a:alphaModFix amt="20000"/>
            <a:duotone>
              <a:schemeClr val="accent1">
                <a:shade val="45000"/>
                <a:satMod val="135000"/>
              </a:schemeClr>
              <a:prstClr val="white"/>
            </a:duotone>
          </a:blip>
          <a:stretch>
            <a:fillRect/>
          </a:stretch>
        </p:blipFill>
        <p:spPr>
          <a:xfrm>
            <a:off x="395536" y="1616317"/>
            <a:ext cx="8367287" cy="4585546"/>
          </a:xfrm>
          <a:prstGeom prst="rect">
            <a:avLst/>
          </a:prstGeom>
          <a:ln>
            <a:noFill/>
          </a:ln>
          <a:effectLst>
            <a:softEdge rad="112500"/>
          </a:effectLst>
        </p:spPr>
      </p:pic>
      <p:sp>
        <p:nvSpPr>
          <p:cNvPr id="16" name="Content Placeholder 2">
            <a:extLst>
              <a:ext uri="{FF2B5EF4-FFF2-40B4-BE49-F238E27FC236}">
                <a16:creationId xmlns:a16="http://schemas.microsoft.com/office/drawing/2014/main" id="{19DC442B-0461-4CD9-BFAA-18379726494F}"/>
              </a:ext>
            </a:extLst>
          </p:cNvPr>
          <p:cNvSpPr>
            <a:spLocks noGrp="1"/>
          </p:cNvSpPr>
          <p:nvPr>
            <p:ph sz="quarter" idx="1"/>
          </p:nvPr>
        </p:nvSpPr>
        <p:spPr>
          <a:xfrm>
            <a:off x="539551" y="1412776"/>
            <a:ext cx="8223272" cy="4816988"/>
          </a:xfrm>
        </p:spPr>
        <p:txBody>
          <a:bodyPr>
            <a:normAutofit/>
          </a:bodyPr>
          <a:lstStyle/>
          <a:p>
            <a:pPr marL="228600" indent="-147638">
              <a:lnSpc>
                <a:spcPct val="120000"/>
              </a:lnSpc>
              <a:spcBef>
                <a:spcPts val="1200"/>
              </a:spcBef>
              <a:buFont typeface="+mj-lt"/>
              <a:buAutoNum type="arabicPeriod"/>
            </a:pPr>
            <a:r>
              <a:rPr lang="el-GR" sz="1400" dirty="0">
                <a:solidFill>
                  <a:schemeClr val="accent5">
                    <a:lumMod val="75000"/>
                  </a:schemeClr>
                </a:solidFill>
                <a:latin typeface="Century Schoolbook" pitchFamily="18" charset="0"/>
              </a:rPr>
              <a:t>Εισαγωγή</a:t>
            </a:r>
          </a:p>
          <a:p>
            <a:pPr marL="457200" lvl="3" indent="-171450">
              <a:spcBef>
                <a:spcPts val="0"/>
              </a:spcBef>
            </a:pPr>
            <a:r>
              <a:rPr lang="el-GR" sz="1400" dirty="0">
                <a:solidFill>
                  <a:schemeClr val="bg2">
                    <a:lumMod val="50000"/>
                  </a:schemeClr>
                </a:solidFill>
                <a:latin typeface="Century Schoolbook" pitchFamily="18" charset="0"/>
              </a:rPr>
              <a:t>Απόκρυψη πληροφορίας</a:t>
            </a:r>
            <a:endParaRPr lang="en-US" sz="1400" dirty="0">
              <a:solidFill>
                <a:schemeClr val="bg2">
                  <a:lumMod val="50000"/>
                </a:schemeClr>
              </a:solidFill>
              <a:latin typeface="Century Schoolbook" pitchFamily="18" charset="0"/>
            </a:endParaRPr>
          </a:p>
          <a:p>
            <a:pPr marL="457200" lvl="3" indent="-171450">
              <a:spcBef>
                <a:spcPts val="0"/>
              </a:spcBef>
            </a:pPr>
            <a:r>
              <a:rPr lang="el-GR" sz="1400" dirty="0" err="1">
                <a:solidFill>
                  <a:schemeClr val="bg2">
                    <a:lumMod val="50000"/>
                  </a:schemeClr>
                </a:solidFill>
                <a:latin typeface="Century Schoolbook" pitchFamily="18" charset="0"/>
              </a:rPr>
              <a:t>Υδατοσήμανση</a:t>
            </a:r>
            <a:r>
              <a:rPr lang="el-GR" sz="1400" dirty="0">
                <a:solidFill>
                  <a:schemeClr val="bg2">
                    <a:lumMod val="50000"/>
                  </a:schemeClr>
                </a:solidFill>
                <a:latin typeface="Century Schoolbook" pitchFamily="18" charset="0"/>
              </a:rPr>
              <a:t> εικόνας</a:t>
            </a:r>
          </a:p>
          <a:p>
            <a:pPr marL="228600" indent="-147638">
              <a:lnSpc>
                <a:spcPct val="120000"/>
              </a:lnSpc>
              <a:buFont typeface="+mj-lt"/>
              <a:buAutoNum type="arabicPeriod"/>
            </a:pPr>
            <a:r>
              <a:rPr lang="en-US" sz="1400" dirty="0">
                <a:solidFill>
                  <a:schemeClr val="bg2">
                    <a:lumMod val="50000"/>
                  </a:schemeClr>
                </a:solidFill>
                <a:latin typeface="Century Schoolbook" pitchFamily="18" charset="0"/>
              </a:rPr>
              <a:t> </a:t>
            </a:r>
            <a:r>
              <a:rPr lang="el-GR" sz="1400" dirty="0">
                <a:solidFill>
                  <a:schemeClr val="accent5">
                    <a:lumMod val="75000"/>
                  </a:schemeClr>
                </a:solidFill>
                <a:latin typeface="Century Schoolbook" pitchFamily="18" charset="0"/>
              </a:rPr>
              <a:t>Θεωρητικό υπόβαθρο</a:t>
            </a:r>
            <a:endParaRPr lang="en-US" sz="1400" dirty="0">
              <a:solidFill>
                <a:schemeClr val="accent5">
                  <a:lumMod val="75000"/>
                </a:schemeClr>
              </a:solidFill>
              <a:latin typeface="Century Schoolbook" pitchFamily="18" charset="0"/>
            </a:endParaRPr>
          </a:p>
          <a:p>
            <a:pPr marL="457200" lvl="3" indent="-171450">
              <a:spcBef>
                <a:spcPts val="0"/>
              </a:spcBef>
            </a:pPr>
            <a:r>
              <a:rPr lang="el-GR" sz="1400" dirty="0">
                <a:solidFill>
                  <a:schemeClr val="bg2">
                    <a:lumMod val="50000"/>
                  </a:schemeClr>
                </a:solidFill>
                <a:latin typeface="Century Schoolbook" pitchFamily="18" charset="0"/>
              </a:rPr>
              <a:t>Επεξεργασία ψηφιακής εικόνας</a:t>
            </a:r>
          </a:p>
          <a:p>
            <a:pPr marL="457200" lvl="3" indent="-171450">
              <a:spcBef>
                <a:spcPts val="0"/>
              </a:spcBef>
            </a:pPr>
            <a:r>
              <a:rPr lang="el-GR" sz="1400" dirty="0">
                <a:solidFill>
                  <a:schemeClr val="bg2">
                    <a:lumMod val="50000"/>
                  </a:schemeClr>
                </a:solidFill>
                <a:latin typeface="Century Schoolbook" pitchFamily="18" charset="0"/>
              </a:rPr>
              <a:t>Ψηφιακή </a:t>
            </a:r>
            <a:r>
              <a:rPr lang="el-GR" sz="1400" dirty="0" err="1">
                <a:solidFill>
                  <a:schemeClr val="bg2">
                    <a:lumMod val="50000"/>
                  </a:schemeClr>
                </a:solidFill>
                <a:latin typeface="Century Schoolbook" pitchFamily="18" charset="0"/>
              </a:rPr>
              <a:t>υδατοσήμανση</a:t>
            </a:r>
            <a:r>
              <a:rPr lang="en-US" sz="1400" dirty="0">
                <a:solidFill>
                  <a:schemeClr val="bg2">
                    <a:lumMod val="50000"/>
                  </a:schemeClr>
                </a:solidFill>
                <a:latin typeface="Century Schoolbook" pitchFamily="18" charset="0"/>
              </a:rPr>
              <a:t> </a:t>
            </a:r>
          </a:p>
          <a:p>
            <a:pPr marL="457200" lvl="3" indent="-171450">
              <a:spcBef>
                <a:spcPts val="0"/>
              </a:spcBef>
            </a:pPr>
            <a:r>
              <a:rPr lang="el-GR" sz="1400" dirty="0">
                <a:solidFill>
                  <a:schemeClr val="bg2">
                    <a:lumMod val="50000"/>
                  </a:schemeClr>
                </a:solidFill>
                <a:latin typeface="Century Schoolbook" pitchFamily="18" charset="0"/>
              </a:rPr>
              <a:t>Αξιολόγηση </a:t>
            </a:r>
            <a:r>
              <a:rPr lang="el-GR" sz="1400" dirty="0" err="1">
                <a:solidFill>
                  <a:schemeClr val="bg2">
                    <a:lumMod val="50000"/>
                  </a:schemeClr>
                </a:solidFill>
                <a:latin typeface="Century Schoolbook" pitchFamily="18" charset="0"/>
              </a:rPr>
              <a:t>υδατοσημασμένης</a:t>
            </a:r>
            <a:r>
              <a:rPr lang="el-GR" sz="1400" dirty="0">
                <a:solidFill>
                  <a:schemeClr val="bg2">
                    <a:lumMod val="50000"/>
                  </a:schemeClr>
                </a:solidFill>
                <a:latin typeface="Century Schoolbook" pitchFamily="18" charset="0"/>
              </a:rPr>
              <a:t> εικόνας</a:t>
            </a:r>
          </a:p>
          <a:p>
            <a:pPr marL="457200" lvl="3" indent="-171450">
              <a:spcBef>
                <a:spcPts val="0"/>
              </a:spcBef>
            </a:pPr>
            <a:r>
              <a:rPr lang="el-GR" sz="1400" dirty="0" err="1">
                <a:solidFill>
                  <a:schemeClr val="bg2">
                    <a:lumMod val="50000"/>
                  </a:schemeClr>
                </a:solidFill>
                <a:latin typeface="Century Schoolbook" pitchFamily="18" charset="0"/>
              </a:rPr>
              <a:t>Αυτοαναστρέφουσες</a:t>
            </a:r>
            <a:r>
              <a:rPr lang="el-GR" sz="1400" dirty="0">
                <a:solidFill>
                  <a:schemeClr val="bg2">
                    <a:lumMod val="50000"/>
                  </a:schemeClr>
                </a:solidFill>
                <a:latin typeface="Century Schoolbook" pitchFamily="18" charset="0"/>
              </a:rPr>
              <a:t> μεταθέσεις</a:t>
            </a:r>
          </a:p>
          <a:p>
            <a:pPr marL="457200" lvl="3" indent="-171450">
              <a:spcBef>
                <a:spcPts val="0"/>
              </a:spcBef>
            </a:pPr>
            <a:r>
              <a:rPr lang="el-GR" sz="1400" dirty="0">
                <a:solidFill>
                  <a:schemeClr val="bg2">
                    <a:lumMod val="50000"/>
                  </a:schemeClr>
                </a:solidFill>
                <a:latin typeface="Century Schoolbook" pitchFamily="18" charset="0"/>
              </a:rPr>
              <a:t>Κωδικοποίηση αριθμών σε </a:t>
            </a:r>
            <a:r>
              <a:rPr lang="el-GR" sz="1400" dirty="0" err="1">
                <a:solidFill>
                  <a:schemeClr val="bg2">
                    <a:lumMod val="50000"/>
                  </a:schemeClr>
                </a:solidFill>
                <a:latin typeface="Century Schoolbook" pitchFamily="18" charset="0"/>
              </a:rPr>
              <a:t>αυτοαναστρέφουσες</a:t>
            </a:r>
            <a:r>
              <a:rPr lang="el-GR" sz="1400" dirty="0">
                <a:solidFill>
                  <a:schemeClr val="bg2">
                    <a:lumMod val="50000"/>
                  </a:schemeClr>
                </a:solidFill>
                <a:latin typeface="Century Schoolbook" pitchFamily="18" charset="0"/>
              </a:rPr>
              <a:t> μεταθέσεις</a:t>
            </a:r>
          </a:p>
          <a:p>
            <a:pPr marL="457200" lvl="3" indent="-171450">
              <a:spcBef>
                <a:spcPts val="0"/>
              </a:spcBef>
            </a:pPr>
            <a:r>
              <a:rPr lang="el-GR" sz="1400" dirty="0">
                <a:solidFill>
                  <a:schemeClr val="bg2">
                    <a:lumMod val="50000"/>
                  </a:schemeClr>
                </a:solidFill>
                <a:latin typeface="Century Schoolbook" pitchFamily="18" charset="0"/>
              </a:rPr>
              <a:t>Κώδικες διόρθωσης σφαλμάτων</a:t>
            </a:r>
          </a:p>
          <a:p>
            <a:pPr marL="228600" indent="-147638">
              <a:lnSpc>
                <a:spcPct val="120000"/>
              </a:lnSpc>
              <a:buFont typeface="+mj-lt"/>
              <a:buAutoNum type="arabicPeriod"/>
            </a:pPr>
            <a:r>
              <a:rPr lang="el-GR" sz="1400" dirty="0" err="1">
                <a:solidFill>
                  <a:schemeClr val="accent5">
                    <a:lumMod val="75000"/>
                  </a:schemeClr>
                </a:solidFill>
                <a:latin typeface="Century Schoolbook" pitchFamily="18" charset="0"/>
              </a:rPr>
              <a:t>Υδατοσήμανση</a:t>
            </a:r>
            <a:r>
              <a:rPr lang="el-GR" sz="1400" dirty="0">
                <a:solidFill>
                  <a:schemeClr val="accent5">
                    <a:lumMod val="75000"/>
                  </a:schemeClr>
                </a:solidFill>
                <a:latin typeface="Century Schoolbook" pitchFamily="18" charset="0"/>
              </a:rPr>
              <a:t> εικόνας</a:t>
            </a:r>
            <a:endParaRPr lang="en-US" sz="1400" dirty="0">
              <a:solidFill>
                <a:schemeClr val="accent5">
                  <a:lumMod val="75000"/>
                </a:schemeClr>
              </a:solidFill>
              <a:latin typeface="Century Schoolbook" pitchFamily="18" charset="0"/>
            </a:endParaRPr>
          </a:p>
          <a:p>
            <a:pPr marL="457200" lvl="3" indent="-171450">
              <a:spcBef>
                <a:spcPts val="0"/>
              </a:spcBef>
            </a:pPr>
            <a:r>
              <a:rPr lang="el-GR" sz="1400" dirty="0">
                <a:solidFill>
                  <a:schemeClr val="bg2">
                    <a:lumMod val="50000"/>
                  </a:schemeClr>
                </a:solidFill>
                <a:latin typeface="Century Schoolbook" pitchFamily="18" charset="0"/>
              </a:rPr>
              <a:t>Αλγόριθμοι εισαγωγής/εξαγωγής </a:t>
            </a:r>
            <a:r>
              <a:rPr lang="el-GR" sz="1400" dirty="0" err="1">
                <a:solidFill>
                  <a:schemeClr val="bg2">
                    <a:lumMod val="50000"/>
                  </a:schemeClr>
                </a:solidFill>
                <a:latin typeface="Century Schoolbook" pitchFamily="18" charset="0"/>
              </a:rPr>
              <a:t>αυτοανστρέφουσας</a:t>
            </a:r>
            <a:r>
              <a:rPr lang="el-GR" sz="1400" dirty="0">
                <a:solidFill>
                  <a:schemeClr val="bg2">
                    <a:lumMod val="50000"/>
                  </a:schemeClr>
                </a:solidFill>
                <a:latin typeface="Century Schoolbook" pitchFamily="18" charset="0"/>
              </a:rPr>
              <a:t> μετάθεσης από εικόνα</a:t>
            </a:r>
            <a:endParaRPr lang="en-US" sz="1400" dirty="0">
              <a:solidFill>
                <a:schemeClr val="bg2">
                  <a:lumMod val="50000"/>
                </a:schemeClr>
              </a:solidFill>
              <a:latin typeface="Century Schoolbook" pitchFamily="18" charset="0"/>
            </a:endParaRPr>
          </a:p>
          <a:p>
            <a:pPr marL="457200" lvl="3" indent="-171450">
              <a:spcBef>
                <a:spcPts val="0"/>
              </a:spcBef>
            </a:pPr>
            <a:r>
              <a:rPr lang="el-GR" sz="1400" dirty="0">
                <a:solidFill>
                  <a:schemeClr val="bg2">
                    <a:lumMod val="50000"/>
                  </a:schemeClr>
                </a:solidFill>
                <a:latin typeface="Century Schoolbook" pitchFamily="18" charset="0"/>
              </a:rPr>
              <a:t>Αλγόριθμοι εισαγωγής/εξαγωγής λογοτύπων από εικόνα</a:t>
            </a:r>
            <a:endParaRPr lang="en-US" sz="1400" dirty="0">
              <a:solidFill>
                <a:schemeClr val="bg2">
                  <a:lumMod val="50000"/>
                </a:schemeClr>
              </a:solidFill>
              <a:latin typeface="Century Schoolbook" pitchFamily="18" charset="0"/>
            </a:endParaRPr>
          </a:p>
        </p:txBody>
      </p:sp>
    </p:spTree>
    <p:extLst>
      <p:ext uri="{BB962C8B-B14F-4D97-AF65-F5344CB8AC3E}">
        <p14:creationId xmlns:p14="http://schemas.microsoft.com/office/powerpoint/2010/main" val="211410121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GB" sz="2800" dirty="0">
                <a:solidFill>
                  <a:schemeClr val="accent5">
                    <a:lumMod val="75000"/>
                  </a:schemeClr>
                </a:solidFill>
                <a:latin typeface="Century Schoolbook" pitchFamily="18" charset="0"/>
              </a:rPr>
              <a:t>4</a:t>
            </a:r>
            <a:r>
              <a:rPr lang="en-US" sz="2800" dirty="0">
                <a:solidFill>
                  <a:schemeClr val="accent5">
                    <a:lumMod val="75000"/>
                  </a:schemeClr>
                </a:solidFill>
                <a:latin typeface="Century Schoolbook" pitchFamily="18" charset="0"/>
              </a:rPr>
              <a:t> </a:t>
            </a:r>
            <a:r>
              <a:rPr lang="el-GR" sz="2800" dirty="0">
                <a:solidFill>
                  <a:schemeClr val="accent5">
                    <a:lumMod val="75000"/>
                  </a:schemeClr>
                </a:solidFill>
                <a:latin typeface="Century Schoolbook" pitchFamily="18" charset="0"/>
              </a:rPr>
              <a:t>Πειραματικά αποτελέσματα</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732367" cy="646331"/>
          </a:xfrm>
          <a:prstGeom prst="rect">
            <a:avLst/>
          </a:prstGeom>
        </p:spPr>
        <p:txBody>
          <a:bodyPr wrap="square">
            <a:spAutoFit/>
          </a:bodyPr>
          <a:lstStyle/>
          <a:p>
            <a:pPr marL="0" lvl="3" algn="just"/>
            <a:r>
              <a:rPr lang="el-CY" b="1" dirty="0">
                <a:solidFill>
                  <a:srgbClr val="C00000"/>
                </a:solidFill>
                <a:latin typeface="Times New Roman" pitchFamily="18" charset="0"/>
                <a:cs typeface="Times New Roman" pitchFamily="18" charset="0"/>
                <a:sym typeface="Wingdings" pitchFamily="2" charset="2"/>
              </a:rPr>
              <a:t>Ε</a:t>
            </a:r>
            <a:r>
              <a:rPr lang="el-GR" b="1" dirty="0">
                <a:solidFill>
                  <a:srgbClr val="C00000"/>
                </a:solidFill>
                <a:latin typeface="Times New Roman" pitchFamily="18" charset="0"/>
                <a:cs typeface="Times New Roman" pitchFamily="18" charset="0"/>
                <a:sym typeface="Wingdings" pitchFamily="2" charset="2"/>
              </a:rPr>
              <a:t>πίθεση </a:t>
            </a:r>
            <a:r>
              <a:rPr lang="en-GB" b="1" dirty="0">
                <a:solidFill>
                  <a:srgbClr val="C00000"/>
                </a:solidFill>
                <a:latin typeface="Times New Roman" pitchFamily="18" charset="0"/>
                <a:cs typeface="Times New Roman" pitchFamily="18" charset="0"/>
                <a:sym typeface="Wingdings" pitchFamily="2" charset="2"/>
              </a:rPr>
              <a:t>Gamma</a:t>
            </a:r>
            <a:r>
              <a:rPr lang="el-GR" b="1" dirty="0">
                <a:solidFill>
                  <a:srgbClr val="C00000"/>
                </a:solidFill>
                <a:latin typeface="Times New Roman" pitchFamily="18" charset="0"/>
                <a:cs typeface="Times New Roman" pitchFamily="18" charset="0"/>
                <a:sym typeface="Wingdings" pitchFamily="2" charset="2"/>
              </a:rPr>
              <a:t> </a:t>
            </a:r>
            <a:r>
              <a:rPr lang="en-GB" b="1" dirty="0">
                <a:solidFill>
                  <a:srgbClr val="C00000"/>
                </a:solidFill>
                <a:latin typeface="Times New Roman" pitchFamily="18" charset="0"/>
                <a:cs typeface="Times New Roman" pitchFamily="18" charset="0"/>
                <a:sym typeface="Wingdings" pitchFamily="2" charset="2"/>
              </a:rPr>
              <a:t>(</a:t>
            </a:r>
            <a:r>
              <a:rPr lang="el-GR" b="1" dirty="0">
                <a:solidFill>
                  <a:srgbClr val="C00000"/>
                </a:solidFill>
                <a:latin typeface="Times New Roman" pitchFamily="18" charset="0"/>
                <a:cs typeface="Times New Roman" pitchFamily="18" charset="0"/>
                <a:sym typeface="Wingdings" pitchFamily="2" charset="2"/>
              </a:rPr>
              <a:t>γ = 3.0)</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endParaRPr lang="en-US" dirty="0">
              <a:solidFill>
                <a:schemeClr val="tx1">
                  <a:lumMod val="95000"/>
                  <a:lumOff val="5000"/>
                </a:schemeClr>
              </a:solidFill>
              <a:latin typeface="Times New Roman" pitchFamily="18" charset="0"/>
              <a:cs typeface="Times New Roman" pitchFamily="18" charset="0"/>
              <a:sym typeface="Wingdings" pitchFamily="2" charset="2"/>
            </a:endParaRP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160</a:t>
            </a:fld>
            <a:endParaRPr lang="el-GR" altLang="el-GR" sz="1200" dirty="0">
              <a:latin typeface="Cambria" pitchFamily="18" charset="0"/>
            </a:endParaRPr>
          </a:p>
        </p:txBody>
      </p:sp>
      <p:graphicFrame>
        <p:nvGraphicFramePr>
          <p:cNvPr id="41" name="Table 40">
            <a:extLst>
              <a:ext uri="{FF2B5EF4-FFF2-40B4-BE49-F238E27FC236}">
                <a16:creationId xmlns:a16="http://schemas.microsoft.com/office/drawing/2014/main" id="{BA47865B-49D2-49A8-B2F1-DC5049B21999}"/>
              </a:ext>
            </a:extLst>
          </p:cNvPr>
          <p:cNvGraphicFramePr>
            <a:graphicFrameLocks noGrp="1"/>
          </p:cNvGraphicFramePr>
          <p:nvPr>
            <p:extLst>
              <p:ext uri="{D42A27DB-BD31-4B8C-83A1-F6EECF244321}">
                <p14:modId xmlns:p14="http://schemas.microsoft.com/office/powerpoint/2010/main" val="1608723908"/>
              </p:ext>
            </p:extLst>
          </p:nvPr>
        </p:nvGraphicFramePr>
        <p:xfrm>
          <a:off x="1212897" y="1908013"/>
          <a:ext cx="6708507" cy="4401307"/>
        </p:xfrm>
        <a:graphic>
          <a:graphicData uri="http://schemas.openxmlformats.org/drawingml/2006/table">
            <a:tbl>
              <a:tblPr firstRow="1" firstCol="1" bandRow="1">
                <a:tableStyleId>{5940675A-B579-460E-94D1-54222C63F5DA}</a:tableStyleId>
              </a:tblPr>
              <a:tblGrid>
                <a:gridCol w="1012392">
                  <a:extLst>
                    <a:ext uri="{9D8B030D-6E8A-4147-A177-3AD203B41FA5}">
                      <a16:colId xmlns:a16="http://schemas.microsoft.com/office/drawing/2014/main" val="3342696732"/>
                    </a:ext>
                  </a:extLst>
                </a:gridCol>
                <a:gridCol w="954150">
                  <a:extLst>
                    <a:ext uri="{9D8B030D-6E8A-4147-A177-3AD203B41FA5}">
                      <a16:colId xmlns:a16="http://schemas.microsoft.com/office/drawing/2014/main" val="2041033584"/>
                    </a:ext>
                  </a:extLst>
                </a:gridCol>
                <a:gridCol w="1536577">
                  <a:extLst>
                    <a:ext uri="{9D8B030D-6E8A-4147-A177-3AD203B41FA5}">
                      <a16:colId xmlns:a16="http://schemas.microsoft.com/office/drawing/2014/main" val="2350714866"/>
                    </a:ext>
                  </a:extLst>
                </a:gridCol>
                <a:gridCol w="648072">
                  <a:extLst>
                    <a:ext uri="{9D8B030D-6E8A-4147-A177-3AD203B41FA5}">
                      <a16:colId xmlns:a16="http://schemas.microsoft.com/office/drawing/2014/main" val="3668893062"/>
                    </a:ext>
                  </a:extLst>
                </a:gridCol>
                <a:gridCol w="648072">
                  <a:extLst>
                    <a:ext uri="{9D8B030D-6E8A-4147-A177-3AD203B41FA5}">
                      <a16:colId xmlns:a16="http://schemas.microsoft.com/office/drawing/2014/main" val="1713823200"/>
                    </a:ext>
                  </a:extLst>
                </a:gridCol>
                <a:gridCol w="973140">
                  <a:extLst>
                    <a:ext uri="{9D8B030D-6E8A-4147-A177-3AD203B41FA5}">
                      <a16:colId xmlns:a16="http://schemas.microsoft.com/office/drawing/2014/main" val="3515708534"/>
                    </a:ext>
                  </a:extLst>
                </a:gridCol>
                <a:gridCol w="936104">
                  <a:extLst>
                    <a:ext uri="{9D8B030D-6E8A-4147-A177-3AD203B41FA5}">
                      <a16:colId xmlns:a16="http://schemas.microsoft.com/office/drawing/2014/main" val="3518015996"/>
                    </a:ext>
                  </a:extLst>
                </a:gridCol>
              </a:tblGrid>
              <a:tr h="228289">
                <a:tc>
                  <a:txBody>
                    <a:bodyPr/>
                    <a:lstStyle/>
                    <a:p>
                      <a:pPr algn="just">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46741204"/>
                  </a:ext>
                </a:extLst>
              </a:tr>
              <a:tr h="995715">
                <a:tc>
                  <a:txBody>
                    <a:bodyPr/>
                    <a:lstStyle/>
                    <a:p>
                      <a:pPr algn="ctr">
                        <a:lnSpc>
                          <a:spcPct val="150000"/>
                        </a:lnSpc>
                        <a:spcAft>
                          <a:spcPts val="300"/>
                        </a:spcAft>
                      </a:pPr>
                      <a:r>
                        <a:rPr lang="el-GR" sz="1400" dirty="0">
                          <a:effectLst/>
                        </a:rPr>
                        <a:t>Εικόνα</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dirty="0">
                          <a:effectLst/>
                          <a:latin typeface="Calibri" panose="020F0502020204030204" pitchFamily="34" charset="0"/>
                          <a:cs typeface="Calibri" panose="020F0502020204030204" pitchFamily="34" charset="0"/>
                        </a:rPr>
                        <a:t>SIZE</a:t>
                      </a:r>
                      <a:endParaRPr lang="el-GR"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dirty="0" err="1">
                          <a:effectLst/>
                          <a:latin typeface="Calibri" panose="020F0502020204030204" pitchFamily="34" charset="0"/>
                          <a:cs typeface="Calibri" panose="020F0502020204030204" pitchFamily="34" charset="0"/>
                        </a:rPr>
                        <a:t>SiP</a:t>
                      </a:r>
                      <a:endParaRPr lang="el-GR"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kumimoji="0" lang="el-GR" sz="1400" kern="1200" dirty="0">
                          <a:solidFill>
                            <a:schemeClr val="tx1"/>
                          </a:solidFill>
                          <a:effectLst/>
                          <a:latin typeface="+mn-lt"/>
                          <a:ea typeface="+mn-ea"/>
                          <a:cs typeface="+mn-cs"/>
                        </a:rPr>
                        <a:t>Αρχικό </a:t>
                      </a:r>
                      <a:r>
                        <a:rPr kumimoji="0" lang="en-GB" sz="1400" kern="1200" dirty="0">
                          <a:solidFill>
                            <a:schemeClr val="tx1"/>
                          </a:solidFill>
                          <a:effectLst/>
                          <a:latin typeface="+mn-lt"/>
                          <a:ea typeface="+mn-ea"/>
                          <a:cs typeface="+mn-cs"/>
                        </a:rPr>
                        <a:t>logo1</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50000"/>
                        </a:lnSpc>
                        <a:spcBef>
                          <a:spcPts val="0"/>
                        </a:spcBef>
                        <a:spcAft>
                          <a:spcPts val="300"/>
                        </a:spcAft>
                        <a:buClrTx/>
                        <a:buSzTx/>
                        <a:buFontTx/>
                        <a:buNone/>
                        <a:tabLst/>
                        <a:defRPr/>
                      </a:pPr>
                      <a:r>
                        <a:rPr kumimoji="0" lang="el-GR" sz="1400" kern="1200" dirty="0">
                          <a:solidFill>
                            <a:schemeClr val="tx1"/>
                          </a:solidFill>
                          <a:effectLst/>
                          <a:latin typeface="+mn-lt"/>
                          <a:ea typeface="+mn-ea"/>
                          <a:cs typeface="+mn-cs"/>
                        </a:rPr>
                        <a:t>Αρχικό </a:t>
                      </a:r>
                      <a:r>
                        <a:rPr kumimoji="0" lang="en-GB" sz="1400" kern="1200" dirty="0">
                          <a:solidFill>
                            <a:schemeClr val="tx1"/>
                          </a:solidFill>
                          <a:effectLst/>
                          <a:latin typeface="+mn-lt"/>
                          <a:ea typeface="+mn-ea"/>
                          <a:cs typeface="+mn-cs"/>
                        </a:rPr>
                        <a:t>logo2</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l-GR" sz="1400" dirty="0">
                          <a:effectLst/>
                          <a:latin typeface="Cambria" panose="02040503050406030204" pitchFamily="18" charset="0"/>
                          <a:ea typeface="Times New Roman" panose="02020603050405020304" pitchFamily="18" charset="0"/>
                          <a:cs typeface="Times New Roman" panose="02020603050405020304" pitchFamily="18" charset="0"/>
                        </a:rPr>
                        <a:t>Εξαγόμενο </a:t>
                      </a:r>
                      <a:r>
                        <a:rPr lang="en-GB" sz="1400" dirty="0">
                          <a:effectLst/>
                          <a:latin typeface="Cambria" panose="02040503050406030204" pitchFamily="18" charset="0"/>
                          <a:ea typeface="Times New Roman" panose="02020603050405020304" pitchFamily="18" charset="0"/>
                          <a:cs typeface="Times New Roman" panose="02020603050405020304" pitchFamily="18" charset="0"/>
                        </a:rPr>
                        <a:t>logo1</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dirty="0">
                          <a:effectLst/>
                        </a:rPr>
                        <a:t>E</a:t>
                      </a:r>
                      <a:r>
                        <a:rPr lang="el-GR" sz="1400" dirty="0" err="1">
                          <a:effectLst/>
                        </a:rPr>
                        <a:t>ξαγόμενο</a:t>
                      </a:r>
                      <a:r>
                        <a:rPr lang="el-GR" sz="1400" dirty="0">
                          <a:effectLst/>
                        </a:rPr>
                        <a:t> </a:t>
                      </a:r>
                      <a:r>
                        <a:rPr lang="en-GB" sz="1400" dirty="0">
                          <a:effectLst/>
                        </a:rPr>
                        <a:t>logo 2</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24480568"/>
                  </a:ext>
                </a:extLst>
              </a:tr>
              <a:tr h="513007">
                <a:tc>
                  <a:txBody>
                    <a:bodyPr/>
                    <a:lstStyle/>
                    <a:p>
                      <a:pPr algn="ctr">
                        <a:lnSpc>
                          <a:spcPct val="150000"/>
                        </a:lnSpc>
                        <a:spcAft>
                          <a:spcPts val="300"/>
                        </a:spcAft>
                      </a:pPr>
                      <a:r>
                        <a:rPr lang="en-US" sz="1400" dirty="0">
                          <a:effectLst/>
                          <a:latin typeface="Calibri" panose="020F0502020204030204" pitchFamily="34" charset="0"/>
                          <a:cs typeface="Calibri" panose="020F0502020204030204" pitchFamily="34" charset="0"/>
                        </a:rPr>
                        <a:t>painting</a:t>
                      </a:r>
                      <a:endParaRPr lang="el-GR"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US" sz="1400" dirty="0">
                          <a:effectLst/>
                          <a:latin typeface="Calibri" panose="020F0502020204030204" pitchFamily="34" charset="0"/>
                          <a:cs typeface="Calibri" panose="020F0502020204030204" pitchFamily="34" charset="0"/>
                        </a:rPr>
                        <a:t>512x512</a:t>
                      </a:r>
                      <a:endParaRPr lang="el-GR"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99315984"/>
                  </a:ext>
                </a:extLst>
              </a:tr>
              <a:tr h="584371">
                <a:tc>
                  <a:txBody>
                    <a:bodyPr/>
                    <a:lstStyle/>
                    <a:p>
                      <a:pPr algn="ctr">
                        <a:lnSpc>
                          <a:spcPct val="150000"/>
                        </a:lnSpc>
                        <a:spcAft>
                          <a:spcPts val="300"/>
                        </a:spcAft>
                      </a:pPr>
                      <a:r>
                        <a:rPr lang="en-US" sz="1400" dirty="0">
                          <a:effectLst/>
                          <a:latin typeface="Calibri" panose="020F0502020204030204" pitchFamily="34" charset="0"/>
                          <a:cs typeface="Calibri" panose="020F0502020204030204" pitchFamily="34" charset="0"/>
                        </a:rPr>
                        <a:t>clouds</a:t>
                      </a:r>
                      <a:endParaRPr lang="el-GR"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US" sz="1400" dirty="0">
                          <a:effectLst/>
                          <a:latin typeface="Calibri" panose="020F0502020204030204" pitchFamily="34" charset="0"/>
                          <a:cs typeface="Calibri" panose="020F0502020204030204" pitchFamily="34" charset="0"/>
                        </a:rPr>
                        <a:t>512x512</a:t>
                      </a:r>
                      <a:endParaRPr lang="el-GR"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70729762"/>
                  </a:ext>
                </a:extLst>
              </a:tr>
              <a:tr h="567757">
                <a:tc>
                  <a:txBody>
                    <a:bodyPr/>
                    <a:lstStyle/>
                    <a:p>
                      <a:pPr algn="ctr">
                        <a:lnSpc>
                          <a:spcPct val="150000"/>
                        </a:lnSpc>
                        <a:spcAft>
                          <a:spcPts val="300"/>
                        </a:spcAft>
                      </a:pPr>
                      <a:r>
                        <a:rPr lang="en-US" sz="1400" dirty="0">
                          <a:effectLst/>
                          <a:latin typeface="Calibri" panose="020F0502020204030204" pitchFamily="34" charset="0"/>
                          <a:cs typeface="Calibri" panose="020F0502020204030204" pitchFamily="34" charset="0"/>
                        </a:rPr>
                        <a:t>dog</a:t>
                      </a:r>
                      <a:endParaRPr lang="el-GR"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US" sz="1400" dirty="0">
                          <a:effectLst/>
                          <a:latin typeface="Calibri" panose="020F0502020204030204" pitchFamily="34" charset="0"/>
                          <a:cs typeface="Calibri" panose="020F0502020204030204" pitchFamily="34" charset="0"/>
                        </a:rPr>
                        <a:t>512x512</a:t>
                      </a:r>
                      <a:endParaRPr lang="el-GR"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17339129"/>
                  </a:ext>
                </a:extLst>
              </a:tr>
              <a:tr h="504056">
                <a:tc>
                  <a:txBody>
                    <a:bodyPr/>
                    <a:lstStyle/>
                    <a:p>
                      <a:pPr algn="ctr">
                        <a:lnSpc>
                          <a:spcPct val="150000"/>
                        </a:lnSpc>
                        <a:spcAft>
                          <a:spcPts val="300"/>
                        </a:spcAft>
                      </a:pPr>
                      <a:r>
                        <a:rPr lang="en-US" sz="1400" dirty="0">
                          <a:effectLst/>
                          <a:latin typeface="Calibri" panose="020F0502020204030204" pitchFamily="34" charset="0"/>
                          <a:cs typeface="Calibri" panose="020F0502020204030204" pitchFamily="34" charset="0"/>
                        </a:rPr>
                        <a:t>glass</a:t>
                      </a:r>
                      <a:endParaRPr lang="el-GR"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US" sz="1400" dirty="0">
                          <a:effectLst/>
                          <a:latin typeface="Calibri" panose="020F0502020204030204" pitchFamily="34" charset="0"/>
                          <a:cs typeface="Calibri" panose="020F0502020204030204" pitchFamily="34" charset="0"/>
                        </a:rPr>
                        <a:t>512x512</a:t>
                      </a:r>
                      <a:endParaRPr lang="el-GR"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04434190"/>
                  </a:ext>
                </a:extLst>
              </a:tr>
              <a:tr h="504056">
                <a:tc>
                  <a:txBody>
                    <a:bodyPr/>
                    <a:lstStyle/>
                    <a:p>
                      <a:pPr algn="ctr">
                        <a:lnSpc>
                          <a:spcPct val="150000"/>
                        </a:lnSpc>
                        <a:spcAft>
                          <a:spcPts val="300"/>
                        </a:spcAft>
                      </a:pPr>
                      <a:r>
                        <a:rPr lang="en-US" sz="1400">
                          <a:effectLst/>
                          <a:latin typeface="Calibri" panose="020F0502020204030204" pitchFamily="34" charset="0"/>
                          <a:cs typeface="Calibri" panose="020F0502020204030204" pitchFamily="34" charset="0"/>
                        </a:rPr>
                        <a:t>sky</a:t>
                      </a:r>
                      <a:endParaRPr lang="el-GR" sz="14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US" sz="1400" dirty="0">
                          <a:effectLst/>
                          <a:latin typeface="Calibri" panose="020F0502020204030204" pitchFamily="34" charset="0"/>
                          <a:cs typeface="Calibri" panose="020F0502020204030204" pitchFamily="34" charset="0"/>
                        </a:rPr>
                        <a:t>800x800</a:t>
                      </a:r>
                      <a:endParaRPr lang="el-GR"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96406690"/>
                  </a:ext>
                </a:extLst>
              </a:tr>
              <a:tr h="504056">
                <a:tc>
                  <a:txBody>
                    <a:bodyPr/>
                    <a:lstStyle/>
                    <a:p>
                      <a:pPr algn="ctr">
                        <a:lnSpc>
                          <a:spcPct val="150000"/>
                        </a:lnSpc>
                        <a:spcAft>
                          <a:spcPts val="300"/>
                        </a:spcAft>
                      </a:pPr>
                      <a:r>
                        <a:rPr lang="en-US" sz="1400">
                          <a:effectLst/>
                          <a:latin typeface="Calibri" panose="020F0502020204030204" pitchFamily="34" charset="0"/>
                          <a:cs typeface="Calibri" panose="020F0502020204030204" pitchFamily="34" charset="0"/>
                        </a:rPr>
                        <a:t>winter</a:t>
                      </a:r>
                      <a:endParaRPr lang="el-GR" sz="14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US" sz="1400" dirty="0">
                          <a:effectLst/>
                          <a:latin typeface="Calibri" panose="020F0502020204030204" pitchFamily="34" charset="0"/>
                          <a:cs typeface="Calibri" panose="020F0502020204030204" pitchFamily="34" charset="0"/>
                        </a:rPr>
                        <a:t>768x768</a:t>
                      </a:r>
                      <a:endParaRPr lang="el-GR"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79992995"/>
                  </a:ext>
                </a:extLst>
              </a:tr>
            </a:tbl>
          </a:graphicData>
        </a:graphic>
      </p:graphicFrame>
      <p:pic>
        <p:nvPicPr>
          <p:cNvPr id="48" name="Picture 47" descr="Text&#10;&#10;Description automatically generated">
            <a:extLst>
              <a:ext uri="{FF2B5EF4-FFF2-40B4-BE49-F238E27FC236}">
                <a16:creationId xmlns:a16="http://schemas.microsoft.com/office/drawing/2014/main" id="{FE4531AB-4DE5-446B-B186-F4DF9F1CAC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6131" y="3663672"/>
            <a:ext cx="1381760" cy="529590"/>
          </a:xfrm>
          <a:prstGeom prst="rect">
            <a:avLst/>
          </a:prstGeom>
        </p:spPr>
      </p:pic>
      <p:pic>
        <p:nvPicPr>
          <p:cNvPr id="50" name="Picture 49">
            <a:extLst>
              <a:ext uri="{FF2B5EF4-FFF2-40B4-BE49-F238E27FC236}">
                <a16:creationId xmlns:a16="http://schemas.microsoft.com/office/drawing/2014/main" id="{6CAF5F1F-020B-41E6-9E20-E4BF9DE12C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2231" y="4308909"/>
            <a:ext cx="1349560" cy="224648"/>
          </a:xfrm>
          <a:prstGeom prst="rect">
            <a:avLst/>
          </a:prstGeom>
        </p:spPr>
      </p:pic>
      <p:pic>
        <p:nvPicPr>
          <p:cNvPr id="51" name="Picture 50">
            <a:extLst>
              <a:ext uri="{FF2B5EF4-FFF2-40B4-BE49-F238E27FC236}">
                <a16:creationId xmlns:a16="http://schemas.microsoft.com/office/drawing/2014/main" id="{A39AF9EF-DD79-442D-B2BE-A8FF28E6CD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9243" y="4905873"/>
            <a:ext cx="1349560" cy="224648"/>
          </a:xfrm>
          <a:prstGeom prst="rect">
            <a:avLst/>
          </a:prstGeom>
        </p:spPr>
      </p:pic>
      <p:pic>
        <p:nvPicPr>
          <p:cNvPr id="52" name="Picture 51">
            <a:extLst>
              <a:ext uri="{FF2B5EF4-FFF2-40B4-BE49-F238E27FC236}">
                <a16:creationId xmlns:a16="http://schemas.microsoft.com/office/drawing/2014/main" id="{14AB4814-8239-4D09-BFD8-D74FEF5C93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2405" y="5364965"/>
            <a:ext cx="1349560" cy="224648"/>
          </a:xfrm>
          <a:prstGeom prst="rect">
            <a:avLst/>
          </a:prstGeom>
        </p:spPr>
      </p:pic>
      <p:pic>
        <p:nvPicPr>
          <p:cNvPr id="53" name="Picture 52">
            <a:extLst>
              <a:ext uri="{FF2B5EF4-FFF2-40B4-BE49-F238E27FC236}">
                <a16:creationId xmlns:a16="http://schemas.microsoft.com/office/drawing/2014/main" id="{C4F9D96B-8F01-42AC-8D5D-84A67EFC58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2405" y="5918790"/>
            <a:ext cx="1349560" cy="224648"/>
          </a:xfrm>
          <a:prstGeom prst="rect">
            <a:avLst/>
          </a:prstGeom>
        </p:spPr>
      </p:pic>
      <p:pic>
        <p:nvPicPr>
          <p:cNvPr id="54" name="Picture 53">
            <a:extLst>
              <a:ext uri="{FF2B5EF4-FFF2-40B4-BE49-F238E27FC236}">
                <a16:creationId xmlns:a16="http://schemas.microsoft.com/office/drawing/2014/main" id="{C8883B51-34CB-41FB-BEFE-C664B4A9E4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1917" y="3156230"/>
            <a:ext cx="439420" cy="439420"/>
          </a:xfrm>
          <a:prstGeom prst="rect">
            <a:avLst/>
          </a:prstGeom>
        </p:spPr>
      </p:pic>
      <p:pic>
        <p:nvPicPr>
          <p:cNvPr id="55" name="Picture 54">
            <a:extLst>
              <a:ext uri="{FF2B5EF4-FFF2-40B4-BE49-F238E27FC236}">
                <a16:creationId xmlns:a16="http://schemas.microsoft.com/office/drawing/2014/main" id="{07D9092A-0507-440F-BCCB-5BCB3027CA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5234" y="3735268"/>
            <a:ext cx="439420" cy="439420"/>
          </a:xfrm>
          <a:prstGeom prst="rect">
            <a:avLst/>
          </a:prstGeom>
        </p:spPr>
      </p:pic>
      <p:pic>
        <p:nvPicPr>
          <p:cNvPr id="56" name="Picture 55">
            <a:extLst>
              <a:ext uri="{FF2B5EF4-FFF2-40B4-BE49-F238E27FC236}">
                <a16:creationId xmlns:a16="http://schemas.microsoft.com/office/drawing/2014/main" id="{BF6732C1-5159-493A-8964-CAAA09ED9E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5234" y="4306516"/>
            <a:ext cx="439420" cy="439420"/>
          </a:xfrm>
          <a:prstGeom prst="rect">
            <a:avLst/>
          </a:prstGeom>
        </p:spPr>
      </p:pic>
      <p:pic>
        <p:nvPicPr>
          <p:cNvPr id="57" name="Picture 56">
            <a:extLst>
              <a:ext uri="{FF2B5EF4-FFF2-40B4-BE49-F238E27FC236}">
                <a16:creationId xmlns:a16="http://schemas.microsoft.com/office/drawing/2014/main" id="{F41FEA3E-F931-4F69-A68A-8FF58053FD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1917" y="4840190"/>
            <a:ext cx="439420" cy="439420"/>
          </a:xfrm>
          <a:prstGeom prst="rect">
            <a:avLst/>
          </a:prstGeom>
        </p:spPr>
      </p:pic>
      <p:pic>
        <p:nvPicPr>
          <p:cNvPr id="58" name="Picture 57">
            <a:extLst>
              <a:ext uri="{FF2B5EF4-FFF2-40B4-BE49-F238E27FC236}">
                <a16:creationId xmlns:a16="http://schemas.microsoft.com/office/drawing/2014/main" id="{FEF63F24-1F7E-468B-82DE-61E5F0B794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5234" y="5340481"/>
            <a:ext cx="439420" cy="439420"/>
          </a:xfrm>
          <a:prstGeom prst="rect">
            <a:avLst/>
          </a:prstGeom>
        </p:spPr>
      </p:pic>
      <p:pic>
        <p:nvPicPr>
          <p:cNvPr id="59" name="Picture 58">
            <a:extLst>
              <a:ext uri="{FF2B5EF4-FFF2-40B4-BE49-F238E27FC236}">
                <a16:creationId xmlns:a16="http://schemas.microsoft.com/office/drawing/2014/main" id="{1A7B177C-9E53-42AD-A488-CD6DF16BBC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5234" y="5845090"/>
            <a:ext cx="439420" cy="439420"/>
          </a:xfrm>
          <a:prstGeom prst="rect">
            <a:avLst/>
          </a:prstGeom>
        </p:spPr>
      </p:pic>
      <p:pic>
        <p:nvPicPr>
          <p:cNvPr id="60" name="Picture 59">
            <a:extLst>
              <a:ext uri="{FF2B5EF4-FFF2-40B4-BE49-F238E27FC236}">
                <a16:creationId xmlns:a16="http://schemas.microsoft.com/office/drawing/2014/main" id="{85F9C4FF-E55D-439B-8161-BB1CFD5684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2234" y="3150414"/>
            <a:ext cx="440690" cy="440690"/>
          </a:xfrm>
          <a:prstGeom prst="rect">
            <a:avLst/>
          </a:prstGeom>
        </p:spPr>
      </p:pic>
      <p:pic>
        <p:nvPicPr>
          <p:cNvPr id="61" name="Picture 60">
            <a:extLst>
              <a:ext uri="{FF2B5EF4-FFF2-40B4-BE49-F238E27FC236}">
                <a16:creationId xmlns:a16="http://schemas.microsoft.com/office/drawing/2014/main" id="{AC575BDD-D907-4E30-9B7F-3BE126D87C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2234" y="3710095"/>
            <a:ext cx="440690" cy="440690"/>
          </a:xfrm>
          <a:prstGeom prst="rect">
            <a:avLst/>
          </a:prstGeom>
        </p:spPr>
      </p:pic>
      <p:pic>
        <p:nvPicPr>
          <p:cNvPr id="62" name="Picture 61">
            <a:extLst>
              <a:ext uri="{FF2B5EF4-FFF2-40B4-BE49-F238E27FC236}">
                <a16:creationId xmlns:a16="http://schemas.microsoft.com/office/drawing/2014/main" id="{30A50186-66F8-4ABF-AD1E-6D9F8DAD3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2234" y="4313212"/>
            <a:ext cx="440690" cy="440690"/>
          </a:xfrm>
          <a:prstGeom prst="rect">
            <a:avLst/>
          </a:prstGeom>
        </p:spPr>
      </p:pic>
      <p:pic>
        <p:nvPicPr>
          <p:cNvPr id="63" name="Picture 62">
            <a:extLst>
              <a:ext uri="{FF2B5EF4-FFF2-40B4-BE49-F238E27FC236}">
                <a16:creationId xmlns:a16="http://schemas.microsoft.com/office/drawing/2014/main" id="{90878B53-19A9-4606-BB57-E9EAC10C4F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2234" y="4839555"/>
            <a:ext cx="440690" cy="440690"/>
          </a:xfrm>
          <a:prstGeom prst="rect">
            <a:avLst/>
          </a:prstGeom>
        </p:spPr>
      </p:pic>
      <p:pic>
        <p:nvPicPr>
          <p:cNvPr id="64" name="Picture 63">
            <a:extLst>
              <a:ext uri="{FF2B5EF4-FFF2-40B4-BE49-F238E27FC236}">
                <a16:creationId xmlns:a16="http://schemas.microsoft.com/office/drawing/2014/main" id="{51DF031F-C686-4A12-A95F-8147216AC8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2234" y="5364965"/>
            <a:ext cx="440690" cy="440690"/>
          </a:xfrm>
          <a:prstGeom prst="rect">
            <a:avLst/>
          </a:prstGeom>
        </p:spPr>
      </p:pic>
      <p:pic>
        <p:nvPicPr>
          <p:cNvPr id="65" name="Picture 64">
            <a:extLst>
              <a:ext uri="{FF2B5EF4-FFF2-40B4-BE49-F238E27FC236}">
                <a16:creationId xmlns:a16="http://schemas.microsoft.com/office/drawing/2014/main" id="{616A1AF8-5AC3-4859-984A-688F91CACD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2234" y="5845247"/>
            <a:ext cx="440690" cy="440690"/>
          </a:xfrm>
          <a:prstGeom prst="rect">
            <a:avLst/>
          </a:prstGeom>
        </p:spPr>
      </p:pic>
      <p:pic>
        <p:nvPicPr>
          <p:cNvPr id="66" name="Picture 65">
            <a:extLst>
              <a:ext uri="{FF2B5EF4-FFF2-40B4-BE49-F238E27FC236}">
                <a16:creationId xmlns:a16="http://schemas.microsoft.com/office/drawing/2014/main" id="{21592C32-F628-4EB5-AE68-1D52B5241C3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308714" y="3160721"/>
            <a:ext cx="436245" cy="436245"/>
          </a:xfrm>
          <a:prstGeom prst="rect">
            <a:avLst/>
          </a:prstGeom>
        </p:spPr>
      </p:pic>
      <p:pic>
        <p:nvPicPr>
          <p:cNvPr id="67" name="Picture 66">
            <a:extLst>
              <a:ext uri="{FF2B5EF4-FFF2-40B4-BE49-F238E27FC236}">
                <a16:creationId xmlns:a16="http://schemas.microsoft.com/office/drawing/2014/main" id="{08874674-3BF1-48E7-BD4E-A592ECF1EFA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316956" y="3738443"/>
            <a:ext cx="436245" cy="436245"/>
          </a:xfrm>
          <a:prstGeom prst="rect">
            <a:avLst/>
          </a:prstGeom>
        </p:spPr>
      </p:pic>
      <p:pic>
        <p:nvPicPr>
          <p:cNvPr id="68" name="Picture 67">
            <a:extLst>
              <a:ext uri="{FF2B5EF4-FFF2-40B4-BE49-F238E27FC236}">
                <a16:creationId xmlns:a16="http://schemas.microsoft.com/office/drawing/2014/main" id="{C29F8A32-4335-44D3-93A8-C18E40C88E9B}"/>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327751" y="4306516"/>
            <a:ext cx="425450" cy="425450"/>
          </a:xfrm>
          <a:prstGeom prst="rect">
            <a:avLst/>
          </a:prstGeom>
        </p:spPr>
      </p:pic>
      <p:pic>
        <p:nvPicPr>
          <p:cNvPr id="69" name="Picture 68">
            <a:extLst>
              <a:ext uri="{FF2B5EF4-FFF2-40B4-BE49-F238E27FC236}">
                <a16:creationId xmlns:a16="http://schemas.microsoft.com/office/drawing/2014/main" id="{DB80A3BD-DD6B-4DB3-BF95-9A5EE655996E}"/>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308714" y="4831300"/>
            <a:ext cx="457200" cy="457200"/>
          </a:xfrm>
          <a:prstGeom prst="rect">
            <a:avLst/>
          </a:prstGeom>
        </p:spPr>
      </p:pic>
      <p:pic>
        <p:nvPicPr>
          <p:cNvPr id="70" name="Picture 69">
            <a:extLst>
              <a:ext uri="{FF2B5EF4-FFF2-40B4-BE49-F238E27FC236}">
                <a16:creationId xmlns:a16="http://schemas.microsoft.com/office/drawing/2014/main" id="{E08A2C26-4317-4C3E-831B-DA81FC339B30}"/>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6306477" y="5331590"/>
            <a:ext cx="457201" cy="457201"/>
          </a:xfrm>
          <a:prstGeom prst="rect">
            <a:avLst/>
          </a:prstGeom>
        </p:spPr>
      </p:pic>
      <p:pic>
        <p:nvPicPr>
          <p:cNvPr id="71" name="Picture 70">
            <a:extLst>
              <a:ext uri="{FF2B5EF4-FFF2-40B4-BE49-F238E27FC236}">
                <a16:creationId xmlns:a16="http://schemas.microsoft.com/office/drawing/2014/main" id="{00A38C62-6060-4C90-A745-4230C02BEEA6}"/>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6305670" y="5841027"/>
            <a:ext cx="457201" cy="457201"/>
          </a:xfrm>
          <a:prstGeom prst="rect">
            <a:avLst/>
          </a:prstGeom>
        </p:spPr>
      </p:pic>
      <p:pic>
        <p:nvPicPr>
          <p:cNvPr id="72" name="Picture 71">
            <a:extLst>
              <a:ext uri="{FF2B5EF4-FFF2-40B4-BE49-F238E27FC236}">
                <a16:creationId xmlns:a16="http://schemas.microsoft.com/office/drawing/2014/main" id="{3597C2CC-C676-461B-B689-50A78E5D0156}"/>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7157783" y="3160721"/>
            <a:ext cx="436245" cy="436245"/>
          </a:xfrm>
          <a:prstGeom prst="rect">
            <a:avLst/>
          </a:prstGeom>
        </p:spPr>
      </p:pic>
      <p:pic>
        <p:nvPicPr>
          <p:cNvPr id="73" name="Picture 72">
            <a:extLst>
              <a:ext uri="{FF2B5EF4-FFF2-40B4-BE49-F238E27FC236}">
                <a16:creationId xmlns:a16="http://schemas.microsoft.com/office/drawing/2014/main" id="{34E5FA1E-DEC4-4E03-872E-425D59A69B6C}"/>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7152702" y="3710095"/>
            <a:ext cx="446405" cy="446405"/>
          </a:xfrm>
          <a:prstGeom prst="rect">
            <a:avLst/>
          </a:prstGeom>
        </p:spPr>
      </p:pic>
      <p:pic>
        <p:nvPicPr>
          <p:cNvPr id="74" name="Picture 73">
            <a:extLst>
              <a:ext uri="{FF2B5EF4-FFF2-40B4-BE49-F238E27FC236}">
                <a16:creationId xmlns:a16="http://schemas.microsoft.com/office/drawing/2014/main" id="{59419E24-7E10-4A5F-81EF-04055E8D1CEB}"/>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7163179" y="4320486"/>
            <a:ext cx="425450" cy="425450"/>
          </a:xfrm>
          <a:prstGeom prst="rect">
            <a:avLst/>
          </a:prstGeom>
        </p:spPr>
      </p:pic>
      <p:pic>
        <p:nvPicPr>
          <p:cNvPr id="75" name="Picture 74" descr="A picture containing text&#10;&#10;Description automatically generated">
            <a:extLst>
              <a:ext uri="{FF2B5EF4-FFF2-40B4-BE49-F238E27FC236}">
                <a16:creationId xmlns:a16="http://schemas.microsoft.com/office/drawing/2014/main" id="{79F1A18E-7E40-4A53-856E-DF8B1F815E2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160337" y="4841828"/>
            <a:ext cx="446405" cy="446405"/>
          </a:xfrm>
          <a:prstGeom prst="rect">
            <a:avLst/>
          </a:prstGeom>
        </p:spPr>
      </p:pic>
      <p:pic>
        <p:nvPicPr>
          <p:cNvPr id="76" name="Picture 75">
            <a:extLst>
              <a:ext uri="{FF2B5EF4-FFF2-40B4-BE49-F238E27FC236}">
                <a16:creationId xmlns:a16="http://schemas.microsoft.com/office/drawing/2014/main" id="{8FCCA726-9DFC-41B1-A956-177DBBDE1281}"/>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7139382" y="5330532"/>
            <a:ext cx="446404" cy="446404"/>
          </a:xfrm>
          <a:prstGeom prst="rect">
            <a:avLst/>
          </a:prstGeom>
        </p:spPr>
      </p:pic>
      <p:pic>
        <p:nvPicPr>
          <p:cNvPr id="77" name="Picture 76">
            <a:extLst>
              <a:ext uri="{FF2B5EF4-FFF2-40B4-BE49-F238E27FC236}">
                <a16:creationId xmlns:a16="http://schemas.microsoft.com/office/drawing/2014/main" id="{E407BD5B-78B1-4342-AE12-37082CA08153}"/>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7147017" y="5841027"/>
            <a:ext cx="444910" cy="444910"/>
          </a:xfrm>
          <a:prstGeom prst="rect">
            <a:avLst/>
          </a:prstGeom>
        </p:spPr>
      </p:pic>
      <p:pic>
        <p:nvPicPr>
          <p:cNvPr id="40" name="Picture 39" descr="Text&#10;&#10;Description automatically generated">
            <a:extLst>
              <a:ext uri="{FF2B5EF4-FFF2-40B4-BE49-F238E27FC236}">
                <a16:creationId xmlns:a16="http://schemas.microsoft.com/office/drawing/2014/main" id="{F713BDFA-9ADA-4B8F-9407-19E2B5B6BC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6131" y="3143363"/>
            <a:ext cx="1381760" cy="479916"/>
          </a:xfrm>
          <a:prstGeom prst="rect">
            <a:avLst/>
          </a:prstGeom>
        </p:spPr>
      </p:pic>
    </p:spTree>
    <p:extLst>
      <p:ext uri="{BB962C8B-B14F-4D97-AF65-F5344CB8AC3E}">
        <p14:creationId xmlns:p14="http://schemas.microsoft.com/office/powerpoint/2010/main" val="25878081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GB" sz="2800" dirty="0">
                <a:solidFill>
                  <a:schemeClr val="accent5">
                    <a:lumMod val="75000"/>
                  </a:schemeClr>
                </a:solidFill>
                <a:latin typeface="Century Schoolbook" pitchFamily="18" charset="0"/>
              </a:rPr>
              <a:t>4</a:t>
            </a:r>
            <a:r>
              <a:rPr lang="en-US" sz="2800" dirty="0">
                <a:solidFill>
                  <a:schemeClr val="accent5">
                    <a:lumMod val="75000"/>
                  </a:schemeClr>
                </a:solidFill>
                <a:latin typeface="Century Schoolbook" pitchFamily="18" charset="0"/>
              </a:rPr>
              <a:t> </a:t>
            </a:r>
            <a:r>
              <a:rPr lang="el-GR" sz="2800" dirty="0">
                <a:solidFill>
                  <a:schemeClr val="accent5">
                    <a:lumMod val="75000"/>
                  </a:schemeClr>
                </a:solidFill>
                <a:latin typeface="Century Schoolbook" pitchFamily="18" charset="0"/>
              </a:rPr>
              <a:t>Πειραματικά αποτελέσματα</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732367" cy="1200329"/>
          </a:xfrm>
          <a:prstGeom prst="rect">
            <a:avLst/>
          </a:prstGeom>
        </p:spPr>
        <p:txBody>
          <a:bodyPr wrap="square">
            <a:spAutoFit/>
          </a:bodyPr>
          <a:lstStyle/>
          <a:p>
            <a:pPr marL="0" lvl="3" algn="just"/>
            <a:r>
              <a:rPr lang="el-CY" b="1" dirty="0">
                <a:solidFill>
                  <a:srgbClr val="C00000"/>
                </a:solidFill>
                <a:latin typeface="Times New Roman" pitchFamily="18" charset="0"/>
                <a:cs typeface="Times New Roman" pitchFamily="18" charset="0"/>
                <a:sym typeface="Wingdings" pitchFamily="2" charset="2"/>
              </a:rPr>
              <a:t>Ε</a:t>
            </a:r>
            <a:r>
              <a:rPr lang="el-GR" b="1" dirty="0">
                <a:solidFill>
                  <a:srgbClr val="C00000"/>
                </a:solidFill>
                <a:latin typeface="Times New Roman" pitchFamily="18" charset="0"/>
                <a:cs typeface="Times New Roman" pitchFamily="18" charset="0"/>
                <a:sym typeface="Wingdings" pitchFamily="2" charset="2"/>
              </a:rPr>
              <a:t>πίθεση </a:t>
            </a:r>
            <a:r>
              <a:rPr lang="en-GB" b="1" dirty="0">
                <a:solidFill>
                  <a:srgbClr val="C00000"/>
                </a:solidFill>
                <a:latin typeface="Times New Roman" pitchFamily="18" charset="0"/>
                <a:cs typeface="Times New Roman" pitchFamily="18" charset="0"/>
                <a:sym typeface="Wingdings" pitchFamily="2" charset="2"/>
              </a:rPr>
              <a:t>Gaussian blur</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r>
              <a:rPr lang="en-US" sz="1800" dirty="0">
                <a:effectLst/>
                <a:latin typeface="Cambria" panose="02040503050406030204" pitchFamily="18" charset="0"/>
                <a:ea typeface="Times New Roman" panose="02020603050405020304" pitchFamily="18" charset="0"/>
                <a:cs typeface="Times New Roman" panose="02020603050405020304" pitchFamily="18" charset="0"/>
              </a:rPr>
              <a:t>To </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gaussian blur</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είναι ένα </a:t>
            </a:r>
            <a:r>
              <a:rPr lang="el-GR" sz="1800" dirty="0" err="1">
                <a:effectLst/>
                <a:latin typeface="Cambria" panose="02040503050406030204" pitchFamily="18" charset="0"/>
                <a:ea typeface="Times New Roman" panose="02020603050405020304" pitchFamily="18" charset="0"/>
                <a:cs typeface="Times New Roman" panose="02020603050405020304" pitchFamily="18" charset="0"/>
              </a:rPr>
              <a:t>χαμηλοπερατό</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φίλτρο που εξομαλύνει την εικόνα «κόβοντας» τις υψηλές συχνότητες. Σε αυτό το φίλτρο χρησιμοποιήσαμε πυρήνα μεγέθους 3</a:t>
            </a:r>
            <a:r>
              <a:rPr lang="en-US" sz="1800" dirty="0">
                <a:effectLst/>
                <a:latin typeface="Cambria" panose="02040503050406030204" pitchFamily="18" charset="0"/>
                <a:ea typeface="Times New Roman" panose="02020603050405020304" pitchFamily="18" charset="0"/>
                <a:cs typeface="Times New Roman" panose="02020603050405020304" pitchFamily="18" charset="0"/>
              </a:rPr>
              <a:t>x</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3 για την εφαρμογή του φίλτρου.</a:t>
            </a:r>
            <a:endParaRPr lang="en-US" dirty="0">
              <a:solidFill>
                <a:schemeClr val="tx1">
                  <a:lumMod val="95000"/>
                  <a:lumOff val="5000"/>
                </a:schemeClr>
              </a:solidFill>
              <a:latin typeface="Times New Roman" pitchFamily="18" charset="0"/>
              <a:cs typeface="Times New Roman" pitchFamily="18" charset="0"/>
              <a:sym typeface="Wingdings" pitchFamily="2" charset="2"/>
            </a:endParaRP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161</a:t>
            </a:fld>
            <a:endParaRPr lang="el-GR" altLang="el-GR" sz="1200" dirty="0">
              <a:latin typeface="Cambria" pitchFamily="18" charset="0"/>
            </a:endParaRPr>
          </a:p>
        </p:txBody>
      </p:sp>
    </p:spTree>
    <p:extLst>
      <p:ext uri="{BB962C8B-B14F-4D97-AF65-F5344CB8AC3E}">
        <p14:creationId xmlns:p14="http://schemas.microsoft.com/office/powerpoint/2010/main" val="352005787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B19FAA9-6186-4C77-ABAB-387480314F8C}"/>
              </a:ext>
            </a:extLst>
          </p:cNvPr>
          <p:cNvGraphicFramePr>
            <a:graphicFrameLocks noGrp="1"/>
          </p:cNvGraphicFramePr>
          <p:nvPr>
            <p:extLst>
              <p:ext uri="{D42A27DB-BD31-4B8C-83A1-F6EECF244321}">
                <p14:modId xmlns:p14="http://schemas.microsoft.com/office/powerpoint/2010/main" val="4131678454"/>
              </p:ext>
            </p:extLst>
          </p:nvPr>
        </p:nvGraphicFramePr>
        <p:xfrm>
          <a:off x="1331640" y="2084292"/>
          <a:ext cx="7243137" cy="4153020"/>
        </p:xfrm>
        <a:graphic>
          <a:graphicData uri="http://schemas.openxmlformats.org/drawingml/2006/table">
            <a:tbl>
              <a:tblPr firstRow="1" firstCol="1" bandRow="1">
                <a:tableStyleId>{5940675A-B579-460E-94D1-54222C63F5DA}</a:tableStyleId>
              </a:tblPr>
              <a:tblGrid>
                <a:gridCol w="875386">
                  <a:extLst>
                    <a:ext uri="{9D8B030D-6E8A-4147-A177-3AD203B41FA5}">
                      <a16:colId xmlns:a16="http://schemas.microsoft.com/office/drawing/2014/main" val="3598747956"/>
                    </a:ext>
                  </a:extLst>
                </a:gridCol>
                <a:gridCol w="982159">
                  <a:extLst>
                    <a:ext uri="{9D8B030D-6E8A-4147-A177-3AD203B41FA5}">
                      <a16:colId xmlns:a16="http://schemas.microsoft.com/office/drawing/2014/main" val="2076707725"/>
                    </a:ext>
                  </a:extLst>
                </a:gridCol>
                <a:gridCol w="658811">
                  <a:extLst>
                    <a:ext uri="{9D8B030D-6E8A-4147-A177-3AD203B41FA5}">
                      <a16:colId xmlns:a16="http://schemas.microsoft.com/office/drawing/2014/main" val="3359184181"/>
                    </a:ext>
                  </a:extLst>
                </a:gridCol>
                <a:gridCol w="617919">
                  <a:extLst>
                    <a:ext uri="{9D8B030D-6E8A-4147-A177-3AD203B41FA5}">
                      <a16:colId xmlns:a16="http://schemas.microsoft.com/office/drawing/2014/main" val="2119062758"/>
                    </a:ext>
                  </a:extLst>
                </a:gridCol>
                <a:gridCol w="716362">
                  <a:extLst>
                    <a:ext uri="{9D8B030D-6E8A-4147-A177-3AD203B41FA5}">
                      <a16:colId xmlns:a16="http://schemas.microsoft.com/office/drawing/2014/main" val="474112611"/>
                    </a:ext>
                  </a:extLst>
                </a:gridCol>
                <a:gridCol w="759526">
                  <a:extLst>
                    <a:ext uri="{9D8B030D-6E8A-4147-A177-3AD203B41FA5}">
                      <a16:colId xmlns:a16="http://schemas.microsoft.com/office/drawing/2014/main" val="51113969"/>
                    </a:ext>
                  </a:extLst>
                </a:gridCol>
                <a:gridCol w="600503">
                  <a:extLst>
                    <a:ext uri="{9D8B030D-6E8A-4147-A177-3AD203B41FA5}">
                      <a16:colId xmlns:a16="http://schemas.microsoft.com/office/drawing/2014/main" val="1702790450"/>
                    </a:ext>
                  </a:extLst>
                </a:gridCol>
                <a:gridCol w="620949">
                  <a:extLst>
                    <a:ext uri="{9D8B030D-6E8A-4147-A177-3AD203B41FA5}">
                      <a16:colId xmlns:a16="http://schemas.microsoft.com/office/drawing/2014/main" val="1275377287"/>
                    </a:ext>
                  </a:extLst>
                </a:gridCol>
                <a:gridCol w="651996">
                  <a:extLst>
                    <a:ext uri="{9D8B030D-6E8A-4147-A177-3AD203B41FA5}">
                      <a16:colId xmlns:a16="http://schemas.microsoft.com/office/drawing/2014/main" val="571582624"/>
                    </a:ext>
                  </a:extLst>
                </a:gridCol>
                <a:gridCol w="759526">
                  <a:extLst>
                    <a:ext uri="{9D8B030D-6E8A-4147-A177-3AD203B41FA5}">
                      <a16:colId xmlns:a16="http://schemas.microsoft.com/office/drawing/2014/main" val="3359966749"/>
                    </a:ext>
                  </a:extLst>
                </a:gridCol>
              </a:tblGrid>
              <a:tr h="190902">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77642934"/>
                  </a:ext>
                </a:extLst>
              </a:tr>
              <a:tr h="1241091">
                <a:tc>
                  <a:txBody>
                    <a:bodyPr/>
                    <a:lstStyle/>
                    <a:p>
                      <a:pPr algn="ctr">
                        <a:lnSpc>
                          <a:spcPct val="150000"/>
                        </a:lnSpc>
                        <a:spcAft>
                          <a:spcPts val="300"/>
                        </a:spcAft>
                      </a:pPr>
                      <a:r>
                        <a:rPr lang="el-GR" sz="1400" dirty="0">
                          <a:effectLst/>
                        </a:rPr>
                        <a:t>Εικόνα</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a:effectLst/>
                        </a:rPr>
                        <a:t>SIZE</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a:effectLst/>
                        </a:rPr>
                        <a:t>PSNR</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a:effectLst/>
                        </a:rPr>
                        <a:t>SSIM</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a:effectLst/>
                        </a:rPr>
                        <a:t>BER</a:t>
                      </a:r>
                      <a:r>
                        <a:rPr lang="el-GR" sz="1400">
                          <a:effectLst/>
                        </a:rPr>
                        <a:t> πράσινο κανάλι</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a:effectLst/>
                        </a:rPr>
                        <a:t>BER</a:t>
                      </a:r>
                      <a:r>
                        <a:rPr lang="el-GR" sz="1400">
                          <a:effectLst/>
                        </a:rPr>
                        <a:t> μπλε κανάλι</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a:effectLst/>
                        </a:rPr>
                        <a:t>PSNR</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a:effectLst/>
                        </a:rPr>
                        <a:t>SSIM</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a:effectLst/>
                        </a:rPr>
                        <a:t>BER</a:t>
                      </a:r>
                      <a:r>
                        <a:rPr lang="el-GR" sz="1400">
                          <a:effectLst/>
                        </a:rPr>
                        <a:t> πράσινο κανάλι</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a:effectLst/>
                        </a:rPr>
                        <a:t>BER</a:t>
                      </a:r>
                      <a:r>
                        <a:rPr lang="el-GR" sz="1400">
                          <a:effectLst/>
                        </a:rPr>
                        <a:t> μπλε κανάλι</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133012246"/>
                  </a:ext>
                </a:extLst>
              </a:tr>
              <a:tr h="480038">
                <a:tc>
                  <a:txBody>
                    <a:bodyPr/>
                    <a:lstStyle/>
                    <a:p>
                      <a:pPr algn="ctr">
                        <a:lnSpc>
                          <a:spcPct val="150000"/>
                        </a:lnSpc>
                        <a:spcAft>
                          <a:spcPts val="300"/>
                        </a:spcAft>
                      </a:pPr>
                      <a:r>
                        <a:rPr lang="en-US" sz="1400" dirty="0">
                          <a:effectLst/>
                        </a:rPr>
                        <a:t>painting</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1400">
                          <a:effectLst/>
                        </a:rPr>
                        <a:t>512x512</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27.1</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0.84</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32.07</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0.92</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0.05</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a:t>
                      </a:r>
                      <a:r>
                        <a:rPr lang="en-GB" sz="1400">
                          <a:effectLst/>
                        </a:rPr>
                        <a:t>05</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10319857"/>
                  </a:ext>
                </a:extLst>
              </a:tr>
              <a:tr h="480038">
                <a:tc>
                  <a:txBody>
                    <a:bodyPr/>
                    <a:lstStyle/>
                    <a:p>
                      <a:pPr algn="ctr">
                        <a:lnSpc>
                          <a:spcPct val="150000"/>
                        </a:lnSpc>
                        <a:spcAft>
                          <a:spcPts val="300"/>
                        </a:spcAft>
                      </a:pPr>
                      <a:r>
                        <a:rPr lang="en-US" sz="1400" dirty="0">
                          <a:effectLst/>
                        </a:rPr>
                        <a:t>clouds</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1400">
                          <a:effectLst/>
                        </a:rPr>
                        <a:t>512x512</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35.92</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dirty="0">
                          <a:effectLst/>
                        </a:rPr>
                        <a:t>0.95</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42.69</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0.97</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0.08</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0.11</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87375221"/>
                  </a:ext>
                </a:extLst>
              </a:tr>
              <a:tr h="480038">
                <a:tc>
                  <a:txBody>
                    <a:bodyPr/>
                    <a:lstStyle/>
                    <a:p>
                      <a:pPr algn="ctr">
                        <a:lnSpc>
                          <a:spcPct val="150000"/>
                        </a:lnSpc>
                        <a:spcAft>
                          <a:spcPts val="300"/>
                        </a:spcAft>
                      </a:pPr>
                      <a:r>
                        <a:rPr lang="en-US" sz="1400" dirty="0">
                          <a:effectLst/>
                        </a:rPr>
                        <a:t>dog</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1400">
                          <a:effectLst/>
                        </a:rPr>
                        <a:t>512x512</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34.82</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0.94</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dirty="0">
                          <a:effectLst/>
                        </a:rPr>
                        <a:t>0</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40.82</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0.97</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0.07</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0.1</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21945135"/>
                  </a:ext>
                </a:extLst>
              </a:tr>
              <a:tr h="480038">
                <a:tc>
                  <a:txBody>
                    <a:bodyPr/>
                    <a:lstStyle/>
                    <a:p>
                      <a:pPr algn="ctr">
                        <a:lnSpc>
                          <a:spcPct val="150000"/>
                        </a:lnSpc>
                        <a:spcAft>
                          <a:spcPts val="300"/>
                        </a:spcAft>
                      </a:pPr>
                      <a:r>
                        <a:rPr lang="en-US" sz="1400" dirty="0">
                          <a:effectLst/>
                        </a:rPr>
                        <a:t>glass</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1400">
                          <a:effectLst/>
                        </a:rPr>
                        <a:t>512x512</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26.82</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0.89</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dirty="0">
                          <a:effectLst/>
                        </a:rPr>
                        <a:t>30.65</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dirty="0">
                          <a:effectLst/>
                        </a:rPr>
                        <a:t>0.93</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dirty="0">
                          <a:effectLst/>
                        </a:rPr>
                        <a:t>0.05</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0.06</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52057493"/>
                  </a:ext>
                </a:extLst>
              </a:tr>
              <a:tr h="477219">
                <a:tc>
                  <a:txBody>
                    <a:bodyPr/>
                    <a:lstStyle/>
                    <a:p>
                      <a:pPr algn="ctr">
                        <a:lnSpc>
                          <a:spcPct val="150000"/>
                        </a:lnSpc>
                        <a:spcAft>
                          <a:spcPts val="300"/>
                        </a:spcAft>
                      </a:pPr>
                      <a:r>
                        <a:rPr lang="en-US" sz="1400" dirty="0">
                          <a:effectLst/>
                        </a:rPr>
                        <a:t>sky</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1400">
                          <a:effectLst/>
                        </a:rPr>
                        <a:t>800x800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1400">
                          <a:effectLst/>
                        </a:rPr>
                        <a:t>32.3</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a:t>
                      </a:r>
                      <a:r>
                        <a:rPr lang="en-US" sz="1400">
                          <a:effectLst/>
                        </a:rPr>
                        <a:t>.91</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1400">
                          <a:effectLst/>
                        </a:rPr>
                        <a:t>46.45</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1400">
                          <a:effectLst/>
                        </a:rPr>
                        <a:t>0.99</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1400" dirty="0">
                          <a:effectLst/>
                        </a:rPr>
                        <a:t>0.08</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1400" dirty="0">
                          <a:effectLst/>
                        </a:rPr>
                        <a:t>0.12</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73676812"/>
                  </a:ext>
                </a:extLst>
              </a:tr>
              <a:tr h="226353">
                <a:tc>
                  <a:txBody>
                    <a:bodyPr/>
                    <a:lstStyle/>
                    <a:p>
                      <a:pPr algn="ctr">
                        <a:lnSpc>
                          <a:spcPct val="150000"/>
                        </a:lnSpc>
                        <a:spcAft>
                          <a:spcPts val="300"/>
                        </a:spcAft>
                      </a:pPr>
                      <a:r>
                        <a:rPr lang="en-US" sz="1400" dirty="0">
                          <a:effectLst/>
                        </a:rPr>
                        <a:t>winter</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1400">
                          <a:effectLst/>
                        </a:rPr>
                        <a:t>768x768</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30.74</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0.77</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43.5</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0.97</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0.04</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dirty="0">
                          <a:effectLst/>
                        </a:rPr>
                        <a:t>0.08</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3728368"/>
                  </a:ext>
                </a:extLst>
              </a:tr>
            </a:tbl>
          </a:graphicData>
        </a:graphic>
      </p:graphicFrame>
      <p:sp>
        <p:nvSpPr>
          <p:cNvPr id="33" name="Title 1"/>
          <p:cNvSpPr>
            <a:spLocks noGrp="1"/>
          </p:cNvSpPr>
          <p:nvPr>
            <p:ph type="title"/>
          </p:nvPr>
        </p:nvSpPr>
        <p:spPr>
          <a:xfrm>
            <a:off x="304770" y="188640"/>
            <a:ext cx="7507590" cy="800796"/>
          </a:xfrm>
        </p:spPr>
        <p:txBody>
          <a:bodyPr anchor="b">
            <a:noAutofit/>
          </a:bodyPr>
          <a:lstStyle/>
          <a:p>
            <a:pPr marL="596646" indent="-514350"/>
            <a:r>
              <a:rPr lang="en-GB" sz="2800" dirty="0">
                <a:solidFill>
                  <a:schemeClr val="accent5">
                    <a:lumMod val="75000"/>
                  </a:schemeClr>
                </a:solidFill>
                <a:latin typeface="Century Schoolbook" pitchFamily="18" charset="0"/>
              </a:rPr>
              <a:t>4</a:t>
            </a:r>
            <a:r>
              <a:rPr lang="en-US" sz="2800" dirty="0">
                <a:solidFill>
                  <a:schemeClr val="accent5">
                    <a:lumMod val="75000"/>
                  </a:schemeClr>
                </a:solidFill>
                <a:latin typeface="Century Schoolbook" pitchFamily="18" charset="0"/>
              </a:rPr>
              <a:t> </a:t>
            </a:r>
            <a:r>
              <a:rPr lang="el-GR" sz="2800" dirty="0">
                <a:solidFill>
                  <a:schemeClr val="accent5">
                    <a:lumMod val="75000"/>
                  </a:schemeClr>
                </a:solidFill>
                <a:latin typeface="Century Schoolbook" pitchFamily="18" charset="0"/>
              </a:rPr>
              <a:t>Πειραματικά αποτελέσματα</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732367" cy="646331"/>
          </a:xfrm>
          <a:prstGeom prst="rect">
            <a:avLst/>
          </a:prstGeom>
        </p:spPr>
        <p:txBody>
          <a:bodyPr wrap="square">
            <a:spAutoFit/>
          </a:bodyPr>
          <a:lstStyle/>
          <a:p>
            <a:pPr marL="0" lvl="3" algn="just"/>
            <a:r>
              <a:rPr lang="el-CY" b="1" dirty="0">
                <a:solidFill>
                  <a:srgbClr val="C00000"/>
                </a:solidFill>
                <a:latin typeface="Times New Roman" pitchFamily="18" charset="0"/>
                <a:cs typeface="Times New Roman" pitchFamily="18" charset="0"/>
                <a:sym typeface="Wingdings" pitchFamily="2" charset="2"/>
              </a:rPr>
              <a:t>Ε</a:t>
            </a:r>
            <a:r>
              <a:rPr lang="el-GR" b="1" dirty="0">
                <a:solidFill>
                  <a:srgbClr val="C00000"/>
                </a:solidFill>
                <a:latin typeface="Times New Roman" pitchFamily="18" charset="0"/>
                <a:cs typeface="Times New Roman" pitchFamily="18" charset="0"/>
                <a:sym typeface="Wingdings" pitchFamily="2" charset="2"/>
              </a:rPr>
              <a:t>πίθεση </a:t>
            </a:r>
            <a:r>
              <a:rPr lang="en-GB" b="1" dirty="0">
                <a:solidFill>
                  <a:srgbClr val="C00000"/>
                </a:solidFill>
                <a:latin typeface="Times New Roman" pitchFamily="18" charset="0"/>
                <a:cs typeface="Times New Roman" pitchFamily="18" charset="0"/>
                <a:sym typeface="Wingdings" pitchFamily="2" charset="2"/>
              </a:rPr>
              <a:t>Gaussian blur</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endParaRPr lang="en-US" dirty="0">
              <a:solidFill>
                <a:schemeClr val="tx1">
                  <a:lumMod val="95000"/>
                  <a:lumOff val="5000"/>
                </a:schemeClr>
              </a:solidFill>
              <a:latin typeface="Times New Roman" pitchFamily="18" charset="0"/>
              <a:cs typeface="Times New Roman" pitchFamily="18" charset="0"/>
              <a:sym typeface="Wingdings" pitchFamily="2" charset="2"/>
            </a:endParaRP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162</a:t>
            </a:fld>
            <a:endParaRPr lang="el-GR" altLang="el-GR" sz="1200" dirty="0">
              <a:latin typeface="Cambria" pitchFamily="18" charset="0"/>
            </a:endParaRPr>
          </a:p>
        </p:txBody>
      </p:sp>
      <p:sp>
        <p:nvSpPr>
          <p:cNvPr id="9" name="TextBox 8">
            <a:extLst>
              <a:ext uri="{FF2B5EF4-FFF2-40B4-BE49-F238E27FC236}">
                <a16:creationId xmlns:a16="http://schemas.microsoft.com/office/drawing/2014/main" id="{D29BD56E-2722-4C6D-9138-4FFC46F8B9FF}"/>
              </a:ext>
            </a:extLst>
          </p:cNvPr>
          <p:cNvSpPr txBox="1"/>
          <p:nvPr/>
        </p:nvSpPr>
        <p:spPr>
          <a:xfrm>
            <a:off x="3466587" y="1929773"/>
            <a:ext cx="2257541" cy="338554"/>
          </a:xfrm>
          <a:prstGeom prst="rect">
            <a:avLst/>
          </a:prstGeom>
          <a:solidFill>
            <a:schemeClr val="bg1"/>
          </a:solidFill>
        </p:spPr>
        <p:txBody>
          <a:bodyPr wrap="none" rtlCol="0">
            <a:spAutoFit/>
          </a:bodyPr>
          <a:lstStyle/>
          <a:p>
            <a:r>
              <a:rPr lang="el-GR" sz="1600" dirty="0"/>
              <a:t>Αλγόριθμος </a:t>
            </a:r>
            <a:r>
              <a:rPr lang="en-US" sz="1600" dirty="0" err="1">
                <a:latin typeface="Calibri" panose="020F0502020204030204" pitchFamily="34" charset="0"/>
                <a:cs typeface="Calibri" panose="020F0502020204030204" pitchFamily="34" charset="0"/>
              </a:rPr>
              <a:t>Chroni</a:t>
            </a:r>
            <a:r>
              <a:rPr lang="en-US" sz="1600" dirty="0"/>
              <a:t> </a:t>
            </a:r>
            <a:r>
              <a:rPr lang="en-US" sz="1600" dirty="0">
                <a:latin typeface="Calibri" panose="020F0502020204030204" pitchFamily="34" charset="0"/>
                <a:cs typeface="Calibri" panose="020F0502020204030204" pitchFamily="34" charset="0"/>
              </a:rPr>
              <a:t>et al</a:t>
            </a:r>
            <a:r>
              <a:rPr lang="en-US" sz="1600" dirty="0"/>
              <a:t>.</a:t>
            </a:r>
          </a:p>
        </p:txBody>
      </p:sp>
      <p:sp>
        <p:nvSpPr>
          <p:cNvPr id="10" name="TextBox 9">
            <a:extLst>
              <a:ext uri="{FF2B5EF4-FFF2-40B4-BE49-F238E27FC236}">
                <a16:creationId xmlns:a16="http://schemas.microsoft.com/office/drawing/2014/main" id="{A2B81105-DECD-45E3-8578-768054B9E478}"/>
              </a:ext>
            </a:extLst>
          </p:cNvPr>
          <p:cNvSpPr txBox="1"/>
          <p:nvPr/>
        </p:nvSpPr>
        <p:spPr>
          <a:xfrm>
            <a:off x="6271880" y="1934437"/>
            <a:ext cx="1972528" cy="338554"/>
          </a:xfrm>
          <a:prstGeom prst="rect">
            <a:avLst/>
          </a:prstGeom>
          <a:solidFill>
            <a:schemeClr val="bg1"/>
          </a:solidFill>
        </p:spPr>
        <p:txBody>
          <a:bodyPr wrap="none" rtlCol="0">
            <a:spAutoFit/>
          </a:bodyPr>
          <a:lstStyle/>
          <a:p>
            <a:r>
              <a:rPr lang="el-GR" sz="1600" dirty="0"/>
              <a:t>Αλγόριθμος </a:t>
            </a:r>
            <a:r>
              <a:rPr lang="en-GB" sz="1600" dirty="0">
                <a:latin typeface="Calibri" panose="020F0502020204030204" pitchFamily="34" charset="0"/>
                <a:cs typeface="Calibri" panose="020F0502020204030204" pitchFamily="34" charset="0"/>
              </a:rPr>
              <a:t>Roy</a:t>
            </a:r>
            <a:r>
              <a:rPr lang="en-US" sz="1600" dirty="0">
                <a:latin typeface="Calibri" panose="020F0502020204030204" pitchFamily="34" charset="0"/>
                <a:cs typeface="Calibri" panose="020F0502020204030204" pitchFamily="34" charset="0"/>
              </a:rPr>
              <a:t> et al</a:t>
            </a:r>
            <a:r>
              <a:rPr lang="en-US" sz="1600" dirty="0"/>
              <a:t>.</a:t>
            </a:r>
          </a:p>
        </p:txBody>
      </p:sp>
    </p:spTree>
    <p:extLst>
      <p:ext uri="{BB962C8B-B14F-4D97-AF65-F5344CB8AC3E}">
        <p14:creationId xmlns:p14="http://schemas.microsoft.com/office/powerpoint/2010/main" val="2728887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GB" sz="2800" dirty="0">
                <a:solidFill>
                  <a:schemeClr val="accent5">
                    <a:lumMod val="75000"/>
                  </a:schemeClr>
                </a:solidFill>
                <a:latin typeface="Century Schoolbook" pitchFamily="18" charset="0"/>
              </a:rPr>
              <a:t>4</a:t>
            </a:r>
            <a:r>
              <a:rPr lang="en-US" sz="2800" dirty="0">
                <a:solidFill>
                  <a:schemeClr val="accent5">
                    <a:lumMod val="75000"/>
                  </a:schemeClr>
                </a:solidFill>
                <a:latin typeface="Century Schoolbook" pitchFamily="18" charset="0"/>
              </a:rPr>
              <a:t> </a:t>
            </a:r>
            <a:r>
              <a:rPr lang="el-GR" sz="2800" dirty="0">
                <a:solidFill>
                  <a:schemeClr val="accent5">
                    <a:lumMod val="75000"/>
                  </a:schemeClr>
                </a:solidFill>
                <a:latin typeface="Century Schoolbook" pitchFamily="18" charset="0"/>
              </a:rPr>
              <a:t>Πειραματικά αποτελέσματα</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732367" cy="646331"/>
          </a:xfrm>
          <a:prstGeom prst="rect">
            <a:avLst/>
          </a:prstGeom>
        </p:spPr>
        <p:txBody>
          <a:bodyPr wrap="square">
            <a:spAutoFit/>
          </a:bodyPr>
          <a:lstStyle/>
          <a:p>
            <a:pPr marL="0" lvl="3" algn="just"/>
            <a:r>
              <a:rPr lang="el-CY" b="1" dirty="0">
                <a:solidFill>
                  <a:srgbClr val="C00000"/>
                </a:solidFill>
                <a:latin typeface="Times New Roman" pitchFamily="18" charset="0"/>
                <a:cs typeface="Times New Roman" pitchFamily="18" charset="0"/>
                <a:sym typeface="Wingdings" pitchFamily="2" charset="2"/>
              </a:rPr>
              <a:t>Ε</a:t>
            </a:r>
            <a:r>
              <a:rPr lang="el-GR" b="1" dirty="0">
                <a:solidFill>
                  <a:srgbClr val="C00000"/>
                </a:solidFill>
                <a:latin typeface="Times New Roman" pitchFamily="18" charset="0"/>
                <a:cs typeface="Times New Roman" pitchFamily="18" charset="0"/>
                <a:sym typeface="Wingdings" pitchFamily="2" charset="2"/>
              </a:rPr>
              <a:t>πίθεση </a:t>
            </a:r>
            <a:r>
              <a:rPr lang="en-GB" b="1" dirty="0">
                <a:solidFill>
                  <a:srgbClr val="C00000"/>
                </a:solidFill>
                <a:latin typeface="Times New Roman" pitchFamily="18" charset="0"/>
                <a:cs typeface="Times New Roman" pitchFamily="18" charset="0"/>
                <a:sym typeface="Wingdings" pitchFamily="2" charset="2"/>
              </a:rPr>
              <a:t>Gaussian blur</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endParaRPr lang="en-US" dirty="0">
              <a:solidFill>
                <a:schemeClr val="tx1">
                  <a:lumMod val="95000"/>
                  <a:lumOff val="5000"/>
                </a:schemeClr>
              </a:solidFill>
              <a:latin typeface="Times New Roman" pitchFamily="18" charset="0"/>
              <a:cs typeface="Times New Roman" pitchFamily="18" charset="0"/>
              <a:sym typeface="Wingdings" pitchFamily="2" charset="2"/>
            </a:endParaRP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163</a:t>
            </a:fld>
            <a:endParaRPr lang="el-GR" altLang="el-GR" sz="1200" dirty="0">
              <a:latin typeface="Cambria" pitchFamily="18" charset="0"/>
            </a:endParaRPr>
          </a:p>
        </p:txBody>
      </p:sp>
      <p:graphicFrame>
        <p:nvGraphicFramePr>
          <p:cNvPr id="41" name="Table 40">
            <a:extLst>
              <a:ext uri="{FF2B5EF4-FFF2-40B4-BE49-F238E27FC236}">
                <a16:creationId xmlns:a16="http://schemas.microsoft.com/office/drawing/2014/main" id="{BA47865B-49D2-49A8-B2F1-DC5049B21999}"/>
              </a:ext>
            </a:extLst>
          </p:cNvPr>
          <p:cNvGraphicFramePr>
            <a:graphicFrameLocks noGrp="1"/>
          </p:cNvGraphicFramePr>
          <p:nvPr>
            <p:extLst>
              <p:ext uri="{D42A27DB-BD31-4B8C-83A1-F6EECF244321}">
                <p14:modId xmlns:p14="http://schemas.microsoft.com/office/powerpoint/2010/main" val="1979937980"/>
              </p:ext>
            </p:extLst>
          </p:nvPr>
        </p:nvGraphicFramePr>
        <p:xfrm>
          <a:off x="1212897" y="1908013"/>
          <a:ext cx="6708507" cy="4401307"/>
        </p:xfrm>
        <a:graphic>
          <a:graphicData uri="http://schemas.openxmlformats.org/drawingml/2006/table">
            <a:tbl>
              <a:tblPr firstRow="1" firstCol="1" bandRow="1">
                <a:tableStyleId>{5940675A-B579-460E-94D1-54222C63F5DA}</a:tableStyleId>
              </a:tblPr>
              <a:tblGrid>
                <a:gridCol w="1012392">
                  <a:extLst>
                    <a:ext uri="{9D8B030D-6E8A-4147-A177-3AD203B41FA5}">
                      <a16:colId xmlns:a16="http://schemas.microsoft.com/office/drawing/2014/main" val="3342696732"/>
                    </a:ext>
                  </a:extLst>
                </a:gridCol>
                <a:gridCol w="954150">
                  <a:extLst>
                    <a:ext uri="{9D8B030D-6E8A-4147-A177-3AD203B41FA5}">
                      <a16:colId xmlns:a16="http://schemas.microsoft.com/office/drawing/2014/main" val="2041033584"/>
                    </a:ext>
                  </a:extLst>
                </a:gridCol>
                <a:gridCol w="1536577">
                  <a:extLst>
                    <a:ext uri="{9D8B030D-6E8A-4147-A177-3AD203B41FA5}">
                      <a16:colId xmlns:a16="http://schemas.microsoft.com/office/drawing/2014/main" val="2350714866"/>
                    </a:ext>
                  </a:extLst>
                </a:gridCol>
                <a:gridCol w="648072">
                  <a:extLst>
                    <a:ext uri="{9D8B030D-6E8A-4147-A177-3AD203B41FA5}">
                      <a16:colId xmlns:a16="http://schemas.microsoft.com/office/drawing/2014/main" val="3668893062"/>
                    </a:ext>
                  </a:extLst>
                </a:gridCol>
                <a:gridCol w="648072">
                  <a:extLst>
                    <a:ext uri="{9D8B030D-6E8A-4147-A177-3AD203B41FA5}">
                      <a16:colId xmlns:a16="http://schemas.microsoft.com/office/drawing/2014/main" val="1713823200"/>
                    </a:ext>
                  </a:extLst>
                </a:gridCol>
                <a:gridCol w="973140">
                  <a:extLst>
                    <a:ext uri="{9D8B030D-6E8A-4147-A177-3AD203B41FA5}">
                      <a16:colId xmlns:a16="http://schemas.microsoft.com/office/drawing/2014/main" val="3515708534"/>
                    </a:ext>
                  </a:extLst>
                </a:gridCol>
                <a:gridCol w="936104">
                  <a:extLst>
                    <a:ext uri="{9D8B030D-6E8A-4147-A177-3AD203B41FA5}">
                      <a16:colId xmlns:a16="http://schemas.microsoft.com/office/drawing/2014/main" val="3518015996"/>
                    </a:ext>
                  </a:extLst>
                </a:gridCol>
              </a:tblGrid>
              <a:tr h="228289">
                <a:tc>
                  <a:txBody>
                    <a:bodyPr/>
                    <a:lstStyle/>
                    <a:p>
                      <a:pPr algn="just">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1100">
                          <a:effectLst/>
                        </a:rPr>
                        <a:t> </a:t>
                      </a: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1100">
                          <a:effectLst/>
                        </a:rPr>
                        <a:t> </a:t>
                      </a: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46741204"/>
                  </a:ext>
                </a:extLst>
              </a:tr>
              <a:tr h="995715">
                <a:tc>
                  <a:txBody>
                    <a:bodyPr/>
                    <a:lstStyle/>
                    <a:p>
                      <a:pPr algn="ctr">
                        <a:lnSpc>
                          <a:spcPct val="150000"/>
                        </a:lnSpc>
                        <a:spcAft>
                          <a:spcPts val="300"/>
                        </a:spcAft>
                      </a:pPr>
                      <a:r>
                        <a:rPr lang="el-GR" sz="1400" dirty="0">
                          <a:effectLst/>
                          <a:latin typeface="+mn-lt"/>
                        </a:rPr>
                        <a:t>Εικόνα</a:t>
                      </a:r>
                      <a:endParaRPr lang="el-GR" sz="1400" dirty="0">
                        <a:effectLst/>
                        <a:latin typeface="+mn-lt"/>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dirty="0">
                          <a:effectLst/>
                          <a:latin typeface="+mn-lt"/>
                          <a:cs typeface="Calibri" panose="020F0502020204030204" pitchFamily="34" charset="0"/>
                        </a:rPr>
                        <a:t>SIZE</a:t>
                      </a:r>
                      <a:endParaRPr lang="el-GR" sz="1400" dirty="0">
                        <a:effectLst/>
                        <a:latin typeface="+mn-lt"/>
                        <a:ea typeface="Times New Roman" panose="02020603050405020304" pitchFamily="18" charset="0"/>
                        <a:cs typeface="Calibri" panose="020F050202020403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dirty="0" err="1">
                          <a:effectLst/>
                          <a:latin typeface="+mn-lt"/>
                          <a:cs typeface="Calibri" panose="020F0502020204030204" pitchFamily="34" charset="0"/>
                        </a:rPr>
                        <a:t>SiP</a:t>
                      </a:r>
                      <a:endParaRPr lang="el-GR" sz="1400" dirty="0">
                        <a:effectLst/>
                        <a:latin typeface="+mn-lt"/>
                        <a:ea typeface="Times New Roman" panose="02020603050405020304" pitchFamily="18" charset="0"/>
                        <a:cs typeface="Calibri" panose="020F050202020403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kumimoji="0" lang="el-GR" sz="1400" kern="1200" dirty="0">
                          <a:solidFill>
                            <a:schemeClr val="tx1"/>
                          </a:solidFill>
                          <a:effectLst/>
                          <a:latin typeface="+mn-lt"/>
                          <a:ea typeface="+mn-ea"/>
                          <a:cs typeface="+mn-cs"/>
                        </a:rPr>
                        <a:t>Αρχικό </a:t>
                      </a:r>
                      <a:r>
                        <a:rPr kumimoji="0" lang="en-GB" sz="1400" kern="1200" dirty="0">
                          <a:solidFill>
                            <a:schemeClr val="tx1"/>
                          </a:solidFill>
                          <a:effectLst/>
                          <a:latin typeface="+mn-lt"/>
                          <a:ea typeface="+mn-ea"/>
                          <a:cs typeface="+mn-cs"/>
                        </a:rPr>
                        <a:t>logo1</a:t>
                      </a:r>
                      <a:endParaRPr lang="el-GR" sz="1400" dirty="0">
                        <a:effectLst/>
                        <a:latin typeface="+mn-lt"/>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50000"/>
                        </a:lnSpc>
                        <a:spcBef>
                          <a:spcPts val="0"/>
                        </a:spcBef>
                        <a:spcAft>
                          <a:spcPts val="300"/>
                        </a:spcAft>
                        <a:buClrTx/>
                        <a:buSzTx/>
                        <a:buFontTx/>
                        <a:buNone/>
                        <a:tabLst/>
                        <a:defRPr/>
                      </a:pPr>
                      <a:r>
                        <a:rPr kumimoji="0" lang="el-GR" sz="1400" kern="1200" dirty="0">
                          <a:solidFill>
                            <a:schemeClr val="tx1"/>
                          </a:solidFill>
                          <a:effectLst/>
                          <a:latin typeface="+mn-lt"/>
                          <a:ea typeface="+mn-ea"/>
                          <a:cs typeface="+mn-cs"/>
                        </a:rPr>
                        <a:t>Αρχικό </a:t>
                      </a:r>
                      <a:r>
                        <a:rPr kumimoji="0" lang="en-GB" sz="1400" kern="1200" dirty="0">
                          <a:solidFill>
                            <a:schemeClr val="tx1"/>
                          </a:solidFill>
                          <a:effectLst/>
                          <a:latin typeface="+mn-lt"/>
                          <a:ea typeface="+mn-ea"/>
                          <a:cs typeface="+mn-cs"/>
                        </a:rPr>
                        <a:t>logo2</a:t>
                      </a:r>
                      <a:endParaRPr lang="el-GR" sz="1400" dirty="0">
                        <a:effectLst/>
                        <a:latin typeface="+mn-lt"/>
                        <a:ea typeface="Times New Roman" panose="02020603050405020304" pitchFamily="18" charset="0"/>
                        <a:cs typeface="Times New Roman" panose="02020603050405020304" pitchFamily="18" charset="0"/>
                      </a:endParaRPr>
                    </a:p>
                    <a:p>
                      <a:pPr algn="ctr">
                        <a:lnSpc>
                          <a:spcPct val="150000"/>
                        </a:lnSpc>
                        <a:spcAft>
                          <a:spcPts val="300"/>
                        </a:spcAft>
                      </a:pPr>
                      <a:endParaRPr lang="el-GR" sz="1400" dirty="0">
                        <a:effectLst/>
                        <a:latin typeface="+mn-lt"/>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l-GR" sz="1400" dirty="0">
                          <a:effectLst/>
                          <a:latin typeface="+mn-lt"/>
                          <a:ea typeface="Times New Roman" panose="02020603050405020304" pitchFamily="18" charset="0"/>
                          <a:cs typeface="Times New Roman" panose="02020603050405020304" pitchFamily="18" charset="0"/>
                        </a:rPr>
                        <a:t>Εξαγόμενο </a:t>
                      </a:r>
                      <a:r>
                        <a:rPr lang="en-GB" sz="1400" dirty="0">
                          <a:effectLst/>
                          <a:latin typeface="+mn-lt"/>
                          <a:ea typeface="Times New Roman" panose="02020603050405020304" pitchFamily="18" charset="0"/>
                          <a:cs typeface="Times New Roman" panose="02020603050405020304" pitchFamily="18" charset="0"/>
                        </a:rPr>
                        <a:t>logo1</a:t>
                      </a:r>
                      <a:endParaRPr lang="el-GR" sz="1400" dirty="0">
                        <a:effectLst/>
                        <a:latin typeface="+mn-lt"/>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dirty="0">
                          <a:effectLst/>
                          <a:latin typeface="+mn-lt"/>
                        </a:rPr>
                        <a:t>E</a:t>
                      </a:r>
                      <a:r>
                        <a:rPr lang="el-GR" sz="1400" dirty="0" err="1">
                          <a:effectLst/>
                          <a:latin typeface="+mn-lt"/>
                        </a:rPr>
                        <a:t>ξαγόμενο</a:t>
                      </a:r>
                      <a:r>
                        <a:rPr lang="el-GR" sz="1400" dirty="0">
                          <a:effectLst/>
                          <a:latin typeface="+mn-lt"/>
                        </a:rPr>
                        <a:t> </a:t>
                      </a:r>
                      <a:r>
                        <a:rPr lang="en-GB" sz="1400" dirty="0">
                          <a:effectLst/>
                          <a:latin typeface="+mn-lt"/>
                        </a:rPr>
                        <a:t>logo 2</a:t>
                      </a:r>
                      <a:endParaRPr lang="el-GR" sz="1400" dirty="0">
                        <a:effectLst/>
                        <a:latin typeface="+mn-lt"/>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24480568"/>
                  </a:ext>
                </a:extLst>
              </a:tr>
              <a:tr h="513007">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painting</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512x512</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99315984"/>
                  </a:ext>
                </a:extLst>
              </a:tr>
              <a:tr h="584371">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clouds</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512x512</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70729762"/>
                  </a:ext>
                </a:extLst>
              </a:tr>
              <a:tr h="567757">
                <a:tc>
                  <a:txBody>
                    <a:bodyPr/>
                    <a:lstStyle/>
                    <a:p>
                      <a:pPr algn="ctr">
                        <a:lnSpc>
                          <a:spcPct val="150000"/>
                        </a:lnSpc>
                        <a:spcAft>
                          <a:spcPts val="300"/>
                        </a:spcAft>
                      </a:pPr>
                      <a:r>
                        <a:rPr lang="en-US" sz="1600">
                          <a:effectLst/>
                          <a:latin typeface="Calibri" panose="020F0502020204030204" pitchFamily="34" charset="0"/>
                          <a:cs typeface="Calibri" panose="020F0502020204030204" pitchFamily="34" charset="0"/>
                        </a:rPr>
                        <a:t>dog</a:t>
                      </a:r>
                      <a:endParaRPr lang="el-GR" sz="16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512x512</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17339129"/>
                  </a:ext>
                </a:extLst>
              </a:tr>
              <a:tr h="504056">
                <a:tc>
                  <a:txBody>
                    <a:bodyPr/>
                    <a:lstStyle/>
                    <a:p>
                      <a:pPr algn="ctr">
                        <a:lnSpc>
                          <a:spcPct val="150000"/>
                        </a:lnSpc>
                        <a:spcAft>
                          <a:spcPts val="300"/>
                        </a:spcAft>
                      </a:pPr>
                      <a:r>
                        <a:rPr lang="en-US" sz="1600">
                          <a:effectLst/>
                          <a:latin typeface="Calibri" panose="020F0502020204030204" pitchFamily="34" charset="0"/>
                          <a:cs typeface="Calibri" panose="020F0502020204030204" pitchFamily="34" charset="0"/>
                        </a:rPr>
                        <a:t>glass</a:t>
                      </a:r>
                      <a:endParaRPr lang="el-GR" sz="16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512x512</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04434190"/>
                  </a:ext>
                </a:extLst>
              </a:tr>
              <a:tr h="504056">
                <a:tc>
                  <a:txBody>
                    <a:bodyPr/>
                    <a:lstStyle/>
                    <a:p>
                      <a:pPr algn="ctr">
                        <a:lnSpc>
                          <a:spcPct val="150000"/>
                        </a:lnSpc>
                        <a:spcAft>
                          <a:spcPts val="300"/>
                        </a:spcAft>
                      </a:pPr>
                      <a:r>
                        <a:rPr lang="en-US" sz="1600">
                          <a:effectLst/>
                          <a:latin typeface="Calibri" panose="020F0502020204030204" pitchFamily="34" charset="0"/>
                          <a:cs typeface="Calibri" panose="020F0502020204030204" pitchFamily="34" charset="0"/>
                        </a:rPr>
                        <a:t>sky</a:t>
                      </a:r>
                      <a:endParaRPr lang="el-GR" sz="16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800x800</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96406690"/>
                  </a:ext>
                </a:extLst>
              </a:tr>
              <a:tr h="504056">
                <a:tc>
                  <a:txBody>
                    <a:bodyPr/>
                    <a:lstStyle/>
                    <a:p>
                      <a:pPr algn="ctr">
                        <a:lnSpc>
                          <a:spcPct val="150000"/>
                        </a:lnSpc>
                        <a:spcAft>
                          <a:spcPts val="300"/>
                        </a:spcAft>
                      </a:pPr>
                      <a:r>
                        <a:rPr lang="en-US" sz="1600">
                          <a:effectLst/>
                          <a:latin typeface="Calibri" panose="020F0502020204030204" pitchFamily="34" charset="0"/>
                          <a:cs typeface="Calibri" panose="020F0502020204030204" pitchFamily="34" charset="0"/>
                        </a:rPr>
                        <a:t>winter</a:t>
                      </a:r>
                      <a:endParaRPr lang="el-GR" sz="16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768x768</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79992995"/>
                  </a:ext>
                </a:extLst>
              </a:tr>
            </a:tbl>
          </a:graphicData>
        </a:graphic>
      </p:graphicFrame>
      <p:pic>
        <p:nvPicPr>
          <p:cNvPr id="48" name="Picture 47" descr="Text&#10;&#10;Description automatically generated">
            <a:extLst>
              <a:ext uri="{FF2B5EF4-FFF2-40B4-BE49-F238E27FC236}">
                <a16:creationId xmlns:a16="http://schemas.microsoft.com/office/drawing/2014/main" id="{FE4531AB-4DE5-446B-B186-F4DF9F1CAC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6131" y="3663672"/>
            <a:ext cx="1381760" cy="529590"/>
          </a:xfrm>
          <a:prstGeom prst="rect">
            <a:avLst/>
          </a:prstGeom>
        </p:spPr>
      </p:pic>
      <p:pic>
        <p:nvPicPr>
          <p:cNvPr id="50" name="Picture 49">
            <a:extLst>
              <a:ext uri="{FF2B5EF4-FFF2-40B4-BE49-F238E27FC236}">
                <a16:creationId xmlns:a16="http://schemas.microsoft.com/office/drawing/2014/main" id="{6CAF5F1F-020B-41E6-9E20-E4BF9DE12C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2231" y="4308909"/>
            <a:ext cx="1349560" cy="224648"/>
          </a:xfrm>
          <a:prstGeom prst="rect">
            <a:avLst/>
          </a:prstGeom>
        </p:spPr>
      </p:pic>
      <p:pic>
        <p:nvPicPr>
          <p:cNvPr id="51" name="Picture 50">
            <a:extLst>
              <a:ext uri="{FF2B5EF4-FFF2-40B4-BE49-F238E27FC236}">
                <a16:creationId xmlns:a16="http://schemas.microsoft.com/office/drawing/2014/main" id="{A39AF9EF-DD79-442D-B2BE-A8FF28E6CD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9243" y="4905873"/>
            <a:ext cx="1349560" cy="224648"/>
          </a:xfrm>
          <a:prstGeom prst="rect">
            <a:avLst/>
          </a:prstGeom>
        </p:spPr>
      </p:pic>
      <p:pic>
        <p:nvPicPr>
          <p:cNvPr id="54" name="Picture 53">
            <a:extLst>
              <a:ext uri="{FF2B5EF4-FFF2-40B4-BE49-F238E27FC236}">
                <a16:creationId xmlns:a16="http://schemas.microsoft.com/office/drawing/2014/main" id="{C8883B51-34CB-41FB-BEFE-C664B4A9E4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1917" y="3156230"/>
            <a:ext cx="439420" cy="439420"/>
          </a:xfrm>
          <a:prstGeom prst="rect">
            <a:avLst/>
          </a:prstGeom>
        </p:spPr>
      </p:pic>
      <p:pic>
        <p:nvPicPr>
          <p:cNvPr id="55" name="Picture 54">
            <a:extLst>
              <a:ext uri="{FF2B5EF4-FFF2-40B4-BE49-F238E27FC236}">
                <a16:creationId xmlns:a16="http://schemas.microsoft.com/office/drawing/2014/main" id="{07D9092A-0507-440F-BCCB-5BCB3027CA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5234" y="3735268"/>
            <a:ext cx="439420" cy="439420"/>
          </a:xfrm>
          <a:prstGeom prst="rect">
            <a:avLst/>
          </a:prstGeom>
        </p:spPr>
      </p:pic>
      <p:pic>
        <p:nvPicPr>
          <p:cNvPr id="56" name="Picture 55">
            <a:extLst>
              <a:ext uri="{FF2B5EF4-FFF2-40B4-BE49-F238E27FC236}">
                <a16:creationId xmlns:a16="http://schemas.microsoft.com/office/drawing/2014/main" id="{BF6732C1-5159-493A-8964-CAAA09ED9E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5234" y="4306516"/>
            <a:ext cx="439420" cy="439420"/>
          </a:xfrm>
          <a:prstGeom prst="rect">
            <a:avLst/>
          </a:prstGeom>
        </p:spPr>
      </p:pic>
      <p:pic>
        <p:nvPicPr>
          <p:cNvPr id="57" name="Picture 56">
            <a:extLst>
              <a:ext uri="{FF2B5EF4-FFF2-40B4-BE49-F238E27FC236}">
                <a16:creationId xmlns:a16="http://schemas.microsoft.com/office/drawing/2014/main" id="{F41FEA3E-F931-4F69-A68A-8FF58053FD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1917" y="4840190"/>
            <a:ext cx="439420" cy="439420"/>
          </a:xfrm>
          <a:prstGeom prst="rect">
            <a:avLst/>
          </a:prstGeom>
        </p:spPr>
      </p:pic>
      <p:pic>
        <p:nvPicPr>
          <p:cNvPr id="58" name="Picture 57">
            <a:extLst>
              <a:ext uri="{FF2B5EF4-FFF2-40B4-BE49-F238E27FC236}">
                <a16:creationId xmlns:a16="http://schemas.microsoft.com/office/drawing/2014/main" id="{FEF63F24-1F7E-468B-82DE-61E5F0B794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5234" y="5340481"/>
            <a:ext cx="439420" cy="439420"/>
          </a:xfrm>
          <a:prstGeom prst="rect">
            <a:avLst/>
          </a:prstGeom>
        </p:spPr>
      </p:pic>
      <p:pic>
        <p:nvPicPr>
          <p:cNvPr id="59" name="Picture 58">
            <a:extLst>
              <a:ext uri="{FF2B5EF4-FFF2-40B4-BE49-F238E27FC236}">
                <a16:creationId xmlns:a16="http://schemas.microsoft.com/office/drawing/2014/main" id="{1A7B177C-9E53-42AD-A488-CD6DF16BBC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5234" y="5845090"/>
            <a:ext cx="439420" cy="439420"/>
          </a:xfrm>
          <a:prstGeom prst="rect">
            <a:avLst/>
          </a:prstGeom>
        </p:spPr>
      </p:pic>
      <p:pic>
        <p:nvPicPr>
          <p:cNvPr id="60" name="Picture 59">
            <a:extLst>
              <a:ext uri="{FF2B5EF4-FFF2-40B4-BE49-F238E27FC236}">
                <a16:creationId xmlns:a16="http://schemas.microsoft.com/office/drawing/2014/main" id="{85F9C4FF-E55D-439B-8161-BB1CFD5684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2234" y="3150414"/>
            <a:ext cx="440690" cy="440690"/>
          </a:xfrm>
          <a:prstGeom prst="rect">
            <a:avLst/>
          </a:prstGeom>
        </p:spPr>
      </p:pic>
      <p:pic>
        <p:nvPicPr>
          <p:cNvPr id="61" name="Picture 60">
            <a:extLst>
              <a:ext uri="{FF2B5EF4-FFF2-40B4-BE49-F238E27FC236}">
                <a16:creationId xmlns:a16="http://schemas.microsoft.com/office/drawing/2014/main" id="{AC575BDD-D907-4E30-9B7F-3BE126D87C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2234" y="3710095"/>
            <a:ext cx="440690" cy="440690"/>
          </a:xfrm>
          <a:prstGeom prst="rect">
            <a:avLst/>
          </a:prstGeom>
        </p:spPr>
      </p:pic>
      <p:pic>
        <p:nvPicPr>
          <p:cNvPr id="62" name="Picture 61">
            <a:extLst>
              <a:ext uri="{FF2B5EF4-FFF2-40B4-BE49-F238E27FC236}">
                <a16:creationId xmlns:a16="http://schemas.microsoft.com/office/drawing/2014/main" id="{30A50186-66F8-4ABF-AD1E-6D9F8DAD3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2234" y="4313212"/>
            <a:ext cx="440690" cy="440690"/>
          </a:xfrm>
          <a:prstGeom prst="rect">
            <a:avLst/>
          </a:prstGeom>
        </p:spPr>
      </p:pic>
      <p:pic>
        <p:nvPicPr>
          <p:cNvPr id="63" name="Picture 62">
            <a:extLst>
              <a:ext uri="{FF2B5EF4-FFF2-40B4-BE49-F238E27FC236}">
                <a16:creationId xmlns:a16="http://schemas.microsoft.com/office/drawing/2014/main" id="{90878B53-19A9-4606-BB57-E9EAC10C4F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2234" y="4839555"/>
            <a:ext cx="440690" cy="440690"/>
          </a:xfrm>
          <a:prstGeom prst="rect">
            <a:avLst/>
          </a:prstGeom>
        </p:spPr>
      </p:pic>
      <p:pic>
        <p:nvPicPr>
          <p:cNvPr id="64" name="Picture 63">
            <a:extLst>
              <a:ext uri="{FF2B5EF4-FFF2-40B4-BE49-F238E27FC236}">
                <a16:creationId xmlns:a16="http://schemas.microsoft.com/office/drawing/2014/main" id="{51DF031F-C686-4A12-A95F-8147216AC8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2234" y="5364965"/>
            <a:ext cx="440690" cy="440690"/>
          </a:xfrm>
          <a:prstGeom prst="rect">
            <a:avLst/>
          </a:prstGeom>
        </p:spPr>
      </p:pic>
      <p:pic>
        <p:nvPicPr>
          <p:cNvPr id="65" name="Picture 64">
            <a:extLst>
              <a:ext uri="{FF2B5EF4-FFF2-40B4-BE49-F238E27FC236}">
                <a16:creationId xmlns:a16="http://schemas.microsoft.com/office/drawing/2014/main" id="{616A1AF8-5AC3-4859-984A-688F91CACD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2234" y="5845247"/>
            <a:ext cx="440690" cy="440690"/>
          </a:xfrm>
          <a:prstGeom prst="rect">
            <a:avLst/>
          </a:prstGeom>
        </p:spPr>
      </p:pic>
      <p:pic>
        <p:nvPicPr>
          <p:cNvPr id="66" name="Picture 65">
            <a:extLst>
              <a:ext uri="{FF2B5EF4-FFF2-40B4-BE49-F238E27FC236}">
                <a16:creationId xmlns:a16="http://schemas.microsoft.com/office/drawing/2014/main" id="{21592C32-F628-4EB5-AE68-1D52B5241C3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308714" y="3160721"/>
            <a:ext cx="436245" cy="436245"/>
          </a:xfrm>
          <a:prstGeom prst="rect">
            <a:avLst/>
          </a:prstGeom>
        </p:spPr>
      </p:pic>
      <p:pic>
        <p:nvPicPr>
          <p:cNvPr id="67" name="Picture 66">
            <a:extLst>
              <a:ext uri="{FF2B5EF4-FFF2-40B4-BE49-F238E27FC236}">
                <a16:creationId xmlns:a16="http://schemas.microsoft.com/office/drawing/2014/main" id="{08874674-3BF1-48E7-BD4E-A592ECF1EFA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316956" y="3738443"/>
            <a:ext cx="436245" cy="436245"/>
          </a:xfrm>
          <a:prstGeom prst="rect">
            <a:avLst/>
          </a:prstGeom>
        </p:spPr>
      </p:pic>
      <p:pic>
        <p:nvPicPr>
          <p:cNvPr id="68" name="Picture 67">
            <a:extLst>
              <a:ext uri="{FF2B5EF4-FFF2-40B4-BE49-F238E27FC236}">
                <a16:creationId xmlns:a16="http://schemas.microsoft.com/office/drawing/2014/main" id="{C29F8A32-4335-44D3-93A8-C18E40C88E9B}"/>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327751" y="4306516"/>
            <a:ext cx="425450" cy="425450"/>
          </a:xfrm>
          <a:prstGeom prst="rect">
            <a:avLst/>
          </a:prstGeom>
        </p:spPr>
      </p:pic>
      <p:pic>
        <p:nvPicPr>
          <p:cNvPr id="69" name="Picture 68">
            <a:extLst>
              <a:ext uri="{FF2B5EF4-FFF2-40B4-BE49-F238E27FC236}">
                <a16:creationId xmlns:a16="http://schemas.microsoft.com/office/drawing/2014/main" id="{DB80A3BD-DD6B-4DB3-BF95-9A5EE655996E}"/>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308714" y="4831300"/>
            <a:ext cx="457200" cy="457200"/>
          </a:xfrm>
          <a:prstGeom prst="rect">
            <a:avLst/>
          </a:prstGeom>
        </p:spPr>
      </p:pic>
      <p:pic>
        <p:nvPicPr>
          <p:cNvPr id="70" name="Picture 69">
            <a:extLst>
              <a:ext uri="{FF2B5EF4-FFF2-40B4-BE49-F238E27FC236}">
                <a16:creationId xmlns:a16="http://schemas.microsoft.com/office/drawing/2014/main" id="{E08A2C26-4317-4C3E-831B-DA81FC339B30}"/>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6306477" y="5331590"/>
            <a:ext cx="457201" cy="457201"/>
          </a:xfrm>
          <a:prstGeom prst="rect">
            <a:avLst/>
          </a:prstGeom>
        </p:spPr>
      </p:pic>
      <p:pic>
        <p:nvPicPr>
          <p:cNvPr id="71" name="Picture 70">
            <a:extLst>
              <a:ext uri="{FF2B5EF4-FFF2-40B4-BE49-F238E27FC236}">
                <a16:creationId xmlns:a16="http://schemas.microsoft.com/office/drawing/2014/main" id="{00A38C62-6060-4C90-A745-4230C02BEEA6}"/>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6305670" y="5841027"/>
            <a:ext cx="457201" cy="457201"/>
          </a:xfrm>
          <a:prstGeom prst="rect">
            <a:avLst/>
          </a:prstGeom>
        </p:spPr>
      </p:pic>
      <p:pic>
        <p:nvPicPr>
          <p:cNvPr id="72" name="Picture 71">
            <a:extLst>
              <a:ext uri="{FF2B5EF4-FFF2-40B4-BE49-F238E27FC236}">
                <a16:creationId xmlns:a16="http://schemas.microsoft.com/office/drawing/2014/main" id="{3597C2CC-C676-461B-B689-50A78E5D0156}"/>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7157783" y="3160721"/>
            <a:ext cx="436245" cy="436245"/>
          </a:xfrm>
          <a:prstGeom prst="rect">
            <a:avLst/>
          </a:prstGeom>
        </p:spPr>
      </p:pic>
      <p:pic>
        <p:nvPicPr>
          <p:cNvPr id="73" name="Picture 72">
            <a:extLst>
              <a:ext uri="{FF2B5EF4-FFF2-40B4-BE49-F238E27FC236}">
                <a16:creationId xmlns:a16="http://schemas.microsoft.com/office/drawing/2014/main" id="{34E5FA1E-DEC4-4E03-872E-425D59A69B6C}"/>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7152702" y="3710095"/>
            <a:ext cx="446405" cy="446405"/>
          </a:xfrm>
          <a:prstGeom prst="rect">
            <a:avLst/>
          </a:prstGeom>
        </p:spPr>
      </p:pic>
      <p:pic>
        <p:nvPicPr>
          <p:cNvPr id="74" name="Picture 73">
            <a:extLst>
              <a:ext uri="{FF2B5EF4-FFF2-40B4-BE49-F238E27FC236}">
                <a16:creationId xmlns:a16="http://schemas.microsoft.com/office/drawing/2014/main" id="{59419E24-7E10-4A5F-81EF-04055E8D1CEB}"/>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7163179" y="4320486"/>
            <a:ext cx="425450" cy="425450"/>
          </a:xfrm>
          <a:prstGeom prst="rect">
            <a:avLst/>
          </a:prstGeom>
        </p:spPr>
      </p:pic>
      <p:pic>
        <p:nvPicPr>
          <p:cNvPr id="75" name="Picture 74">
            <a:extLst>
              <a:ext uri="{FF2B5EF4-FFF2-40B4-BE49-F238E27FC236}">
                <a16:creationId xmlns:a16="http://schemas.microsoft.com/office/drawing/2014/main" id="{79F1A18E-7E40-4A53-856E-DF8B1F815E2A}"/>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7160337" y="4841828"/>
            <a:ext cx="446405" cy="446405"/>
          </a:xfrm>
          <a:prstGeom prst="rect">
            <a:avLst/>
          </a:prstGeom>
        </p:spPr>
      </p:pic>
      <p:pic>
        <p:nvPicPr>
          <p:cNvPr id="76" name="Picture 75">
            <a:extLst>
              <a:ext uri="{FF2B5EF4-FFF2-40B4-BE49-F238E27FC236}">
                <a16:creationId xmlns:a16="http://schemas.microsoft.com/office/drawing/2014/main" id="{8FCCA726-9DFC-41B1-A956-177DBBDE1281}"/>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7139382" y="5330532"/>
            <a:ext cx="446404" cy="446404"/>
          </a:xfrm>
          <a:prstGeom prst="rect">
            <a:avLst/>
          </a:prstGeom>
        </p:spPr>
      </p:pic>
      <p:pic>
        <p:nvPicPr>
          <p:cNvPr id="77" name="Picture 76">
            <a:extLst>
              <a:ext uri="{FF2B5EF4-FFF2-40B4-BE49-F238E27FC236}">
                <a16:creationId xmlns:a16="http://schemas.microsoft.com/office/drawing/2014/main" id="{E407BD5B-78B1-4342-AE12-37082CA08153}"/>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7147017" y="5841027"/>
            <a:ext cx="444910" cy="444910"/>
          </a:xfrm>
          <a:prstGeom prst="rect">
            <a:avLst/>
          </a:prstGeom>
        </p:spPr>
      </p:pic>
      <p:pic>
        <p:nvPicPr>
          <p:cNvPr id="42" name="Picture 41" descr="Text&#10;&#10;Description automatically generated">
            <a:extLst>
              <a:ext uri="{FF2B5EF4-FFF2-40B4-BE49-F238E27FC236}">
                <a16:creationId xmlns:a16="http://schemas.microsoft.com/office/drawing/2014/main" id="{7CC4A6B6-5F10-4C52-BD36-213E9AA17F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6131" y="5324309"/>
            <a:ext cx="1378011" cy="464482"/>
          </a:xfrm>
          <a:prstGeom prst="rect">
            <a:avLst/>
          </a:prstGeom>
        </p:spPr>
      </p:pic>
      <p:pic>
        <p:nvPicPr>
          <p:cNvPr id="43" name="Picture 42" descr="Text&#10;&#10;Description automatically generated">
            <a:extLst>
              <a:ext uri="{FF2B5EF4-FFF2-40B4-BE49-F238E27FC236}">
                <a16:creationId xmlns:a16="http://schemas.microsoft.com/office/drawing/2014/main" id="{83FACBE8-C1F6-4EDB-9AFD-A0462ABDC0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6103" y="5829404"/>
            <a:ext cx="1381760" cy="432164"/>
          </a:xfrm>
          <a:prstGeom prst="rect">
            <a:avLst/>
          </a:prstGeom>
        </p:spPr>
      </p:pic>
      <p:pic>
        <p:nvPicPr>
          <p:cNvPr id="44" name="Picture 43">
            <a:extLst>
              <a:ext uri="{FF2B5EF4-FFF2-40B4-BE49-F238E27FC236}">
                <a16:creationId xmlns:a16="http://schemas.microsoft.com/office/drawing/2014/main" id="{420B9950-6046-402D-9F4D-709AAFD2B6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9243" y="3289815"/>
            <a:ext cx="1349560" cy="224648"/>
          </a:xfrm>
          <a:prstGeom prst="rect">
            <a:avLst/>
          </a:prstGeom>
        </p:spPr>
      </p:pic>
    </p:spTree>
    <p:extLst>
      <p:ext uri="{BB962C8B-B14F-4D97-AF65-F5344CB8AC3E}">
        <p14:creationId xmlns:p14="http://schemas.microsoft.com/office/powerpoint/2010/main" val="405236112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GB" sz="2800" dirty="0">
                <a:solidFill>
                  <a:schemeClr val="accent5">
                    <a:lumMod val="75000"/>
                  </a:schemeClr>
                </a:solidFill>
                <a:latin typeface="Century Schoolbook" pitchFamily="18" charset="0"/>
              </a:rPr>
              <a:t>4</a:t>
            </a:r>
            <a:r>
              <a:rPr lang="en-US" sz="2800" dirty="0">
                <a:solidFill>
                  <a:schemeClr val="accent5">
                    <a:lumMod val="75000"/>
                  </a:schemeClr>
                </a:solidFill>
                <a:latin typeface="Century Schoolbook" pitchFamily="18" charset="0"/>
              </a:rPr>
              <a:t> </a:t>
            </a:r>
            <a:r>
              <a:rPr lang="el-GR" sz="2800" dirty="0">
                <a:solidFill>
                  <a:schemeClr val="accent5">
                    <a:lumMod val="75000"/>
                  </a:schemeClr>
                </a:solidFill>
                <a:latin typeface="Century Schoolbook" pitchFamily="18" charset="0"/>
              </a:rPr>
              <a:t>Πειραματικά αποτελέσματα</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732367" cy="1792798"/>
          </a:xfrm>
          <a:prstGeom prst="rect">
            <a:avLst/>
          </a:prstGeom>
        </p:spPr>
        <p:txBody>
          <a:bodyPr wrap="square">
            <a:spAutoFit/>
          </a:bodyPr>
          <a:lstStyle/>
          <a:p>
            <a:pPr marL="0" lvl="3" algn="just"/>
            <a:r>
              <a:rPr lang="el-CY" b="1" dirty="0">
                <a:solidFill>
                  <a:srgbClr val="C00000"/>
                </a:solidFill>
                <a:latin typeface="Times New Roman" pitchFamily="18" charset="0"/>
                <a:cs typeface="Times New Roman" pitchFamily="18" charset="0"/>
                <a:sym typeface="Wingdings" pitchFamily="2" charset="2"/>
              </a:rPr>
              <a:t>Ε</a:t>
            </a:r>
            <a:r>
              <a:rPr lang="el-GR" b="1" dirty="0">
                <a:solidFill>
                  <a:srgbClr val="C00000"/>
                </a:solidFill>
                <a:latin typeface="Times New Roman" pitchFamily="18" charset="0"/>
                <a:cs typeface="Times New Roman" pitchFamily="18" charset="0"/>
                <a:sym typeface="Wingdings" pitchFamily="2" charset="2"/>
              </a:rPr>
              <a:t>πίθεση </a:t>
            </a:r>
            <a:r>
              <a:rPr lang="en-GB" b="1" dirty="0">
                <a:solidFill>
                  <a:srgbClr val="C00000"/>
                </a:solidFill>
                <a:latin typeface="Times New Roman" pitchFamily="18" charset="0"/>
                <a:cs typeface="Times New Roman" pitchFamily="18" charset="0"/>
                <a:sym typeface="Wingdings" pitchFamily="2" charset="2"/>
              </a:rPr>
              <a:t>Gaussian noise</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algn="just">
              <a:spcAft>
                <a:spcPts val="300"/>
              </a:spcAft>
            </a:pP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Το φίλτρο </a:t>
            </a:r>
            <a:r>
              <a:rPr lang="en-US" sz="1800" dirty="0">
                <a:effectLst/>
                <a:latin typeface="Cambria" panose="02040503050406030204" pitchFamily="18" charset="0"/>
                <a:ea typeface="Times New Roman" panose="02020603050405020304" pitchFamily="18" charset="0"/>
                <a:cs typeface="Times New Roman" panose="02020603050405020304" pitchFamily="18" charset="0"/>
              </a:rPr>
              <a:t>gaussian noise</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είναι φίλτρο που προσθέτει θόρυβο στην εικόνα εισόδου ακολουθώντας την </a:t>
            </a:r>
            <a:r>
              <a:rPr lang="el-GR" sz="1800" dirty="0" err="1">
                <a:effectLst/>
                <a:latin typeface="Cambria" panose="02040503050406030204" pitchFamily="18" charset="0"/>
                <a:ea typeface="Times New Roman" panose="02020603050405020304" pitchFamily="18" charset="0"/>
                <a:cs typeface="Times New Roman" panose="02020603050405020304" pitchFamily="18" charset="0"/>
              </a:rPr>
              <a:t>γκαουσιανή</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κατανομή. Χρησιμοποιήσαμε αρχικά μέση τιμή ίση με 0 και διακύμανση ίση με 0.001. Έπειτα μέση τιμή ίση με 0 και διακύμανση ίση με 0.01.</a:t>
            </a:r>
          </a:p>
          <a:p>
            <a:pPr marL="0" lvl="3" algn="just"/>
            <a:endParaRPr lang="en-US" dirty="0">
              <a:solidFill>
                <a:schemeClr val="tx1">
                  <a:lumMod val="95000"/>
                  <a:lumOff val="5000"/>
                </a:schemeClr>
              </a:solidFill>
              <a:latin typeface="Times New Roman" pitchFamily="18" charset="0"/>
              <a:cs typeface="Times New Roman" pitchFamily="18" charset="0"/>
              <a:sym typeface="Wingdings" pitchFamily="2" charset="2"/>
            </a:endParaRP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164</a:t>
            </a:fld>
            <a:endParaRPr lang="el-GR" altLang="el-GR" sz="1200" dirty="0">
              <a:latin typeface="Cambria" pitchFamily="18" charset="0"/>
            </a:endParaRPr>
          </a:p>
        </p:txBody>
      </p:sp>
    </p:spTree>
    <p:extLst>
      <p:ext uri="{BB962C8B-B14F-4D97-AF65-F5344CB8AC3E}">
        <p14:creationId xmlns:p14="http://schemas.microsoft.com/office/powerpoint/2010/main" val="13916011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6DEB877F-D261-43C4-82BD-224C508E1C54}"/>
              </a:ext>
            </a:extLst>
          </p:cNvPr>
          <p:cNvGraphicFramePr>
            <a:graphicFrameLocks noGrp="1"/>
          </p:cNvGraphicFramePr>
          <p:nvPr>
            <p:extLst>
              <p:ext uri="{D42A27DB-BD31-4B8C-83A1-F6EECF244321}">
                <p14:modId xmlns:p14="http://schemas.microsoft.com/office/powerpoint/2010/main" val="2704906290"/>
              </p:ext>
            </p:extLst>
          </p:nvPr>
        </p:nvGraphicFramePr>
        <p:xfrm>
          <a:off x="1403648" y="2157006"/>
          <a:ext cx="7243137" cy="3867182"/>
        </p:xfrm>
        <a:graphic>
          <a:graphicData uri="http://schemas.openxmlformats.org/drawingml/2006/table">
            <a:tbl>
              <a:tblPr firstRow="1" firstCol="1" bandRow="1">
                <a:tableStyleId>{5940675A-B579-460E-94D1-54222C63F5DA}</a:tableStyleId>
              </a:tblPr>
              <a:tblGrid>
                <a:gridCol w="875386">
                  <a:extLst>
                    <a:ext uri="{9D8B030D-6E8A-4147-A177-3AD203B41FA5}">
                      <a16:colId xmlns:a16="http://schemas.microsoft.com/office/drawing/2014/main" val="2228561278"/>
                    </a:ext>
                  </a:extLst>
                </a:gridCol>
                <a:gridCol w="982159">
                  <a:extLst>
                    <a:ext uri="{9D8B030D-6E8A-4147-A177-3AD203B41FA5}">
                      <a16:colId xmlns:a16="http://schemas.microsoft.com/office/drawing/2014/main" val="3392013405"/>
                    </a:ext>
                  </a:extLst>
                </a:gridCol>
                <a:gridCol w="658811">
                  <a:extLst>
                    <a:ext uri="{9D8B030D-6E8A-4147-A177-3AD203B41FA5}">
                      <a16:colId xmlns:a16="http://schemas.microsoft.com/office/drawing/2014/main" val="3487864796"/>
                    </a:ext>
                  </a:extLst>
                </a:gridCol>
                <a:gridCol w="579988">
                  <a:extLst>
                    <a:ext uri="{9D8B030D-6E8A-4147-A177-3AD203B41FA5}">
                      <a16:colId xmlns:a16="http://schemas.microsoft.com/office/drawing/2014/main" val="4197678313"/>
                    </a:ext>
                  </a:extLst>
                </a:gridCol>
                <a:gridCol w="754293">
                  <a:extLst>
                    <a:ext uri="{9D8B030D-6E8A-4147-A177-3AD203B41FA5}">
                      <a16:colId xmlns:a16="http://schemas.microsoft.com/office/drawing/2014/main" val="694621528"/>
                    </a:ext>
                  </a:extLst>
                </a:gridCol>
                <a:gridCol w="759526">
                  <a:extLst>
                    <a:ext uri="{9D8B030D-6E8A-4147-A177-3AD203B41FA5}">
                      <a16:colId xmlns:a16="http://schemas.microsoft.com/office/drawing/2014/main" val="3075875793"/>
                    </a:ext>
                  </a:extLst>
                </a:gridCol>
                <a:gridCol w="574413">
                  <a:extLst>
                    <a:ext uri="{9D8B030D-6E8A-4147-A177-3AD203B41FA5}">
                      <a16:colId xmlns:a16="http://schemas.microsoft.com/office/drawing/2014/main" val="1126414099"/>
                    </a:ext>
                  </a:extLst>
                </a:gridCol>
                <a:gridCol w="504056">
                  <a:extLst>
                    <a:ext uri="{9D8B030D-6E8A-4147-A177-3AD203B41FA5}">
                      <a16:colId xmlns:a16="http://schemas.microsoft.com/office/drawing/2014/main" val="1834140867"/>
                    </a:ext>
                  </a:extLst>
                </a:gridCol>
                <a:gridCol w="794979">
                  <a:extLst>
                    <a:ext uri="{9D8B030D-6E8A-4147-A177-3AD203B41FA5}">
                      <a16:colId xmlns:a16="http://schemas.microsoft.com/office/drawing/2014/main" val="2682257215"/>
                    </a:ext>
                  </a:extLst>
                </a:gridCol>
                <a:gridCol w="759526">
                  <a:extLst>
                    <a:ext uri="{9D8B030D-6E8A-4147-A177-3AD203B41FA5}">
                      <a16:colId xmlns:a16="http://schemas.microsoft.com/office/drawing/2014/main" val="1759935162"/>
                    </a:ext>
                  </a:extLst>
                </a:gridCol>
              </a:tblGrid>
              <a:tr h="168851">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n-US"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n-US"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n-US"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n-US"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n-US"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n-US"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n-US"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8078125"/>
                  </a:ext>
                </a:extLst>
              </a:tr>
              <a:tr h="1097733">
                <a:tc>
                  <a:txBody>
                    <a:bodyPr/>
                    <a:lstStyle/>
                    <a:p>
                      <a:pPr algn="ctr">
                        <a:lnSpc>
                          <a:spcPct val="150000"/>
                        </a:lnSpc>
                        <a:spcAft>
                          <a:spcPts val="300"/>
                        </a:spcAft>
                      </a:pPr>
                      <a:r>
                        <a:rPr lang="el-GR" sz="1400" dirty="0">
                          <a:effectLst/>
                        </a:rPr>
                        <a:t>Εικόνα</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dirty="0">
                          <a:effectLst/>
                        </a:rPr>
                        <a:t>SIZE</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a:effectLst/>
                        </a:rPr>
                        <a:t>PSNR</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a:effectLst/>
                        </a:rPr>
                        <a:t>SSIM</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a:effectLst/>
                        </a:rPr>
                        <a:t>BER</a:t>
                      </a:r>
                      <a:r>
                        <a:rPr lang="el-GR" sz="1400">
                          <a:effectLst/>
                        </a:rPr>
                        <a:t> πράσινο κανάλι</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dirty="0">
                          <a:effectLst/>
                        </a:rPr>
                        <a:t>BER</a:t>
                      </a:r>
                      <a:r>
                        <a:rPr lang="el-GR" sz="1400" dirty="0">
                          <a:effectLst/>
                        </a:rPr>
                        <a:t> μπλε κανάλι</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dirty="0">
                          <a:effectLst/>
                        </a:rPr>
                        <a:t>PSNR</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a:effectLst/>
                        </a:rPr>
                        <a:t>SSIM</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a:effectLst/>
                        </a:rPr>
                        <a:t>BER</a:t>
                      </a:r>
                      <a:r>
                        <a:rPr lang="el-GR" sz="1400">
                          <a:effectLst/>
                        </a:rPr>
                        <a:t> πράσινο κανάλι</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a:effectLst/>
                        </a:rPr>
                        <a:t>BER</a:t>
                      </a:r>
                      <a:r>
                        <a:rPr lang="el-GR" sz="1400">
                          <a:effectLst/>
                        </a:rPr>
                        <a:t> μπλε κανάλι</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833777906"/>
                  </a:ext>
                </a:extLst>
              </a:tr>
              <a:tr h="424589">
                <a:tc>
                  <a:txBody>
                    <a:bodyPr/>
                    <a:lstStyle/>
                    <a:p>
                      <a:pPr algn="ctr">
                        <a:lnSpc>
                          <a:spcPct val="150000"/>
                        </a:lnSpc>
                        <a:spcAft>
                          <a:spcPts val="300"/>
                        </a:spcAft>
                      </a:pPr>
                      <a:r>
                        <a:rPr lang="en-US" sz="1400" dirty="0">
                          <a:effectLst/>
                        </a:rPr>
                        <a:t>painting</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1400">
                          <a:effectLst/>
                        </a:rPr>
                        <a:t>512x512</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25.97</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0.73</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29.56</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0.8</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0.10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0.10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45903809"/>
                  </a:ext>
                </a:extLst>
              </a:tr>
              <a:tr h="424589">
                <a:tc>
                  <a:txBody>
                    <a:bodyPr/>
                    <a:lstStyle/>
                    <a:p>
                      <a:pPr algn="ctr">
                        <a:lnSpc>
                          <a:spcPct val="150000"/>
                        </a:lnSpc>
                        <a:spcAft>
                          <a:spcPts val="300"/>
                        </a:spcAft>
                      </a:pPr>
                      <a:r>
                        <a:rPr lang="en-US" sz="1400" dirty="0">
                          <a:effectLst/>
                        </a:rPr>
                        <a:t>clouds</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1400">
                          <a:effectLst/>
                        </a:rPr>
                        <a:t>512x512</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31.38</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dirty="0">
                          <a:effectLst/>
                        </a:rPr>
                        <a:t>0.62</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dirty="0">
                          <a:effectLst/>
                        </a:rPr>
                        <a:t>0</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dirty="0">
                          <a:effectLst/>
                        </a:rPr>
                        <a:t>32.87</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0.63</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dirty="0">
                          <a:effectLst/>
                        </a:rPr>
                        <a:t>0.34</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0.35</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34502843"/>
                  </a:ext>
                </a:extLst>
              </a:tr>
              <a:tr h="424589">
                <a:tc>
                  <a:txBody>
                    <a:bodyPr/>
                    <a:lstStyle/>
                    <a:p>
                      <a:pPr algn="ctr">
                        <a:lnSpc>
                          <a:spcPct val="150000"/>
                        </a:lnSpc>
                        <a:spcAft>
                          <a:spcPts val="300"/>
                        </a:spcAft>
                      </a:pPr>
                      <a:r>
                        <a:rPr lang="en-US" sz="1400">
                          <a:effectLst/>
                        </a:rPr>
                        <a:t>dog</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1400" dirty="0">
                          <a:effectLst/>
                        </a:rPr>
                        <a:t>512x512</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30.94</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0.59</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32.55</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0.61</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0.32</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dirty="0">
                          <a:effectLst/>
                        </a:rPr>
                        <a:t>0.34</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92621400"/>
                  </a:ext>
                </a:extLst>
              </a:tr>
              <a:tr h="422095">
                <a:tc>
                  <a:txBody>
                    <a:bodyPr/>
                    <a:lstStyle/>
                    <a:p>
                      <a:pPr algn="ctr">
                        <a:lnSpc>
                          <a:spcPct val="150000"/>
                        </a:lnSpc>
                        <a:spcAft>
                          <a:spcPts val="300"/>
                        </a:spcAft>
                      </a:pPr>
                      <a:r>
                        <a:rPr lang="en-US" sz="1400">
                          <a:effectLst/>
                        </a:rPr>
                        <a:t>glass</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1400" dirty="0">
                          <a:effectLst/>
                        </a:rPr>
                        <a:t>512x512</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25.78</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0.72</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31.23</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0.76</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0.23</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dirty="0">
                          <a:effectLst/>
                        </a:rPr>
                        <a:t>0.</a:t>
                      </a:r>
                      <a:r>
                        <a:rPr lang="en-GB" sz="1400" dirty="0">
                          <a:effectLst/>
                        </a:rPr>
                        <a:t>23</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53486193"/>
                  </a:ext>
                </a:extLst>
              </a:tr>
              <a:tr h="424589">
                <a:tc>
                  <a:txBody>
                    <a:bodyPr/>
                    <a:lstStyle/>
                    <a:p>
                      <a:pPr algn="ctr">
                        <a:lnSpc>
                          <a:spcPct val="150000"/>
                        </a:lnSpc>
                        <a:spcAft>
                          <a:spcPts val="300"/>
                        </a:spcAft>
                      </a:pPr>
                      <a:r>
                        <a:rPr lang="en-US" sz="1400">
                          <a:effectLst/>
                        </a:rPr>
                        <a:t>sky</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1400" dirty="0">
                          <a:effectLst/>
                        </a:rPr>
                        <a:t>800x800</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29.7</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0.6</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0.58</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dirty="0">
                          <a:effectLst/>
                        </a:rPr>
                        <a:t>0</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33.31</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0.67</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0.36</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dirty="0">
                          <a:effectLst/>
                        </a:rPr>
                        <a:t>0.36</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33665521"/>
                  </a:ext>
                </a:extLst>
              </a:tr>
              <a:tr h="424589">
                <a:tc>
                  <a:txBody>
                    <a:bodyPr/>
                    <a:lstStyle/>
                    <a:p>
                      <a:pPr algn="ctr">
                        <a:lnSpc>
                          <a:spcPct val="150000"/>
                        </a:lnSpc>
                        <a:spcAft>
                          <a:spcPts val="300"/>
                        </a:spcAft>
                      </a:pPr>
                      <a:r>
                        <a:rPr lang="en-US" sz="1400">
                          <a:effectLst/>
                        </a:rPr>
                        <a:t>winter</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1400" dirty="0">
                          <a:effectLst/>
                        </a:rPr>
                        <a:t>768x768</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28.99</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0.5</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0.43</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33.38</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0.6</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0.29</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dirty="0">
                          <a:effectLst/>
                        </a:rPr>
                        <a:t>0.28</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06853589"/>
                  </a:ext>
                </a:extLst>
              </a:tr>
            </a:tbl>
          </a:graphicData>
        </a:graphic>
      </p:graphicFrame>
      <p:sp>
        <p:nvSpPr>
          <p:cNvPr id="33" name="Title 1"/>
          <p:cNvSpPr>
            <a:spLocks noGrp="1"/>
          </p:cNvSpPr>
          <p:nvPr>
            <p:ph type="title"/>
          </p:nvPr>
        </p:nvSpPr>
        <p:spPr>
          <a:xfrm>
            <a:off x="304770" y="188640"/>
            <a:ext cx="7507590" cy="800796"/>
          </a:xfrm>
        </p:spPr>
        <p:txBody>
          <a:bodyPr anchor="b">
            <a:noAutofit/>
          </a:bodyPr>
          <a:lstStyle/>
          <a:p>
            <a:pPr marL="596646" indent="-514350"/>
            <a:r>
              <a:rPr lang="en-GB" sz="2800" dirty="0">
                <a:solidFill>
                  <a:schemeClr val="accent5">
                    <a:lumMod val="75000"/>
                  </a:schemeClr>
                </a:solidFill>
                <a:latin typeface="Century Schoolbook" pitchFamily="18" charset="0"/>
              </a:rPr>
              <a:t>4</a:t>
            </a:r>
            <a:r>
              <a:rPr lang="en-US" sz="2800" dirty="0">
                <a:solidFill>
                  <a:schemeClr val="accent5">
                    <a:lumMod val="75000"/>
                  </a:schemeClr>
                </a:solidFill>
                <a:latin typeface="Century Schoolbook" pitchFamily="18" charset="0"/>
              </a:rPr>
              <a:t> </a:t>
            </a:r>
            <a:r>
              <a:rPr lang="el-GR" sz="2800" dirty="0">
                <a:solidFill>
                  <a:schemeClr val="accent5">
                    <a:lumMod val="75000"/>
                  </a:schemeClr>
                </a:solidFill>
                <a:latin typeface="Century Schoolbook" pitchFamily="18" charset="0"/>
              </a:rPr>
              <a:t>Πειραματικά αποτελέσματα</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732367" cy="646331"/>
          </a:xfrm>
          <a:prstGeom prst="rect">
            <a:avLst/>
          </a:prstGeom>
        </p:spPr>
        <p:txBody>
          <a:bodyPr wrap="square">
            <a:spAutoFit/>
          </a:bodyPr>
          <a:lstStyle/>
          <a:p>
            <a:pPr marL="0" lvl="3" algn="just"/>
            <a:r>
              <a:rPr lang="el-CY" b="1" dirty="0">
                <a:solidFill>
                  <a:srgbClr val="C00000"/>
                </a:solidFill>
                <a:latin typeface="Times New Roman" pitchFamily="18" charset="0"/>
                <a:cs typeface="Times New Roman" pitchFamily="18" charset="0"/>
                <a:sym typeface="Wingdings" pitchFamily="2" charset="2"/>
              </a:rPr>
              <a:t>Ε</a:t>
            </a:r>
            <a:r>
              <a:rPr lang="el-GR" b="1" dirty="0">
                <a:solidFill>
                  <a:srgbClr val="C00000"/>
                </a:solidFill>
                <a:latin typeface="Times New Roman" pitchFamily="18" charset="0"/>
                <a:cs typeface="Times New Roman" pitchFamily="18" charset="0"/>
                <a:sym typeface="Wingdings" pitchFamily="2" charset="2"/>
              </a:rPr>
              <a:t>πίθεση </a:t>
            </a:r>
            <a:r>
              <a:rPr lang="en-GB" b="1" dirty="0">
                <a:solidFill>
                  <a:srgbClr val="C00000"/>
                </a:solidFill>
                <a:latin typeface="Times New Roman" pitchFamily="18" charset="0"/>
                <a:cs typeface="Times New Roman" pitchFamily="18" charset="0"/>
                <a:sym typeface="Wingdings" pitchFamily="2" charset="2"/>
              </a:rPr>
              <a:t>Gaussian noise (</a:t>
            </a:r>
            <a:r>
              <a:rPr lang="el-GR" b="1" dirty="0">
                <a:solidFill>
                  <a:srgbClr val="C00000"/>
                </a:solidFill>
                <a:latin typeface="Times New Roman" pitchFamily="18" charset="0"/>
                <a:cs typeface="Times New Roman" pitchFamily="18" charset="0"/>
                <a:sym typeface="Wingdings" pitchFamily="2" charset="2"/>
              </a:rPr>
              <a:t>μ = 0, σ = 0.001)</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endParaRPr lang="en-US" dirty="0">
              <a:solidFill>
                <a:schemeClr val="tx1">
                  <a:lumMod val="95000"/>
                  <a:lumOff val="5000"/>
                </a:schemeClr>
              </a:solidFill>
              <a:latin typeface="Times New Roman" pitchFamily="18" charset="0"/>
              <a:cs typeface="Times New Roman" pitchFamily="18" charset="0"/>
              <a:sym typeface="Wingdings" pitchFamily="2" charset="2"/>
            </a:endParaRP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165</a:t>
            </a:fld>
            <a:endParaRPr lang="el-GR" altLang="el-GR" sz="1200" dirty="0">
              <a:latin typeface="Cambria" pitchFamily="18" charset="0"/>
            </a:endParaRPr>
          </a:p>
        </p:txBody>
      </p:sp>
      <p:sp>
        <p:nvSpPr>
          <p:cNvPr id="9" name="TextBox 8">
            <a:extLst>
              <a:ext uri="{FF2B5EF4-FFF2-40B4-BE49-F238E27FC236}">
                <a16:creationId xmlns:a16="http://schemas.microsoft.com/office/drawing/2014/main" id="{D153A5DF-B104-4E5B-B0E7-755542C66EBC}"/>
              </a:ext>
            </a:extLst>
          </p:cNvPr>
          <p:cNvSpPr txBox="1"/>
          <p:nvPr/>
        </p:nvSpPr>
        <p:spPr>
          <a:xfrm>
            <a:off x="3538595" y="1988840"/>
            <a:ext cx="2257541" cy="338554"/>
          </a:xfrm>
          <a:prstGeom prst="rect">
            <a:avLst/>
          </a:prstGeom>
          <a:solidFill>
            <a:schemeClr val="bg1"/>
          </a:solidFill>
        </p:spPr>
        <p:txBody>
          <a:bodyPr wrap="none" rtlCol="0">
            <a:spAutoFit/>
          </a:bodyPr>
          <a:lstStyle/>
          <a:p>
            <a:r>
              <a:rPr lang="el-GR" sz="1600" dirty="0"/>
              <a:t>Αλγόριθμος </a:t>
            </a:r>
            <a:r>
              <a:rPr lang="en-US" sz="1600" dirty="0" err="1">
                <a:latin typeface="Calibri" panose="020F0502020204030204" pitchFamily="34" charset="0"/>
                <a:cs typeface="Calibri" panose="020F0502020204030204" pitchFamily="34" charset="0"/>
              </a:rPr>
              <a:t>Chroni</a:t>
            </a:r>
            <a:r>
              <a:rPr lang="en-US" sz="1600" dirty="0"/>
              <a:t> </a:t>
            </a:r>
            <a:r>
              <a:rPr lang="en-US" sz="1600" dirty="0">
                <a:latin typeface="Calibri" panose="020F0502020204030204" pitchFamily="34" charset="0"/>
                <a:cs typeface="Calibri" panose="020F0502020204030204" pitchFamily="34" charset="0"/>
              </a:rPr>
              <a:t>et al</a:t>
            </a:r>
            <a:r>
              <a:rPr lang="en-US" sz="1600" dirty="0"/>
              <a:t>.</a:t>
            </a:r>
          </a:p>
        </p:txBody>
      </p:sp>
      <p:sp>
        <p:nvSpPr>
          <p:cNvPr id="10" name="TextBox 9">
            <a:extLst>
              <a:ext uri="{FF2B5EF4-FFF2-40B4-BE49-F238E27FC236}">
                <a16:creationId xmlns:a16="http://schemas.microsoft.com/office/drawing/2014/main" id="{12C0516E-8EAF-4569-978D-F32EA134C123}"/>
              </a:ext>
            </a:extLst>
          </p:cNvPr>
          <p:cNvSpPr txBox="1"/>
          <p:nvPr/>
        </p:nvSpPr>
        <p:spPr>
          <a:xfrm>
            <a:off x="6343888" y="1996297"/>
            <a:ext cx="1972528" cy="338554"/>
          </a:xfrm>
          <a:prstGeom prst="rect">
            <a:avLst/>
          </a:prstGeom>
          <a:solidFill>
            <a:schemeClr val="bg1"/>
          </a:solidFill>
        </p:spPr>
        <p:txBody>
          <a:bodyPr wrap="none" rtlCol="0">
            <a:spAutoFit/>
          </a:bodyPr>
          <a:lstStyle/>
          <a:p>
            <a:r>
              <a:rPr lang="el-GR" sz="1600" dirty="0"/>
              <a:t>Αλγόριθμος </a:t>
            </a:r>
            <a:r>
              <a:rPr lang="en-GB" sz="1600" dirty="0">
                <a:latin typeface="Calibri" panose="020F0502020204030204" pitchFamily="34" charset="0"/>
                <a:cs typeface="Calibri" panose="020F0502020204030204" pitchFamily="34" charset="0"/>
              </a:rPr>
              <a:t>Roy</a:t>
            </a:r>
            <a:r>
              <a:rPr lang="en-US" sz="1600" dirty="0">
                <a:latin typeface="Calibri" panose="020F0502020204030204" pitchFamily="34" charset="0"/>
                <a:cs typeface="Calibri" panose="020F0502020204030204" pitchFamily="34" charset="0"/>
              </a:rPr>
              <a:t> et al</a:t>
            </a:r>
            <a:r>
              <a:rPr lang="en-US" sz="1600" dirty="0"/>
              <a:t>.</a:t>
            </a:r>
          </a:p>
        </p:txBody>
      </p:sp>
    </p:spTree>
    <p:extLst>
      <p:ext uri="{BB962C8B-B14F-4D97-AF65-F5344CB8AC3E}">
        <p14:creationId xmlns:p14="http://schemas.microsoft.com/office/powerpoint/2010/main" val="314151859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GB" sz="2800" dirty="0">
                <a:solidFill>
                  <a:schemeClr val="accent5">
                    <a:lumMod val="75000"/>
                  </a:schemeClr>
                </a:solidFill>
                <a:latin typeface="Century Schoolbook" pitchFamily="18" charset="0"/>
              </a:rPr>
              <a:t>4</a:t>
            </a:r>
            <a:r>
              <a:rPr lang="en-US" sz="2800" dirty="0">
                <a:solidFill>
                  <a:schemeClr val="accent5">
                    <a:lumMod val="75000"/>
                  </a:schemeClr>
                </a:solidFill>
                <a:latin typeface="Century Schoolbook" pitchFamily="18" charset="0"/>
              </a:rPr>
              <a:t> </a:t>
            </a:r>
            <a:r>
              <a:rPr lang="el-GR" sz="2800" dirty="0">
                <a:solidFill>
                  <a:schemeClr val="accent5">
                    <a:lumMod val="75000"/>
                  </a:schemeClr>
                </a:solidFill>
                <a:latin typeface="Century Schoolbook" pitchFamily="18" charset="0"/>
              </a:rPr>
              <a:t>Πειραματικά αποτελέσματα</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732367" cy="646331"/>
          </a:xfrm>
          <a:prstGeom prst="rect">
            <a:avLst/>
          </a:prstGeom>
        </p:spPr>
        <p:txBody>
          <a:bodyPr wrap="square">
            <a:spAutoFit/>
          </a:bodyPr>
          <a:lstStyle/>
          <a:p>
            <a:pPr marL="0" lvl="3" algn="just"/>
            <a:r>
              <a:rPr lang="el-CY" b="1" dirty="0">
                <a:solidFill>
                  <a:srgbClr val="C00000"/>
                </a:solidFill>
                <a:latin typeface="Times New Roman" pitchFamily="18" charset="0"/>
                <a:cs typeface="Times New Roman" pitchFamily="18" charset="0"/>
                <a:sym typeface="Wingdings" pitchFamily="2" charset="2"/>
              </a:rPr>
              <a:t>Ε</a:t>
            </a:r>
            <a:r>
              <a:rPr lang="el-GR" b="1" dirty="0">
                <a:solidFill>
                  <a:srgbClr val="C00000"/>
                </a:solidFill>
                <a:latin typeface="Times New Roman" pitchFamily="18" charset="0"/>
                <a:cs typeface="Times New Roman" pitchFamily="18" charset="0"/>
                <a:sym typeface="Wingdings" pitchFamily="2" charset="2"/>
              </a:rPr>
              <a:t>πίθεση </a:t>
            </a:r>
            <a:r>
              <a:rPr lang="en-GB" b="1" dirty="0">
                <a:solidFill>
                  <a:srgbClr val="C00000"/>
                </a:solidFill>
                <a:latin typeface="Times New Roman" pitchFamily="18" charset="0"/>
                <a:cs typeface="Times New Roman" pitchFamily="18" charset="0"/>
                <a:sym typeface="Wingdings" pitchFamily="2" charset="2"/>
              </a:rPr>
              <a:t>Gaussian noise (</a:t>
            </a:r>
            <a:r>
              <a:rPr lang="el-GR" b="1" dirty="0">
                <a:solidFill>
                  <a:srgbClr val="C00000"/>
                </a:solidFill>
                <a:latin typeface="Times New Roman" pitchFamily="18" charset="0"/>
                <a:cs typeface="Times New Roman" pitchFamily="18" charset="0"/>
                <a:sym typeface="Wingdings" pitchFamily="2" charset="2"/>
              </a:rPr>
              <a:t>μ = 0, σ = 0.001)</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endParaRPr lang="en-US" dirty="0">
              <a:solidFill>
                <a:schemeClr val="tx1">
                  <a:lumMod val="95000"/>
                  <a:lumOff val="5000"/>
                </a:schemeClr>
              </a:solidFill>
              <a:latin typeface="Times New Roman" pitchFamily="18" charset="0"/>
              <a:cs typeface="Times New Roman" pitchFamily="18" charset="0"/>
              <a:sym typeface="Wingdings" pitchFamily="2" charset="2"/>
            </a:endParaRP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166</a:t>
            </a:fld>
            <a:endParaRPr lang="el-GR" altLang="el-GR" sz="1200" dirty="0">
              <a:latin typeface="Cambria" pitchFamily="18" charset="0"/>
            </a:endParaRPr>
          </a:p>
        </p:txBody>
      </p:sp>
      <p:graphicFrame>
        <p:nvGraphicFramePr>
          <p:cNvPr id="41" name="Table 40">
            <a:extLst>
              <a:ext uri="{FF2B5EF4-FFF2-40B4-BE49-F238E27FC236}">
                <a16:creationId xmlns:a16="http://schemas.microsoft.com/office/drawing/2014/main" id="{BA47865B-49D2-49A8-B2F1-DC5049B21999}"/>
              </a:ext>
            </a:extLst>
          </p:cNvPr>
          <p:cNvGraphicFramePr>
            <a:graphicFrameLocks noGrp="1"/>
          </p:cNvGraphicFramePr>
          <p:nvPr>
            <p:extLst>
              <p:ext uri="{D42A27DB-BD31-4B8C-83A1-F6EECF244321}">
                <p14:modId xmlns:p14="http://schemas.microsoft.com/office/powerpoint/2010/main" val="3643268698"/>
              </p:ext>
            </p:extLst>
          </p:nvPr>
        </p:nvGraphicFramePr>
        <p:xfrm>
          <a:off x="1212897" y="1908013"/>
          <a:ext cx="6743478" cy="4401307"/>
        </p:xfrm>
        <a:graphic>
          <a:graphicData uri="http://schemas.openxmlformats.org/drawingml/2006/table">
            <a:tbl>
              <a:tblPr firstRow="1" firstCol="1" bandRow="1">
                <a:tableStyleId>{5940675A-B579-460E-94D1-54222C63F5DA}</a:tableStyleId>
              </a:tblPr>
              <a:tblGrid>
                <a:gridCol w="1017670">
                  <a:extLst>
                    <a:ext uri="{9D8B030D-6E8A-4147-A177-3AD203B41FA5}">
                      <a16:colId xmlns:a16="http://schemas.microsoft.com/office/drawing/2014/main" val="3342696732"/>
                    </a:ext>
                  </a:extLst>
                </a:gridCol>
                <a:gridCol w="901273">
                  <a:extLst>
                    <a:ext uri="{9D8B030D-6E8A-4147-A177-3AD203B41FA5}">
                      <a16:colId xmlns:a16="http://schemas.microsoft.com/office/drawing/2014/main" val="2041033584"/>
                    </a:ext>
                  </a:extLst>
                </a:gridCol>
                <a:gridCol w="1512168">
                  <a:extLst>
                    <a:ext uri="{9D8B030D-6E8A-4147-A177-3AD203B41FA5}">
                      <a16:colId xmlns:a16="http://schemas.microsoft.com/office/drawing/2014/main" val="2350714866"/>
                    </a:ext>
                  </a:extLst>
                </a:gridCol>
                <a:gridCol w="720080">
                  <a:extLst>
                    <a:ext uri="{9D8B030D-6E8A-4147-A177-3AD203B41FA5}">
                      <a16:colId xmlns:a16="http://schemas.microsoft.com/office/drawing/2014/main" val="3668893062"/>
                    </a:ext>
                  </a:extLst>
                </a:gridCol>
                <a:gridCol w="648072">
                  <a:extLst>
                    <a:ext uri="{9D8B030D-6E8A-4147-A177-3AD203B41FA5}">
                      <a16:colId xmlns:a16="http://schemas.microsoft.com/office/drawing/2014/main" val="1713823200"/>
                    </a:ext>
                  </a:extLst>
                </a:gridCol>
                <a:gridCol w="1008112">
                  <a:extLst>
                    <a:ext uri="{9D8B030D-6E8A-4147-A177-3AD203B41FA5}">
                      <a16:colId xmlns:a16="http://schemas.microsoft.com/office/drawing/2014/main" val="3515708534"/>
                    </a:ext>
                  </a:extLst>
                </a:gridCol>
                <a:gridCol w="936103">
                  <a:extLst>
                    <a:ext uri="{9D8B030D-6E8A-4147-A177-3AD203B41FA5}">
                      <a16:colId xmlns:a16="http://schemas.microsoft.com/office/drawing/2014/main" val="3518015996"/>
                    </a:ext>
                  </a:extLst>
                </a:gridCol>
              </a:tblGrid>
              <a:tr h="228289">
                <a:tc>
                  <a:txBody>
                    <a:bodyPr/>
                    <a:lstStyle/>
                    <a:p>
                      <a:pPr algn="just">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46741204"/>
                  </a:ext>
                </a:extLst>
              </a:tr>
              <a:tr h="995715">
                <a:tc>
                  <a:txBody>
                    <a:bodyPr/>
                    <a:lstStyle/>
                    <a:p>
                      <a:pPr algn="ctr">
                        <a:lnSpc>
                          <a:spcPct val="150000"/>
                        </a:lnSpc>
                        <a:spcAft>
                          <a:spcPts val="300"/>
                        </a:spcAft>
                      </a:pPr>
                      <a:r>
                        <a:rPr lang="el-GR" sz="1400" dirty="0">
                          <a:effectLst/>
                        </a:rPr>
                        <a:t>Εικόνα</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dirty="0">
                          <a:effectLst/>
                          <a:latin typeface="Calibri" panose="020F0502020204030204" pitchFamily="34" charset="0"/>
                          <a:cs typeface="Calibri" panose="020F0502020204030204" pitchFamily="34" charset="0"/>
                        </a:rPr>
                        <a:t>SIZE</a:t>
                      </a:r>
                      <a:endParaRPr lang="el-GR"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dirty="0" err="1">
                          <a:effectLst/>
                          <a:latin typeface="Calibri" panose="020F0502020204030204" pitchFamily="34" charset="0"/>
                          <a:cs typeface="Calibri" panose="020F0502020204030204" pitchFamily="34" charset="0"/>
                        </a:rPr>
                        <a:t>SiP</a:t>
                      </a:r>
                      <a:endParaRPr lang="el-GR"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kumimoji="0" lang="el-GR" sz="1400" kern="1200" dirty="0">
                          <a:solidFill>
                            <a:schemeClr val="tx1"/>
                          </a:solidFill>
                          <a:effectLst/>
                          <a:latin typeface="+mn-lt"/>
                          <a:ea typeface="+mn-ea"/>
                          <a:cs typeface="+mn-cs"/>
                        </a:rPr>
                        <a:t>Αρχικό </a:t>
                      </a:r>
                      <a:r>
                        <a:rPr kumimoji="0" lang="en-GB" sz="1400" kern="1200" dirty="0">
                          <a:solidFill>
                            <a:schemeClr val="tx1"/>
                          </a:solidFill>
                          <a:effectLst/>
                          <a:latin typeface="+mn-lt"/>
                          <a:ea typeface="+mn-ea"/>
                          <a:cs typeface="+mn-cs"/>
                        </a:rPr>
                        <a:t>logo1</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50000"/>
                        </a:lnSpc>
                        <a:spcBef>
                          <a:spcPts val="0"/>
                        </a:spcBef>
                        <a:spcAft>
                          <a:spcPts val="300"/>
                        </a:spcAft>
                        <a:buClrTx/>
                        <a:buSzTx/>
                        <a:buFontTx/>
                        <a:buNone/>
                        <a:tabLst/>
                        <a:defRPr/>
                      </a:pPr>
                      <a:r>
                        <a:rPr kumimoji="0" lang="el-GR" sz="1400" kern="1200" dirty="0">
                          <a:solidFill>
                            <a:schemeClr val="tx1"/>
                          </a:solidFill>
                          <a:effectLst/>
                          <a:latin typeface="+mn-lt"/>
                          <a:ea typeface="+mn-ea"/>
                          <a:cs typeface="+mn-cs"/>
                        </a:rPr>
                        <a:t>Αρχικό </a:t>
                      </a:r>
                      <a:r>
                        <a:rPr kumimoji="0" lang="en-GB" sz="1400" kern="1200" dirty="0">
                          <a:solidFill>
                            <a:schemeClr val="tx1"/>
                          </a:solidFill>
                          <a:effectLst/>
                          <a:latin typeface="+mn-lt"/>
                          <a:ea typeface="+mn-ea"/>
                          <a:cs typeface="+mn-cs"/>
                        </a:rPr>
                        <a:t>logo2</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l-GR" sz="1400" dirty="0">
                          <a:effectLst/>
                          <a:latin typeface="Cambria" panose="02040503050406030204" pitchFamily="18" charset="0"/>
                          <a:ea typeface="Times New Roman" panose="02020603050405020304" pitchFamily="18" charset="0"/>
                          <a:cs typeface="Times New Roman" panose="02020603050405020304" pitchFamily="18" charset="0"/>
                        </a:rPr>
                        <a:t>Εξαγόμενο </a:t>
                      </a:r>
                      <a:r>
                        <a:rPr lang="en-GB" sz="1400" dirty="0">
                          <a:effectLst/>
                          <a:latin typeface="Cambria" panose="02040503050406030204" pitchFamily="18" charset="0"/>
                          <a:ea typeface="Times New Roman" panose="02020603050405020304" pitchFamily="18" charset="0"/>
                          <a:cs typeface="Times New Roman" panose="02020603050405020304" pitchFamily="18" charset="0"/>
                        </a:rPr>
                        <a:t>logo1</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dirty="0">
                          <a:effectLst/>
                        </a:rPr>
                        <a:t>E</a:t>
                      </a:r>
                      <a:r>
                        <a:rPr lang="el-GR" sz="1400" dirty="0" err="1">
                          <a:effectLst/>
                        </a:rPr>
                        <a:t>ξαγόμενο</a:t>
                      </a:r>
                      <a:r>
                        <a:rPr lang="el-GR" sz="1400" dirty="0">
                          <a:effectLst/>
                        </a:rPr>
                        <a:t> </a:t>
                      </a:r>
                      <a:r>
                        <a:rPr lang="en-GB" sz="1400" dirty="0">
                          <a:effectLst/>
                        </a:rPr>
                        <a:t>logo2</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24480568"/>
                  </a:ext>
                </a:extLst>
              </a:tr>
              <a:tr h="513007">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painting</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US" sz="1600">
                          <a:effectLst/>
                          <a:latin typeface="Calibri" panose="020F0502020204030204" pitchFamily="34" charset="0"/>
                          <a:cs typeface="Calibri" panose="020F0502020204030204" pitchFamily="34" charset="0"/>
                        </a:rPr>
                        <a:t>512x512</a:t>
                      </a:r>
                      <a:endParaRPr lang="el-GR" sz="16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99315984"/>
                  </a:ext>
                </a:extLst>
              </a:tr>
              <a:tr h="584371">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clouds</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512x512</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70729762"/>
                  </a:ext>
                </a:extLst>
              </a:tr>
              <a:tr h="567757">
                <a:tc>
                  <a:txBody>
                    <a:bodyPr/>
                    <a:lstStyle/>
                    <a:p>
                      <a:pPr algn="ctr">
                        <a:lnSpc>
                          <a:spcPct val="150000"/>
                        </a:lnSpc>
                        <a:spcAft>
                          <a:spcPts val="300"/>
                        </a:spcAft>
                      </a:pPr>
                      <a:r>
                        <a:rPr lang="en-US" sz="1600">
                          <a:effectLst/>
                          <a:latin typeface="Calibri" panose="020F0502020204030204" pitchFamily="34" charset="0"/>
                          <a:cs typeface="Calibri" panose="020F0502020204030204" pitchFamily="34" charset="0"/>
                        </a:rPr>
                        <a:t>dog</a:t>
                      </a:r>
                      <a:endParaRPr lang="el-GR" sz="16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512x512</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17339129"/>
                  </a:ext>
                </a:extLst>
              </a:tr>
              <a:tr h="504056">
                <a:tc>
                  <a:txBody>
                    <a:bodyPr/>
                    <a:lstStyle/>
                    <a:p>
                      <a:pPr algn="ctr">
                        <a:lnSpc>
                          <a:spcPct val="150000"/>
                        </a:lnSpc>
                        <a:spcAft>
                          <a:spcPts val="300"/>
                        </a:spcAft>
                      </a:pPr>
                      <a:r>
                        <a:rPr lang="en-US" sz="1600">
                          <a:effectLst/>
                          <a:latin typeface="Calibri" panose="020F0502020204030204" pitchFamily="34" charset="0"/>
                          <a:cs typeface="Calibri" panose="020F0502020204030204" pitchFamily="34" charset="0"/>
                        </a:rPr>
                        <a:t>glass</a:t>
                      </a:r>
                      <a:endParaRPr lang="el-GR" sz="16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512x512</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04434190"/>
                  </a:ext>
                </a:extLst>
              </a:tr>
              <a:tr h="504056">
                <a:tc>
                  <a:txBody>
                    <a:bodyPr/>
                    <a:lstStyle/>
                    <a:p>
                      <a:pPr algn="ctr">
                        <a:lnSpc>
                          <a:spcPct val="150000"/>
                        </a:lnSpc>
                        <a:spcAft>
                          <a:spcPts val="300"/>
                        </a:spcAft>
                      </a:pPr>
                      <a:r>
                        <a:rPr lang="en-US" sz="1600">
                          <a:effectLst/>
                          <a:latin typeface="Calibri" panose="020F0502020204030204" pitchFamily="34" charset="0"/>
                          <a:cs typeface="Calibri" panose="020F0502020204030204" pitchFamily="34" charset="0"/>
                        </a:rPr>
                        <a:t>sky</a:t>
                      </a:r>
                      <a:endParaRPr lang="el-GR" sz="16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800x800</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96406690"/>
                  </a:ext>
                </a:extLst>
              </a:tr>
              <a:tr h="504056">
                <a:tc>
                  <a:txBody>
                    <a:bodyPr/>
                    <a:lstStyle/>
                    <a:p>
                      <a:pPr algn="ctr">
                        <a:lnSpc>
                          <a:spcPct val="150000"/>
                        </a:lnSpc>
                        <a:spcAft>
                          <a:spcPts val="300"/>
                        </a:spcAft>
                      </a:pPr>
                      <a:r>
                        <a:rPr lang="en-US" sz="1600">
                          <a:effectLst/>
                          <a:latin typeface="Calibri" panose="020F0502020204030204" pitchFamily="34" charset="0"/>
                          <a:cs typeface="Calibri" panose="020F0502020204030204" pitchFamily="34" charset="0"/>
                        </a:rPr>
                        <a:t>winter</a:t>
                      </a:r>
                      <a:endParaRPr lang="el-GR" sz="16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768x768</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79992995"/>
                  </a:ext>
                </a:extLst>
              </a:tr>
            </a:tbl>
          </a:graphicData>
        </a:graphic>
      </p:graphicFrame>
      <p:pic>
        <p:nvPicPr>
          <p:cNvPr id="50" name="Picture 49">
            <a:extLst>
              <a:ext uri="{FF2B5EF4-FFF2-40B4-BE49-F238E27FC236}">
                <a16:creationId xmlns:a16="http://schemas.microsoft.com/office/drawing/2014/main" id="{6CAF5F1F-020B-41E6-9E20-E4BF9DE12C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2231" y="4308909"/>
            <a:ext cx="1349560" cy="224648"/>
          </a:xfrm>
          <a:prstGeom prst="rect">
            <a:avLst/>
          </a:prstGeom>
        </p:spPr>
      </p:pic>
      <p:pic>
        <p:nvPicPr>
          <p:cNvPr id="51" name="Picture 50">
            <a:extLst>
              <a:ext uri="{FF2B5EF4-FFF2-40B4-BE49-F238E27FC236}">
                <a16:creationId xmlns:a16="http://schemas.microsoft.com/office/drawing/2014/main" id="{A39AF9EF-DD79-442D-B2BE-A8FF28E6C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9243" y="4905873"/>
            <a:ext cx="1349560" cy="224648"/>
          </a:xfrm>
          <a:prstGeom prst="rect">
            <a:avLst/>
          </a:prstGeom>
        </p:spPr>
      </p:pic>
      <p:pic>
        <p:nvPicPr>
          <p:cNvPr id="54" name="Picture 53">
            <a:extLst>
              <a:ext uri="{FF2B5EF4-FFF2-40B4-BE49-F238E27FC236}">
                <a16:creationId xmlns:a16="http://schemas.microsoft.com/office/drawing/2014/main" id="{C8883B51-34CB-41FB-BEFE-C664B4A9E4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1917" y="3156230"/>
            <a:ext cx="439420" cy="439420"/>
          </a:xfrm>
          <a:prstGeom prst="rect">
            <a:avLst/>
          </a:prstGeom>
        </p:spPr>
      </p:pic>
      <p:pic>
        <p:nvPicPr>
          <p:cNvPr id="55" name="Picture 54">
            <a:extLst>
              <a:ext uri="{FF2B5EF4-FFF2-40B4-BE49-F238E27FC236}">
                <a16:creationId xmlns:a16="http://schemas.microsoft.com/office/drawing/2014/main" id="{07D9092A-0507-440F-BCCB-5BCB3027CA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5234" y="3735268"/>
            <a:ext cx="439420" cy="439420"/>
          </a:xfrm>
          <a:prstGeom prst="rect">
            <a:avLst/>
          </a:prstGeom>
        </p:spPr>
      </p:pic>
      <p:pic>
        <p:nvPicPr>
          <p:cNvPr id="56" name="Picture 55">
            <a:extLst>
              <a:ext uri="{FF2B5EF4-FFF2-40B4-BE49-F238E27FC236}">
                <a16:creationId xmlns:a16="http://schemas.microsoft.com/office/drawing/2014/main" id="{BF6732C1-5159-493A-8964-CAAA09ED9E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5234" y="4306516"/>
            <a:ext cx="439420" cy="439420"/>
          </a:xfrm>
          <a:prstGeom prst="rect">
            <a:avLst/>
          </a:prstGeom>
        </p:spPr>
      </p:pic>
      <p:pic>
        <p:nvPicPr>
          <p:cNvPr id="57" name="Picture 56">
            <a:extLst>
              <a:ext uri="{FF2B5EF4-FFF2-40B4-BE49-F238E27FC236}">
                <a16:creationId xmlns:a16="http://schemas.microsoft.com/office/drawing/2014/main" id="{F41FEA3E-F931-4F69-A68A-8FF58053FD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1917" y="4840190"/>
            <a:ext cx="439420" cy="439420"/>
          </a:xfrm>
          <a:prstGeom prst="rect">
            <a:avLst/>
          </a:prstGeom>
        </p:spPr>
      </p:pic>
      <p:pic>
        <p:nvPicPr>
          <p:cNvPr id="58" name="Picture 57">
            <a:extLst>
              <a:ext uri="{FF2B5EF4-FFF2-40B4-BE49-F238E27FC236}">
                <a16:creationId xmlns:a16="http://schemas.microsoft.com/office/drawing/2014/main" id="{FEF63F24-1F7E-468B-82DE-61E5F0B794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5234" y="5340481"/>
            <a:ext cx="439420" cy="439420"/>
          </a:xfrm>
          <a:prstGeom prst="rect">
            <a:avLst/>
          </a:prstGeom>
        </p:spPr>
      </p:pic>
      <p:pic>
        <p:nvPicPr>
          <p:cNvPr id="59" name="Picture 58">
            <a:extLst>
              <a:ext uri="{FF2B5EF4-FFF2-40B4-BE49-F238E27FC236}">
                <a16:creationId xmlns:a16="http://schemas.microsoft.com/office/drawing/2014/main" id="{1A7B177C-9E53-42AD-A488-CD6DF16BBC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5234" y="5845090"/>
            <a:ext cx="439420" cy="439420"/>
          </a:xfrm>
          <a:prstGeom prst="rect">
            <a:avLst/>
          </a:prstGeom>
        </p:spPr>
      </p:pic>
      <p:pic>
        <p:nvPicPr>
          <p:cNvPr id="60" name="Picture 59">
            <a:extLst>
              <a:ext uri="{FF2B5EF4-FFF2-40B4-BE49-F238E27FC236}">
                <a16:creationId xmlns:a16="http://schemas.microsoft.com/office/drawing/2014/main" id="{85F9C4FF-E55D-439B-8161-BB1CFD5684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9462" y="3150414"/>
            <a:ext cx="440690" cy="440690"/>
          </a:xfrm>
          <a:prstGeom prst="rect">
            <a:avLst/>
          </a:prstGeom>
        </p:spPr>
      </p:pic>
      <p:pic>
        <p:nvPicPr>
          <p:cNvPr id="61" name="Picture 60">
            <a:extLst>
              <a:ext uri="{FF2B5EF4-FFF2-40B4-BE49-F238E27FC236}">
                <a16:creationId xmlns:a16="http://schemas.microsoft.com/office/drawing/2014/main" id="{AC575BDD-D907-4E30-9B7F-3BE126D87C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9462" y="3710095"/>
            <a:ext cx="440690" cy="440690"/>
          </a:xfrm>
          <a:prstGeom prst="rect">
            <a:avLst/>
          </a:prstGeom>
        </p:spPr>
      </p:pic>
      <p:pic>
        <p:nvPicPr>
          <p:cNvPr id="62" name="Picture 61">
            <a:extLst>
              <a:ext uri="{FF2B5EF4-FFF2-40B4-BE49-F238E27FC236}">
                <a16:creationId xmlns:a16="http://schemas.microsoft.com/office/drawing/2014/main" id="{30A50186-66F8-4ABF-AD1E-6D9F8DAD3E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9462" y="4313212"/>
            <a:ext cx="440690" cy="440690"/>
          </a:xfrm>
          <a:prstGeom prst="rect">
            <a:avLst/>
          </a:prstGeom>
        </p:spPr>
      </p:pic>
      <p:pic>
        <p:nvPicPr>
          <p:cNvPr id="63" name="Picture 62">
            <a:extLst>
              <a:ext uri="{FF2B5EF4-FFF2-40B4-BE49-F238E27FC236}">
                <a16:creationId xmlns:a16="http://schemas.microsoft.com/office/drawing/2014/main" id="{90878B53-19A9-4606-BB57-E9EAC10C4F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9462" y="4839555"/>
            <a:ext cx="440690" cy="440690"/>
          </a:xfrm>
          <a:prstGeom prst="rect">
            <a:avLst/>
          </a:prstGeom>
        </p:spPr>
      </p:pic>
      <p:pic>
        <p:nvPicPr>
          <p:cNvPr id="64" name="Picture 63">
            <a:extLst>
              <a:ext uri="{FF2B5EF4-FFF2-40B4-BE49-F238E27FC236}">
                <a16:creationId xmlns:a16="http://schemas.microsoft.com/office/drawing/2014/main" id="{51DF031F-C686-4A12-A95F-8147216AC8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9462" y="5364965"/>
            <a:ext cx="440690" cy="440690"/>
          </a:xfrm>
          <a:prstGeom prst="rect">
            <a:avLst/>
          </a:prstGeom>
        </p:spPr>
      </p:pic>
      <p:pic>
        <p:nvPicPr>
          <p:cNvPr id="65" name="Picture 64">
            <a:extLst>
              <a:ext uri="{FF2B5EF4-FFF2-40B4-BE49-F238E27FC236}">
                <a16:creationId xmlns:a16="http://schemas.microsoft.com/office/drawing/2014/main" id="{616A1AF8-5AC3-4859-984A-688F91CACD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9462" y="5845247"/>
            <a:ext cx="440690" cy="440690"/>
          </a:xfrm>
          <a:prstGeom prst="rect">
            <a:avLst/>
          </a:prstGeom>
        </p:spPr>
      </p:pic>
      <p:pic>
        <p:nvPicPr>
          <p:cNvPr id="66" name="Picture 65">
            <a:extLst>
              <a:ext uri="{FF2B5EF4-FFF2-40B4-BE49-F238E27FC236}">
                <a16:creationId xmlns:a16="http://schemas.microsoft.com/office/drawing/2014/main" id="{21592C32-F628-4EB5-AE68-1D52B5241C3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308714" y="3160721"/>
            <a:ext cx="436245" cy="436245"/>
          </a:xfrm>
          <a:prstGeom prst="rect">
            <a:avLst/>
          </a:prstGeom>
        </p:spPr>
      </p:pic>
      <p:pic>
        <p:nvPicPr>
          <p:cNvPr id="67" name="Picture 66">
            <a:extLst>
              <a:ext uri="{FF2B5EF4-FFF2-40B4-BE49-F238E27FC236}">
                <a16:creationId xmlns:a16="http://schemas.microsoft.com/office/drawing/2014/main" id="{08874674-3BF1-48E7-BD4E-A592ECF1EFA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316956" y="3738443"/>
            <a:ext cx="436245" cy="436245"/>
          </a:xfrm>
          <a:prstGeom prst="rect">
            <a:avLst/>
          </a:prstGeom>
        </p:spPr>
      </p:pic>
      <p:pic>
        <p:nvPicPr>
          <p:cNvPr id="68" name="Picture 67">
            <a:extLst>
              <a:ext uri="{FF2B5EF4-FFF2-40B4-BE49-F238E27FC236}">
                <a16:creationId xmlns:a16="http://schemas.microsoft.com/office/drawing/2014/main" id="{C29F8A32-4335-44D3-93A8-C18E40C88E9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327751" y="4306516"/>
            <a:ext cx="425450" cy="425450"/>
          </a:xfrm>
          <a:prstGeom prst="rect">
            <a:avLst/>
          </a:prstGeom>
        </p:spPr>
      </p:pic>
      <p:pic>
        <p:nvPicPr>
          <p:cNvPr id="69" name="Picture 68">
            <a:extLst>
              <a:ext uri="{FF2B5EF4-FFF2-40B4-BE49-F238E27FC236}">
                <a16:creationId xmlns:a16="http://schemas.microsoft.com/office/drawing/2014/main" id="{DB80A3BD-DD6B-4DB3-BF95-9A5EE655996E}"/>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308714" y="4831300"/>
            <a:ext cx="457200" cy="457200"/>
          </a:xfrm>
          <a:prstGeom prst="rect">
            <a:avLst/>
          </a:prstGeom>
        </p:spPr>
      </p:pic>
      <p:pic>
        <p:nvPicPr>
          <p:cNvPr id="70" name="Picture 69">
            <a:extLst>
              <a:ext uri="{FF2B5EF4-FFF2-40B4-BE49-F238E27FC236}">
                <a16:creationId xmlns:a16="http://schemas.microsoft.com/office/drawing/2014/main" id="{E08A2C26-4317-4C3E-831B-DA81FC339B30}"/>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306477" y="5331590"/>
            <a:ext cx="457201" cy="457201"/>
          </a:xfrm>
          <a:prstGeom prst="rect">
            <a:avLst/>
          </a:prstGeom>
        </p:spPr>
      </p:pic>
      <p:pic>
        <p:nvPicPr>
          <p:cNvPr id="71" name="Picture 70">
            <a:extLst>
              <a:ext uri="{FF2B5EF4-FFF2-40B4-BE49-F238E27FC236}">
                <a16:creationId xmlns:a16="http://schemas.microsoft.com/office/drawing/2014/main" id="{00A38C62-6060-4C90-A745-4230C02BEEA6}"/>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6305670" y="5841027"/>
            <a:ext cx="457201" cy="457201"/>
          </a:xfrm>
          <a:prstGeom prst="rect">
            <a:avLst/>
          </a:prstGeom>
        </p:spPr>
      </p:pic>
      <p:pic>
        <p:nvPicPr>
          <p:cNvPr id="72" name="Picture 71">
            <a:extLst>
              <a:ext uri="{FF2B5EF4-FFF2-40B4-BE49-F238E27FC236}">
                <a16:creationId xmlns:a16="http://schemas.microsoft.com/office/drawing/2014/main" id="{3597C2CC-C676-461B-B689-50A78E5D0156}"/>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7219385" y="3160721"/>
            <a:ext cx="436245" cy="436245"/>
          </a:xfrm>
          <a:prstGeom prst="rect">
            <a:avLst/>
          </a:prstGeom>
        </p:spPr>
      </p:pic>
      <p:pic>
        <p:nvPicPr>
          <p:cNvPr id="73" name="Picture 72">
            <a:extLst>
              <a:ext uri="{FF2B5EF4-FFF2-40B4-BE49-F238E27FC236}">
                <a16:creationId xmlns:a16="http://schemas.microsoft.com/office/drawing/2014/main" id="{34E5FA1E-DEC4-4E03-872E-425D59A69B6C}"/>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7214304" y="3710095"/>
            <a:ext cx="446405" cy="446405"/>
          </a:xfrm>
          <a:prstGeom prst="rect">
            <a:avLst/>
          </a:prstGeom>
        </p:spPr>
      </p:pic>
      <p:pic>
        <p:nvPicPr>
          <p:cNvPr id="74" name="Picture 73">
            <a:extLst>
              <a:ext uri="{FF2B5EF4-FFF2-40B4-BE49-F238E27FC236}">
                <a16:creationId xmlns:a16="http://schemas.microsoft.com/office/drawing/2014/main" id="{59419E24-7E10-4A5F-81EF-04055E8D1CEB}"/>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7224781" y="4320486"/>
            <a:ext cx="425450" cy="425450"/>
          </a:xfrm>
          <a:prstGeom prst="rect">
            <a:avLst/>
          </a:prstGeom>
        </p:spPr>
      </p:pic>
      <p:pic>
        <p:nvPicPr>
          <p:cNvPr id="75" name="Picture 74">
            <a:extLst>
              <a:ext uri="{FF2B5EF4-FFF2-40B4-BE49-F238E27FC236}">
                <a16:creationId xmlns:a16="http://schemas.microsoft.com/office/drawing/2014/main" id="{79F1A18E-7E40-4A53-856E-DF8B1F815E2A}"/>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7221939" y="4841828"/>
            <a:ext cx="446405" cy="446405"/>
          </a:xfrm>
          <a:prstGeom prst="rect">
            <a:avLst/>
          </a:prstGeom>
        </p:spPr>
      </p:pic>
      <p:pic>
        <p:nvPicPr>
          <p:cNvPr id="76" name="Picture 75">
            <a:extLst>
              <a:ext uri="{FF2B5EF4-FFF2-40B4-BE49-F238E27FC236}">
                <a16:creationId xmlns:a16="http://schemas.microsoft.com/office/drawing/2014/main" id="{8FCCA726-9DFC-41B1-A956-177DBBDE1281}"/>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7200984" y="5330532"/>
            <a:ext cx="446404" cy="446404"/>
          </a:xfrm>
          <a:prstGeom prst="rect">
            <a:avLst/>
          </a:prstGeom>
        </p:spPr>
      </p:pic>
      <p:pic>
        <p:nvPicPr>
          <p:cNvPr id="77" name="Picture 76">
            <a:extLst>
              <a:ext uri="{FF2B5EF4-FFF2-40B4-BE49-F238E27FC236}">
                <a16:creationId xmlns:a16="http://schemas.microsoft.com/office/drawing/2014/main" id="{E407BD5B-78B1-4342-AE12-37082CA08153}"/>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7208619" y="5841027"/>
            <a:ext cx="444910" cy="444910"/>
          </a:xfrm>
          <a:prstGeom prst="rect">
            <a:avLst/>
          </a:prstGeom>
        </p:spPr>
      </p:pic>
      <p:pic>
        <p:nvPicPr>
          <p:cNvPr id="44" name="Picture 43">
            <a:extLst>
              <a:ext uri="{FF2B5EF4-FFF2-40B4-BE49-F238E27FC236}">
                <a16:creationId xmlns:a16="http://schemas.microsoft.com/office/drawing/2014/main" id="{420B9950-6046-402D-9F4D-709AAFD2B6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9243" y="3289815"/>
            <a:ext cx="1349560" cy="224648"/>
          </a:xfrm>
          <a:prstGeom prst="rect">
            <a:avLst/>
          </a:prstGeom>
        </p:spPr>
      </p:pic>
      <p:pic>
        <p:nvPicPr>
          <p:cNvPr id="40" name="Picture 39">
            <a:extLst>
              <a:ext uri="{FF2B5EF4-FFF2-40B4-BE49-F238E27FC236}">
                <a16:creationId xmlns:a16="http://schemas.microsoft.com/office/drawing/2014/main" id="{7636E1E7-3DA4-46D2-B53C-5157B61F3D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9243" y="5460476"/>
            <a:ext cx="1349560" cy="224648"/>
          </a:xfrm>
          <a:prstGeom prst="rect">
            <a:avLst/>
          </a:prstGeom>
        </p:spPr>
      </p:pic>
      <p:pic>
        <p:nvPicPr>
          <p:cNvPr id="45" name="Picture 44">
            <a:extLst>
              <a:ext uri="{FF2B5EF4-FFF2-40B4-BE49-F238E27FC236}">
                <a16:creationId xmlns:a16="http://schemas.microsoft.com/office/drawing/2014/main" id="{D13D4959-32E0-40D8-835F-FF69568F57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601" y="5986299"/>
            <a:ext cx="1349560" cy="224648"/>
          </a:xfrm>
          <a:prstGeom prst="rect">
            <a:avLst/>
          </a:prstGeom>
        </p:spPr>
      </p:pic>
      <p:pic>
        <p:nvPicPr>
          <p:cNvPr id="46" name="Picture 45">
            <a:extLst>
              <a:ext uri="{FF2B5EF4-FFF2-40B4-BE49-F238E27FC236}">
                <a16:creationId xmlns:a16="http://schemas.microsoft.com/office/drawing/2014/main" id="{6EACAC81-3ED5-401D-8392-05AB346964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9243" y="3818116"/>
            <a:ext cx="1349560" cy="224648"/>
          </a:xfrm>
          <a:prstGeom prst="rect">
            <a:avLst/>
          </a:prstGeom>
        </p:spPr>
      </p:pic>
    </p:spTree>
    <p:extLst>
      <p:ext uri="{BB962C8B-B14F-4D97-AF65-F5344CB8AC3E}">
        <p14:creationId xmlns:p14="http://schemas.microsoft.com/office/powerpoint/2010/main" val="296774471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GB" sz="2800" dirty="0">
                <a:solidFill>
                  <a:schemeClr val="accent5">
                    <a:lumMod val="75000"/>
                  </a:schemeClr>
                </a:solidFill>
                <a:latin typeface="Century Schoolbook" pitchFamily="18" charset="0"/>
              </a:rPr>
              <a:t>4</a:t>
            </a:r>
            <a:r>
              <a:rPr lang="en-US" sz="2800" dirty="0">
                <a:solidFill>
                  <a:schemeClr val="accent5">
                    <a:lumMod val="75000"/>
                  </a:schemeClr>
                </a:solidFill>
                <a:latin typeface="Century Schoolbook" pitchFamily="18" charset="0"/>
              </a:rPr>
              <a:t> </a:t>
            </a:r>
            <a:r>
              <a:rPr lang="el-GR" sz="2800" dirty="0">
                <a:solidFill>
                  <a:schemeClr val="accent5">
                    <a:lumMod val="75000"/>
                  </a:schemeClr>
                </a:solidFill>
                <a:latin typeface="Century Schoolbook" pitchFamily="18" charset="0"/>
              </a:rPr>
              <a:t>Πειραματικά αποτελέσματα</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732367" cy="646331"/>
          </a:xfrm>
          <a:prstGeom prst="rect">
            <a:avLst/>
          </a:prstGeom>
        </p:spPr>
        <p:txBody>
          <a:bodyPr wrap="square">
            <a:spAutoFit/>
          </a:bodyPr>
          <a:lstStyle/>
          <a:p>
            <a:pPr marL="0" lvl="3" algn="just"/>
            <a:r>
              <a:rPr lang="el-CY" b="1" dirty="0">
                <a:solidFill>
                  <a:srgbClr val="C00000"/>
                </a:solidFill>
                <a:latin typeface="Times New Roman" pitchFamily="18" charset="0"/>
                <a:cs typeface="Times New Roman" pitchFamily="18" charset="0"/>
                <a:sym typeface="Wingdings" pitchFamily="2" charset="2"/>
              </a:rPr>
              <a:t>Ε</a:t>
            </a:r>
            <a:r>
              <a:rPr lang="el-GR" b="1" dirty="0">
                <a:solidFill>
                  <a:srgbClr val="C00000"/>
                </a:solidFill>
                <a:latin typeface="Times New Roman" pitchFamily="18" charset="0"/>
                <a:cs typeface="Times New Roman" pitchFamily="18" charset="0"/>
                <a:sym typeface="Wingdings" pitchFamily="2" charset="2"/>
              </a:rPr>
              <a:t>πίθεση </a:t>
            </a:r>
            <a:r>
              <a:rPr lang="en-GB" b="1" dirty="0">
                <a:solidFill>
                  <a:srgbClr val="C00000"/>
                </a:solidFill>
                <a:latin typeface="Times New Roman" pitchFamily="18" charset="0"/>
                <a:cs typeface="Times New Roman" pitchFamily="18" charset="0"/>
                <a:sym typeface="Wingdings" pitchFamily="2" charset="2"/>
              </a:rPr>
              <a:t>Gaussian noise (</a:t>
            </a:r>
            <a:r>
              <a:rPr lang="el-GR" b="1" dirty="0">
                <a:solidFill>
                  <a:srgbClr val="C00000"/>
                </a:solidFill>
                <a:latin typeface="Times New Roman" pitchFamily="18" charset="0"/>
                <a:cs typeface="Times New Roman" pitchFamily="18" charset="0"/>
                <a:sym typeface="Wingdings" pitchFamily="2" charset="2"/>
              </a:rPr>
              <a:t>μ = 0, σ = 0.001)</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endParaRPr lang="en-US" dirty="0">
              <a:solidFill>
                <a:schemeClr val="tx1">
                  <a:lumMod val="95000"/>
                  <a:lumOff val="5000"/>
                </a:schemeClr>
              </a:solidFill>
              <a:latin typeface="Times New Roman" pitchFamily="18" charset="0"/>
              <a:cs typeface="Times New Roman" pitchFamily="18" charset="0"/>
              <a:sym typeface="Wingdings" pitchFamily="2" charset="2"/>
            </a:endParaRP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167</a:t>
            </a:fld>
            <a:endParaRPr lang="el-GR" altLang="el-GR" sz="1200" dirty="0">
              <a:latin typeface="Cambria" pitchFamily="18" charset="0"/>
            </a:endParaRPr>
          </a:p>
        </p:txBody>
      </p:sp>
      <p:graphicFrame>
        <p:nvGraphicFramePr>
          <p:cNvPr id="41" name="Table 40">
            <a:extLst>
              <a:ext uri="{FF2B5EF4-FFF2-40B4-BE49-F238E27FC236}">
                <a16:creationId xmlns:a16="http://schemas.microsoft.com/office/drawing/2014/main" id="{BA47865B-49D2-49A8-B2F1-DC5049B21999}"/>
              </a:ext>
            </a:extLst>
          </p:cNvPr>
          <p:cNvGraphicFramePr>
            <a:graphicFrameLocks noGrp="1"/>
          </p:cNvGraphicFramePr>
          <p:nvPr/>
        </p:nvGraphicFramePr>
        <p:xfrm>
          <a:off x="1212897" y="1908013"/>
          <a:ext cx="6743478" cy="4401307"/>
        </p:xfrm>
        <a:graphic>
          <a:graphicData uri="http://schemas.openxmlformats.org/drawingml/2006/table">
            <a:tbl>
              <a:tblPr firstRow="1" firstCol="1" bandRow="1">
                <a:tableStyleId>{5940675A-B579-460E-94D1-54222C63F5DA}</a:tableStyleId>
              </a:tblPr>
              <a:tblGrid>
                <a:gridCol w="1017670">
                  <a:extLst>
                    <a:ext uri="{9D8B030D-6E8A-4147-A177-3AD203B41FA5}">
                      <a16:colId xmlns:a16="http://schemas.microsoft.com/office/drawing/2014/main" val="3342696732"/>
                    </a:ext>
                  </a:extLst>
                </a:gridCol>
                <a:gridCol w="901273">
                  <a:extLst>
                    <a:ext uri="{9D8B030D-6E8A-4147-A177-3AD203B41FA5}">
                      <a16:colId xmlns:a16="http://schemas.microsoft.com/office/drawing/2014/main" val="2041033584"/>
                    </a:ext>
                  </a:extLst>
                </a:gridCol>
                <a:gridCol w="1512168">
                  <a:extLst>
                    <a:ext uri="{9D8B030D-6E8A-4147-A177-3AD203B41FA5}">
                      <a16:colId xmlns:a16="http://schemas.microsoft.com/office/drawing/2014/main" val="2350714866"/>
                    </a:ext>
                  </a:extLst>
                </a:gridCol>
                <a:gridCol w="720080">
                  <a:extLst>
                    <a:ext uri="{9D8B030D-6E8A-4147-A177-3AD203B41FA5}">
                      <a16:colId xmlns:a16="http://schemas.microsoft.com/office/drawing/2014/main" val="3668893062"/>
                    </a:ext>
                  </a:extLst>
                </a:gridCol>
                <a:gridCol w="648072">
                  <a:extLst>
                    <a:ext uri="{9D8B030D-6E8A-4147-A177-3AD203B41FA5}">
                      <a16:colId xmlns:a16="http://schemas.microsoft.com/office/drawing/2014/main" val="1713823200"/>
                    </a:ext>
                  </a:extLst>
                </a:gridCol>
                <a:gridCol w="1008112">
                  <a:extLst>
                    <a:ext uri="{9D8B030D-6E8A-4147-A177-3AD203B41FA5}">
                      <a16:colId xmlns:a16="http://schemas.microsoft.com/office/drawing/2014/main" val="3515708534"/>
                    </a:ext>
                  </a:extLst>
                </a:gridCol>
                <a:gridCol w="936103">
                  <a:extLst>
                    <a:ext uri="{9D8B030D-6E8A-4147-A177-3AD203B41FA5}">
                      <a16:colId xmlns:a16="http://schemas.microsoft.com/office/drawing/2014/main" val="3518015996"/>
                    </a:ext>
                  </a:extLst>
                </a:gridCol>
              </a:tblGrid>
              <a:tr h="228289">
                <a:tc>
                  <a:txBody>
                    <a:bodyPr/>
                    <a:lstStyle/>
                    <a:p>
                      <a:pPr algn="just">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46741204"/>
                  </a:ext>
                </a:extLst>
              </a:tr>
              <a:tr h="995715">
                <a:tc>
                  <a:txBody>
                    <a:bodyPr/>
                    <a:lstStyle/>
                    <a:p>
                      <a:pPr algn="ctr">
                        <a:lnSpc>
                          <a:spcPct val="150000"/>
                        </a:lnSpc>
                        <a:spcAft>
                          <a:spcPts val="300"/>
                        </a:spcAft>
                      </a:pPr>
                      <a:r>
                        <a:rPr lang="el-GR" sz="1400" dirty="0">
                          <a:effectLst/>
                        </a:rPr>
                        <a:t>Εικόνα</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dirty="0">
                          <a:effectLst/>
                          <a:latin typeface="Calibri" panose="020F0502020204030204" pitchFamily="34" charset="0"/>
                          <a:cs typeface="Calibri" panose="020F0502020204030204" pitchFamily="34" charset="0"/>
                        </a:rPr>
                        <a:t>SIZE</a:t>
                      </a:r>
                      <a:endParaRPr lang="el-GR"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dirty="0" err="1">
                          <a:effectLst/>
                          <a:latin typeface="Calibri" panose="020F0502020204030204" pitchFamily="34" charset="0"/>
                          <a:cs typeface="Calibri" panose="020F0502020204030204" pitchFamily="34" charset="0"/>
                        </a:rPr>
                        <a:t>SiP</a:t>
                      </a:r>
                      <a:endParaRPr lang="el-GR"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kumimoji="0" lang="el-GR" sz="1400" kern="1200" dirty="0">
                          <a:solidFill>
                            <a:schemeClr val="tx1"/>
                          </a:solidFill>
                          <a:effectLst/>
                          <a:latin typeface="+mn-lt"/>
                          <a:ea typeface="+mn-ea"/>
                          <a:cs typeface="+mn-cs"/>
                        </a:rPr>
                        <a:t>Αρχικό </a:t>
                      </a:r>
                      <a:r>
                        <a:rPr kumimoji="0" lang="en-GB" sz="1400" kern="1200" dirty="0">
                          <a:solidFill>
                            <a:schemeClr val="tx1"/>
                          </a:solidFill>
                          <a:effectLst/>
                          <a:latin typeface="+mn-lt"/>
                          <a:ea typeface="+mn-ea"/>
                          <a:cs typeface="+mn-cs"/>
                        </a:rPr>
                        <a:t>logo1</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50000"/>
                        </a:lnSpc>
                        <a:spcBef>
                          <a:spcPts val="0"/>
                        </a:spcBef>
                        <a:spcAft>
                          <a:spcPts val="300"/>
                        </a:spcAft>
                        <a:buClrTx/>
                        <a:buSzTx/>
                        <a:buFontTx/>
                        <a:buNone/>
                        <a:tabLst/>
                        <a:defRPr/>
                      </a:pPr>
                      <a:r>
                        <a:rPr kumimoji="0" lang="el-GR" sz="1400" kern="1200" dirty="0">
                          <a:solidFill>
                            <a:schemeClr val="tx1"/>
                          </a:solidFill>
                          <a:effectLst/>
                          <a:latin typeface="+mn-lt"/>
                          <a:ea typeface="+mn-ea"/>
                          <a:cs typeface="+mn-cs"/>
                        </a:rPr>
                        <a:t>Αρχικό </a:t>
                      </a:r>
                      <a:r>
                        <a:rPr kumimoji="0" lang="en-GB" sz="1400" kern="1200" dirty="0">
                          <a:solidFill>
                            <a:schemeClr val="tx1"/>
                          </a:solidFill>
                          <a:effectLst/>
                          <a:latin typeface="+mn-lt"/>
                          <a:ea typeface="+mn-ea"/>
                          <a:cs typeface="+mn-cs"/>
                        </a:rPr>
                        <a:t>logo2</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l-GR" sz="1400" dirty="0">
                          <a:effectLst/>
                          <a:latin typeface="Cambria" panose="02040503050406030204" pitchFamily="18" charset="0"/>
                          <a:ea typeface="Times New Roman" panose="02020603050405020304" pitchFamily="18" charset="0"/>
                          <a:cs typeface="Times New Roman" panose="02020603050405020304" pitchFamily="18" charset="0"/>
                        </a:rPr>
                        <a:t>Εξαγόμενο </a:t>
                      </a:r>
                      <a:r>
                        <a:rPr lang="en-GB" sz="1400" dirty="0">
                          <a:effectLst/>
                          <a:latin typeface="Cambria" panose="02040503050406030204" pitchFamily="18" charset="0"/>
                          <a:ea typeface="Times New Roman" panose="02020603050405020304" pitchFamily="18" charset="0"/>
                          <a:cs typeface="Times New Roman" panose="02020603050405020304" pitchFamily="18" charset="0"/>
                        </a:rPr>
                        <a:t>logo1</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dirty="0">
                          <a:effectLst/>
                        </a:rPr>
                        <a:t>E</a:t>
                      </a:r>
                      <a:r>
                        <a:rPr lang="el-GR" sz="1400" dirty="0" err="1">
                          <a:effectLst/>
                        </a:rPr>
                        <a:t>ξαγόμενο</a:t>
                      </a:r>
                      <a:r>
                        <a:rPr lang="el-GR" sz="1400" dirty="0">
                          <a:effectLst/>
                        </a:rPr>
                        <a:t> </a:t>
                      </a:r>
                      <a:r>
                        <a:rPr lang="en-GB" sz="1400" dirty="0">
                          <a:effectLst/>
                        </a:rPr>
                        <a:t>logo2</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24480568"/>
                  </a:ext>
                </a:extLst>
              </a:tr>
              <a:tr h="513007">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painting</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US" sz="1600">
                          <a:effectLst/>
                          <a:latin typeface="Calibri" panose="020F0502020204030204" pitchFamily="34" charset="0"/>
                          <a:cs typeface="Calibri" panose="020F0502020204030204" pitchFamily="34" charset="0"/>
                        </a:rPr>
                        <a:t>512x512</a:t>
                      </a:r>
                      <a:endParaRPr lang="el-GR" sz="16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99315984"/>
                  </a:ext>
                </a:extLst>
              </a:tr>
              <a:tr h="584371">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clouds</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512x512</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70729762"/>
                  </a:ext>
                </a:extLst>
              </a:tr>
              <a:tr h="567757">
                <a:tc>
                  <a:txBody>
                    <a:bodyPr/>
                    <a:lstStyle/>
                    <a:p>
                      <a:pPr algn="ctr">
                        <a:lnSpc>
                          <a:spcPct val="150000"/>
                        </a:lnSpc>
                        <a:spcAft>
                          <a:spcPts val="300"/>
                        </a:spcAft>
                      </a:pPr>
                      <a:r>
                        <a:rPr lang="en-US" sz="1600">
                          <a:effectLst/>
                          <a:latin typeface="Calibri" panose="020F0502020204030204" pitchFamily="34" charset="0"/>
                          <a:cs typeface="Calibri" panose="020F0502020204030204" pitchFamily="34" charset="0"/>
                        </a:rPr>
                        <a:t>dog</a:t>
                      </a:r>
                      <a:endParaRPr lang="el-GR" sz="16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512x512</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17339129"/>
                  </a:ext>
                </a:extLst>
              </a:tr>
              <a:tr h="504056">
                <a:tc>
                  <a:txBody>
                    <a:bodyPr/>
                    <a:lstStyle/>
                    <a:p>
                      <a:pPr algn="ctr">
                        <a:lnSpc>
                          <a:spcPct val="150000"/>
                        </a:lnSpc>
                        <a:spcAft>
                          <a:spcPts val="300"/>
                        </a:spcAft>
                      </a:pPr>
                      <a:r>
                        <a:rPr lang="en-US" sz="1600">
                          <a:effectLst/>
                          <a:latin typeface="Calibri" panose="020F0502020204030204" pitchFamily="34" charset="0"/>
                          <a:cs typeface="Calibri" panose="020F0502020204030204" pitchFamily="34" charset="0"/>
                        </a:rPr>
                        <a:t>glass</a:t>
                      </a:r>
                      <a:endParaRPr lang="el-GR" sz="16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512x512</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04434190"/>
                  </a:ext>
                </a:extLst>
              </a:tr>
              <a:tr h="504056">
                <a:tc>
                  <a:txBody>
                    <a:bodyPr/>
                    <a:lstStyle/>
                    <a:p>
                      <a:pPr algn="ctr">
                        <a:lnSpc>
                          <a:spcPct val="150000"/>
                        </a:lnSpc>
                        <a:spcAft>
                          <a:spcPts val="300"/>
                        </a:spcAft>
                      </a:pPr>
                      <a:r>
                        <a:rPr lang="en-US" sz="1600">
                          <a:effectLst/>
                          <a:latin typeface="Calibri" panose="020F0502020204030204" pitchFamily="34" charset="0"/>
                          <a:cs typeface="Calibri" panose="020F0502020204030204" pitchFamily="34" charset="0"/>
                        </a:rPr>
                        <a:t>sky</a:t>
                      </a:r>
                      <a:endParaRPr lang="el-GR" sz="16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800x800</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96406690"/>
                  </a:ext>
                </a:extLst>
              </a:tr>
              <a:tr h="504056">
                <a:tc>
                  <a:txBody>
                    <a:bodyPr/>
                    <a:lstStyle/>
                    <a:p>
                      <a:pPr algn="ctr">
                        <a:lnSpc>
                          <a:spcPct val="150000"/>
                        </a:lnSpc>
                        <a:spcAft>
                          <a:spcPts val="300"/>
                        </a:spcAft>
                      </a:pPr>
                      <a:r>
                        <a:rPr lang="en-US" sz="1600">
                          <a:effectLst/>
                          <a:latin typeface="Calibri" panose="020F0502020204030204" pitchFamily="34" charset="0"/>
                          <a:cs typeface="Calibri" panose="020F0502020204030204" pitchFamily="34" charset="0"/>
                        </a:rPr>
                        <a:t>winter</a:t>
                      </a:r>
                      <a:endParaRPr lang="el-GR" sz="16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768x768</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79992995"/>
                  </a:ext>
                </a:extLst>
              </a:tr>
            </a:tbl>
          </a:graphicData>
        </a:graphic>
      </p:graphicFrame>
      <p:pic>
        <p:nvPicPr>
          <p:cNvPr id="50" name="Picture 49">
            <a:extLst>
              <a:ext uri="{FF2B5EF4-FFF2-40B4-BE49-F238E27FC236}">
                <a16:creationId xmlns:a16="http://schemas.microsoft.com/office/drawing/2014/main" id="{6CAF5F1F-020B-41E6-9E20-E4BF9DE12C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2231" y="4308909"/>
            <a:ext cx="1349560" cy="224648"/>
          </a:xfrm>
          <a:prstGeom prst="rect">
            <a:avLst/>
          </a:prstGeom>
        </p:spPr>
      </p:pic>
      <p:pic>
        <p:nvPicPr>
          <p:cNvPr id="51" name="Picture 50">
            <a:extLst>
              <a:ext uri="{FF2B5EF4-FFF2-40B4-BE49-F238E27FC236}">
                <a16:creationId xmlns:a16="http://schemas.microsoft.com/office/drawing/2014/main" id="{A39AF9EF-DD79-442D-B2BE-A8FF28E6C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9243" y="4905873"/>
            <a:ext cx="1349560" cy="224648"/>
          </a:xfrm>
          <a:prstGeom prst="rect">
            <a:avLst/>
          </a:prstGeom>
        </p:spPr>
      </p:pic>
      <p:pic>
        <p:nvPicPr>
          <p:cNvPr id="54" name="Picture 53">
            <a:extLst>
              <a:ext uri="{FF2B5EF4-FFF2-40B4-BE49-F238E27FC236}">
                <a16:creationId xmlns:a16="http://schemas.microsoft.com/office/drawing/2014/main" id="{C8883B51-34CB-41FB-BEFE-C664B4A9E4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1917" y="3156230"/>
            <a:ext cx="439420" cy="439420"/>
          </a:xfrm>
          <a:prstGeom prst="rect">
            <a:avLst/>
          </a:prstGeom>
        </p:spPr>
      </p:pic>
      <p:pic>
        <p:nvPicPr>
          <p:cNvPr id="55" name="Picture 54">
            <a:extLst>
              <a:ext uri="{FF2B5EF4-FFF2-40B4-BE49-F238E27FC236}">
                <a16:creationId xmlns:a16="http://schemas.microsoft.com/office/drawing/2014/main" id="{07D9092A-0507-440F-BCCB-5BCB3027CA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5234" y="3735268"/>
            <a:ext cx="439420" cy="439420"/>
          </a:xfrm>
          <a:prstGeom prst="rect">
            <a:avLst/>
          </a:prstGeom>
        </p:spPr>
      </p:pic>
      <p:pic>
        <p:nvPicPr>
          <p:cNvPr id="56" name="Picture 55">
            <a:extLst>
              <a:ext uri="{FF2B5EF4-FFF2-40B4-BE49-F238E27FC236}">
                <a16:creationId xmlns:a16="http://schemas.microsoft.com/office/drawing/2014/main" id="{BF6732C1-5159-493A-8964-CAAA09ED9E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5234" y="4306516"/>
            <a:ext cx="439420" cy="439420"/>
          </a:xfrm>
          <a:prstGeom prst="rect">
            <a:avLst/>
          </a:prstGeom>
        </p:spPr>
      </p:pic>
      <p:pic>
        <p:nvPicPr>
          <p:cNvPr id="57" name="Picture 56">
            <a:extLst>
              <a:ext uri="{FF2B5EF4-FFF2-40B4-BE49-F238E27FC236}">
                <a16:creationId xmlns:a16="http://schemas.microsoft.com/office/drawing/2014/main" id="{F41FEA3E-F931-4F69-A68A-8FF58053FD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1917" y="4840190"/>
            <a:ext cx="439420" cy="439420"/>
          </a:xfrm>
          <a:prstGeom prst="rect">
            <a:avLst/>
          </a:prstGeom>
        </p:spPr>
      </p:pic>
      <p:pic>
        <p:nvPicPr>
          <p:cNvPr id="58" name="Picture 57">
            <a:extLst>
              <a:ext uri="{FF2B5EF4-FFF2-40B4-BE49-F238E27FC236}">
                <a16:creationId xmlns:a16="http://schemas.microsoft.com/office/drawing/2014/main" id="{FEF63F24-1F7E-468B-82DE-61E5F0B794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5234" y="5340481"/>
            <a:ext cx="439420" cy="439420"/>
          </a:xfrm>
          <a:prstGeom prst="rect">
            <a:avLst/>
          </a:prstGeom>
        </p:spPr>
      </p:pic>
      <p:pic>
        <p:nvPicPr>
          <p:cNvPr id="59" name="Picture 58">
            <a:extLst>
              <a:ext uri="{FF2B5EF4-FFF2-40B4-BE49-F238E27FC236}">
                <a16:creationId xmlns:a16="http://schemas.microsoft.com/office/drawing/2014/main" id="{1A7B177C-9E53-42AD-A488-CD6DF16BBC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5234" y="5845090"/>
            <a:ext cx="439420" cy="439420"/>
          </a:xfrm>
          <a:prstGeom prst="rect">
            <a:avLst/>
          </a:prstGeom>
        </p:spPr>
      </p:pic>
      <p:pic>
        <p:nvPicPr>
          <p:cNvPr id="60" name="Picture 59">
            <a:extLst>
              <a:ext uri="{FF2B5EF4-FFF2-40B4-BE49-F238E27FC236}">
                <a16:creationId xmlns:a16="http://schemas.microsoft.com/office/drawing/2014/main" id="{85F9C4FF-E55D-439B-8161-BB1CFD5684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9462" y="3150414"/>
            <a:ext cx="440690" cy="440690"/>
          </a:xfrm>
          <a:prstGeom prst="rect">
            <a:avLst/>
          </a:prstGeom>
        </p:spPr>
      </p:pic>
      <p:pic>
        <p:nvPicPr>
          <p:cNvPr id="61" name="Picture 60">
            <a:extLst>
              <a:ext uri="{FF2B5EF4-FFF2-40B4-BE49-F238E27FC236}">
                <a16:creationId xmlns:a16="http://schemas.microsoft.com/office/drawing/2014/main" id="{AC575BDD-D907-4E30-9B7F-3BE126D87C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9462" y="3710095"/>
            <a:ext cx="440690" cy="440690"/>
          </a:xfrm>
          <a:prstGeom prst="rect">
            <a:avLst/>
          </a:prstGeom>
        </p:spPr>
      </p:pic>
      <p:pic>
        <p:nvPicPr>
          <p:cNvPr id="62" name="Picture 61">
            <a:extLst>
              <a:ext uri="{FF2B5EF4-FFF2-40B4-BE49-F238E27FC236}">
                <a16:creationId xmlns:a16="http://schemas.microsoft.com/office/drawing/2014/main" id="{30A50186-66F8-4ABF-AD1E-6D9F8DAD3E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9462" y="4313212"/>
            <a:ext cx="440690" cy="440690"/>
          </a:xfrm>
          <a:prstGeom prst="rect">
            <a:avLst/>
          </a:prstGeom>
        </p:spPr>
      </p:pic>
      <p:pic>
        <p:nvPicPr>
          <p:cNvPr id="63" name="Picture 62">
            <a:extLst>
              <a:ext uri="{FF2B5EF4-FFF2-40B4-BE49-F238E27FC236}">
                <a16:creationId xmlns:a16="http://schemas.microsoft.com/office/drawing/2014/main" id="{90878B53-19A9-4606-BB57-E9EAC10C4F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9462" y="4839555"/>
            <a:ext cx="440690" cy="440690"/>
          </a:xfrm>
          <a:prstGeom prst="rect">
            <a:avLst/>
          </a:prstGeom>
        </p:spPr>
      </p:pic>
      <p:pic>
        <p:nvPicPr>
          <p:cNvPr id="64" name="Picture 63">
            <a:extLst>
              <a:ext uri="{FF2B5EF4-FFF2-40B4-BE49-F238E27FC236}">
                <a16:creationId xmlns:a16="http://schemas.microsoft.com/office/drawing/2014/main" id="{51DF031F-C686-4A12-A95F-8147216AC8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9462" y="5364965"/>
            <a:ext cx="440690" cy="440690"/>
          </a:xfrm>
          <a:prstGeom prst="rect">
            <a:avLst/>
          </a:prstGeom>
        </p:spPr>
      </p:pic>
      <p:pic>
        <p:nvPicPr>
          <p:cNvPr id="65" name="Picture 64">
            <a:extLst>
              <a:ext uri="{FF2B5EF4-FFF2-40B4-BE49-F238E27FC236}">
                <a16:creationId xmlns:a16="http://schemas.microsoft.com/office/drawing/2014/main" id="{616A1AF8-5AC3-4859-984A-688F91CACD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9462" y="5845247"/>
            <a:ext cx="440690" cy="440690"/>
          </a:xfrm>
          <a:prstGeom prst="rect">
            <a:avLst/>
          </a:prstGeom>
        </p:spPr>
      </p:pic>
      <p:pic>
        <p:nvPicPr>
          <p:cNvPr id="66" name="Picture 65">
            <a:extLst>
              <a:ext uri="{FF2B5EF4-FFF2-40B4-BE49-F238E27FC236}">
                <a16:creationId xmlns:a16="http://schemas.microsoft.com/office/drawing/2014/main" id="{21592C32-F628-4EB5-AE68-1D52B5241C3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308714" y="3160721"/>
            <a:ext cx="436245" cy="436245"/>
          </a:xfrm>
          <a:prstGeom prst="rect">
            <a:avLst/>
          </a:prstGeom>
        </p:spPr>
      </p:pic>
      <p:pic>
        <p:nvPicPr>
          <p:cNvPr id="67" name="Picture 66">
            <a:extLst>
              <a:ext uri="{FF2B5EF4-FFF2-40B4-BE49-F238E27FC236}">
                <a16:creationId xmlns:a16="http://schemas.microsoft.com/office/drawing/2014/main" id="{08874674-3BF1-48E7-BD4E-A592ECF1EFA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316956" y="3738443"/>
            <a:ext cx="436245" cy="436245"/>
          </a:xfrm>
          <a:prstGeom prst="rect">
            <a:avLst/>
          </a:prstGeom>
        </p:spPr>
      </p:pic>
      <p:pic>
        <p:nvPicPr>
          <p:cNvPr id="68" name="Picture 67">
            <a:extLst>
              <a:ext uri="{FF2B5EF4-FFF2-40B4-BE49-F238E27FC236}">
                <a16:creationId xmlns:a16="http://schemas.microsoft.com/office/drawing/2014/main" id="{C29F8A32-4335-44D3-93A8-C18E40C88E9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327751" y="4306516"/>
            <a:ext cx="425450" cy="425450"/>
          </a:xfrm>
          <a:prstGeom prst="rect">
            <a:avLst/>
          </a:prstGeom>
        </p:spPr>
      </p:pic>
      <p:pic>
        <p:nvPicPr>
          <p:cNvPr id="69" name="Picture 68">
            <a:extLst>
              <a:ext uri="{FF2B5EF4-FFF2-40B4-BE49-F238E27FC236}">
                <a16:creationId xmlns:a16="http://schemas.microsoft.com/office/drawing/2014/main" id="{DB80A3BD-DD6B-4DB3-BF95-9A5EE655996E}"/>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308714" y="4831300"/>
            <a:ext cx="457200" cy="457200"/>
          </a:xfrm>
          <a:prstGeom prst="rect">
            <a:avLst/>
          </a:prstGeom>
        </p:spPr>
      </p:pic>
      <p:pic>
        <p:nvPicPr>
          <p:cNvPr id="70" name="Picture 69">
            <a:extLst>
              <a:ext uri="{FF2B5EF4-FFF2-40B4-BE49-F238E27FC236}">
                <a16:creationId xmlns:a16="http://schemas.microsoft.com/office/drawing/2014/main" id="{E08A2C26-4317-4C3E-831B-DA81FC339B30}"/>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306477" y="5331590"/>
            <a:ext cx="457201" cy="457201"/>
          </a:xfrm>
          <a:prstGeom prst="rect">
            <a:avLst/>
          </a:prstGeom>
        </p:spPr>
      </p:pic>
      <p:pic>
        <p:nvPicPr>
          <p:cNvPr id="71" name="Picture 70">
            <a:extLst>
              <a:ext uri="{FF2B5EF4-FFF2-40B4-BE49-F238E27FC236}">
                <a16:creationId xmlns:a16="http://schemas.microsoft.com/office/drawing/2014/main" id="{00A38C62-6060-4C90-A745-4230C02BEEA6}"/>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6305670" y="5841027"/>
            <a:ext cx="457201" cy="457201"/>
          </a:xfrm>
          <a:prstGeom prst="rect">
            <a:avLst/>
          </a:prstGeom>
        </p:spPr>
      </p:pic>
      <p:pic>
        <p:nvPicPr>
          <p:cNvPr id="72" name="Picture 71">
            <a:extLst>
              <a:ext uri="{FF2B5EF4-FFF2-40B4-BE49-F238E27FC236}">
                <a16:creationId xmlns:a16="http://schemas.microsoft.com/office/drawing/2014/main" id="{3597C2CC-C676-461B-B689-50A78E5D0156}"/>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7219385" y="3160721"/>
            <a:ext cx="436245" cy="436245"/>
          </a:xfrm>
          <a:prstGeom prst="rect">
            <a:avLst/>
          </a:prstGeom>
        </p:spPr>
      </p:pic>
      <p:pic>
        <p:nvPicPr>
          <p:cNvPr id="73" name="Picture 72">
            <a:extLst>
              <a:ext uri="{FF2B5EF4-FFF2-40B4-BE49-F238E27FC236}">
                <a16:creationId xmlns:a16="http://schemas.microsoft.com/office/drawing/2014/main" id="{34E5FA1E-DEC4-4E03-872E-425D59A69B6C}"/>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7214304" y="3710095"/>
            <a:ext cx="446405" cy="446405"/>
          </a:xfrm>
          <a:prstGeom prst="rect">
            <a:avLst/>
          </a:prstGeom>
        </p:spPr>
      </p:pic>
      <p:pic>
        <p:nvPicPr>
          <p:cNvPr id="74" name="Picture 73">
            <a:extLst>
              <a:ext uri="{FF2B5EF4-FFF2-40B4-BE49-F238E27FC236}">
                <a16:creationId xmlns:a16="http://schemas.microsoft.com/office/drawing/2014/main" id="{59419E24-7E10-4A5F-81EF-04055E8D1CEB}"/>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7224781" y="4320486"/>
            <a:ext cx="425450" cy="425450"/>
          </a:xfrm>
          <a:prstGeom prst="rect">
            <a:avLst/>
          </a:prstGeom>
        </p:spPr>
      </p:pic>
      <p:pic>
        <p:nvPicPr>
          <p:cNvPr id="75" name="Picture 74">
            <a:extLst>
              <a:ext uri="{FF2B5EF4-FFF2-40B4-BE49-F238E27FC236}">
                <a16:creationId xmlns:a16="http://schemas.microsoft.com/office/drawing/2014/main" id="{79F1A18E-7E40-4A53-856E-DF8B1F815E2A}"/>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7221939" y="4841828"/>
            <a:ext cx="446405" cy="446405"/>
          </a:xfrm>
          <a:prstGeom prst="rect">
            <a:avLst/>
          </a:prstGeom>
        </p:spPr>
      </p:pic>
      <p:pic>
        <p:nvPicPr>
          <p:cNvPr id="76" name="Picture 75">
            <a:extLst>
              <a:ext uri="{FF2B5EF4-FFF2-40B4-BE49-F238E27FC236}">
                <a16:creationId xmlns:a16="http://schemas.microsoft.com/office/drawing/2014/main" id="{8FCCA726-9DFC-41B1-A956-177DBBDE1281}"/>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7200984" y="5330532"/>
            <a:ext cx="446404" cy="446404"/>
          </a:xfrm>
          <a:prstGeom prst="rect">
            <a:avLst/>
          </a:prstGeom>
        </p:spPr>
      </p:pic>
      <p:pic>
        <p:nvPicPr>
          <p:cNvPr id="77" name="Picture 76">
            <a:extLst>
              <a:ext uri="{FF2B5EF4-FFF2-40B4-BE49-F238E27FC236}">
                <a16:creationId xmlns:a16="http://schemas.microsoft.com/office/drawing/2014/main" id="{E407BD5B-78B1-4342-AE12-37082CA08153}"/>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7208619" y="5841027"/>
            <a:ext cx="444910" cy="444910"/>
          </a:xfrm>
          <a:prstGeom prst="rect">
            <a:avLst/>
          </a:prstGeom>
        </p:spPr>
      </p:pic>
      <p:pic>
        <p:nvPicPr>
          <p:cNvPr id="44" name="Picture 43">
            <a:extLst>
              <a:ext uri="{FF2B5EF4-FFF2-40B4-BE49-F238E27FC236}">
                <a16:creationId xmlns:a16="http://schemas.microsoft.com/office/drawing/2014/main" id="{420B9950-6046-402D-9F4D-709AAFD2B6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9243" y="3289815"/>
            <a:ext cx="1349560" cy="224648"/>
          </a:xfrm>
          <a:prstGeom prst="rect">
            <a:avLst/>
          </a:prstGeom>
        </p:spPr>
      </p:pic>
      <p:pic>
        <p:nvPicPr>
          <p:cNvPr id="40" name="Picture 39">
            <a:extLst>
              <a:ext uri="{FF2B5EF4-FFF2-40B4-BE49-F238E27FC236}">
                <a16:creationId xmlns:a16="http://schemas.microsoft.com/office/drawing/2014/main" id="{7636E1E7-3DA4-46D2-B53C-5157B61F3D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9243" y="5460476"/>
            <a:ext cx="1349560" cy="224648"/>
          </a:xfrm>
          <a:prstGeom prst="rect">
            <a:avLst/>
          </a:prstGeom>
        </p:spPr>
      </p:pic>
      <p:pic>
        <p:nvPicPr>
          <p:cNvPr id="45" name="Picture 44">
            <a:extLst>
              <a:ext uri="{FF2B5EF4-FFF2-40B4-BE49-F238E27FC236}">
                <a16:creationId xmlns:a16="http://schemas.microsoft.com/office/drawing/2014/main" id="{D13D4959-32E0-40D8-835F-FF69568F57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601" y="5986299"/>
            <a:ext cx="1349560" cy="224648"/>
          </a:xfrm>
          <a:prstGeom prst="rect">
            <a:avLst/>
          </a:prstGeom>
        </p:spPr>
      </p:pic>
      <p:pic>
        <p:nvPicPr>
          <p:cNvPr id="46" name="Picture 45">
            <a:extLst>
              <a:ext uri="{FF2B5EF4-FFF2-40B4-BE49-F238E27FC236}">
                <a16:creationId xmlns:a16="http://schemas.microsoft.com/office/drawing/2014/main" id="{6EACAC81-3ED5-401D-8392-05AB346964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9243" y="3818116"/>
            <a:ext cx="1349560" cy="224648"/>
          </a:xfrm>
          <a:prstGeom prst="rect">
            <a:avLst/>
          </a:prstGeom>
        </p:spPr>
      </p:pic>
      <p:sp>
        <p:nvSpPr>
          <p:cNvPr id="42" name="Rectangle 39">
            <a:extLst>
              <a:ext uri="{FF2B5EF4-FFF2-40B4-BE49-F238E27FC236}">
                <a16:creationId xmlns:a16="http://schemas.microsoft.com/office/drawing/2014/main" id="{BA1F59A3-46E9-40DE-956C-238CFF071685}"/>
              </a:ext>
            </a:extLst>
          </p:cNvPr>
          <p:cNvSpPr/>
          <p:nvPr/>
        </p:nvSpPr>
        <p:spPr>
          <a:xfrm>
            <a:off x="1212897" y="4193262"/>
            <a:ext cx="6708507" cy="591036"/>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3" name="Rectangle 44">
            <a:extLst>
              <a:ext uri="{FF2B5EF4-FFF2-40B4-BE49-F238E27FC236}">
                <a16:creationId xmlns:a16="http://schemas.microsoft.com/office/drawing/2014/main" id="{DC42A544-73EA-4E01-8BF1-0A9BFBA8DDD0}"/>
              </a:ext>
            </a:extLst>
          </p:cNvPr>
          <p:cNvSpPr/>
          <p:nvPr/>
        </p:nvSpPr>
        <p:spPr>
          <a:xfrm>
            <a:off x="1212897" y="3619005"/>
            <a:ext cx="6708507" cy="591036"/>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7" name="Rectangle 45">
            <a:extLst>
              <a:ext uri="{FF2B5EF4-FFF2-40B4-BE49-F238E27FC236}">
                <a16:creationId xmlns:a16="http://schemas.microsoft.com/office/drawing/2014/main" id="{EF2D4E44-4513-4B4A-A718-BD1E9B08388D}"/>
              </a:ext>
            </a:extLst>
          </p:cNvPr>
          <p:cNvSpPr/>
          <p:nvPr/>
        </p:nvSpPr>
        <p:spPr>
          <a:xfrm>
            <a:off x="1212897" y="5258216"/>
            <a:ext cx="6708507" cy="591036"/>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142740268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8C1BBC4-0DDD-4B62-9615-2F68EA12A81F}"/>
              </a:ext>
            </a:extLst>
          </p:cNvPr>
          <p:cNvGraphicFramePr>
            <a:graphicFrameLocks noGrp="1"/>
          </p:cNvGraphicFramePr>
          <p:nvPr>
            <p:extLst>
              <p:ext uri="{D42A27DB-BD31-4B8C-83A1-F6EECF244321}">
                <p14:modId xmlns:p14="http://schemas.microsoft.com/office/powerpoint/2010/main" val="846521606"/>
              </p:ext>
            </p:extLst>
          </p:nvPr>
        </p:nvGraphicFramePr>
        <p:xfrm>
          <a:off x="1361311" y="2237583"/>
          <a:ext cx="7243137" cy="3821179"/>
        </p:xfrm>
        <a:graphic>
          <a:graphicData uri="http://schemas.openxmlformats.org/drawingml/2006/table">
            <a:tbl>
              <a:tblPr firstRow="1" firstCol="1" bandRow="1">
                <a:tableStyleId>{5940675A-B579-460E-94D1-54222C63F5DA}</a:tableStyleId>
              </a:tblPr>
              <a:tblGrid>
                <a:gridCol w="875386">
                  <a:extLst>
                    <a:ext uri="{9D8B030D-6E8A-4147-A177-3AD203B41FA5}">
                      <a16:colId xmlns:a16="http://schemas.microsoft.com/office/drawing/2014/main" val="4203393873"/>
                    </a:ext>
                  </a:extLst>
                </a:gridCol>
                <a:gridCol w="982159">
                  <a:extLst>
                    <a:ext uri="{9D8B030D-6E8A-4147-A177-3AD203B41FA5}">
                      <a16:colId xmlns:a16="http://schemas.microsoft.com/office/drawing/2014/main" val="4284778609"/>
                    </a:ext>
                  </a:extLst>
                </a:gridCol>
                <a:gridCol w="658811">
                  <a:extLst>
                    <a:ext uri="{9D8B030D-6E8A-4147-A177-3AD203B41FA5}">
                      <a16:colId xmlns:a16="http://schemas.microsoft.com/office/drawing/2014/main" val="3841888993"/>
                    </a:ext>
                  </a:extLst>
                </a:gridCol>
                <a:gridCol w="550317">
                  <a:extLst>
                    <a:ext uri="{9D8B030D-6E8A-4147-A177-3AD203B41FA5}">
                      <a16:colId xmlns:a16="http://schemas.microsoft.com/office/drawing/2014/main" val="1143367773"/>
                    </a:ext>
                  </a:extLst>
                </a:gridCol>
                <a:gridCol w="783964">
                  <a:extLst>
                    <a:ext uri="{9D8B030D-6E8A-4147-A177-3AD203B41FA5}">
                      <a16:colId xmlns:a16="http://schemas.microsoft.com/office/drawing/2014/main" val="2817591861"/>
                    </a:ext>
                  </a:extLst>
                </a:gridCol>
                <a:gridCol w="759526">
                  <a:extLst>
                    <a:ext uri="{9D8B030D-6E8A-4147-A177-3AD203B41FA5}">
                      <a16:colId xmlns:a16="http://schemas.microsoft.com/office/drawing/2014/main" val="1488234850"/>
                    </a:ext>
                  </a:extLst>
                </a:gridCol>
                <a:gridCol w="600503">
                  <a:extLst>
                    <a:ext uri="{9D8B030D-6E8A-4147-A177-3AD203B41FA5}">
                      <a16:colId xmlns:a16="http://schemas.microsoft.com/office/drawing/2014/main" val="3401465807"/>
                    </a:ext>
                  </a:extLst>
                </a:gridCol>
                <a:gridCol w="520303">
                  <a:extLst>
                    <a:ext uri="{9D8B030D-6E8A-4147-A177-3AD203B41FA5}">
                      <a16:colId xmlns:a16="http://schemas.microsoft.com/office/drawing/2014/main" val="908044955"/>
                    </a:ext>
                  </a:extLst>
                </a:gridCol>
                <a:gridCol w="752642">
                  <a:extLst>
                    <a:ext uri="{9D8B030D-6E8A-4147-A177-3AD203B41FA5}">
                      <a16:colId xmlns:a16="http://schemas.microsoft.com/office/drawing/2014/main" val="3425016733"/>
                    </a:ext>
                  </a:extLst>
                </a:gridCol>
                <a:gridCol w="759526">
                  <a:extLst>
                    <a:ext uri="{9D8B030D-6E8A-4147-A177-3AD203B41FA5}">
                      <a16:colId xmlns:a16="http://schemas.microsoft.com/office/drawing/2014/main" val="808633206"/>
                    </a:ext>
                  </a:extLst>
                </a:gridCol>
              </a:tblGrid>
              <a:tr h="173220">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r>
                        <a:rPr lang="en-GB"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61185989"/>
                  </a:ext>
                </a:extLst>
              </a:tr>
              <a:tr h="1128590">
                <a:tc>
                  <a:txBody>
                    <a:bodyPr/>
                    <a:lstStyle/>
                    <a:p>
                      <a:pPr algn="ctr">
                        <a:lnSpc>
                          <a:spcPct val="150000"/>
                        </a:lnSpc>
                        <a:spcAft>
                          <a:spcPts val="300"/>
                        </a:spcAft>
                      </a:pPr>
                      <a:r>
                        <a:rPr lang="el-GR" sz="1400" dirty="0">
                          <a:effectLst/>
                        </a:rPr>
                        <a:t>Εικόνα</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dirty="0">
                          <a:effectLst/>
                        </a:rPr>
                        <a:t>SIZE</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dirty="0">
                          <a:effectLst/>
                        </a:rPr>
                        <a:t>PSNR</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dirty="0">
                          <a:effectLst/>
                        </a:rPr>
                        <a:t>SSIM</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a:effectLst/>
                        </a:rPr>
                        <a:t>BER</a:t>
                      </a:r>
                      <a:r>
                        <a:rPr lang="el-GR" sz="1400">
                          <a:effectLst/>
                        </a:rPr>
                        <a:t> πράσινο κανάλι</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a:effectLst/>
                        </a:rPr>
                        <a:t>BER</a:t>
                      </a:r>
                      <a:r>
                        <a:rPr lang="el-GR" sz="1400">
                          <a:effectLst/>
                        </a:rPr>
                        <a:t> μπλε κανάλι</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dirty="0">
                          <a:effectLst/>
                        </a:rPr>
                        <a:t>PSNR</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dirty="0">
                          <a:effectLst/>
                        </a:rPr>
                        <a:t>SSIM</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dirty="0">
                          <a:effectLst/>
                        </a:rPr>
                        <a:t>BER</a:t>
                      </a:r>
                      <a:r>
                        <a:rPr lang="el-GR" sz="1400" dirty="0">
                          <a:effectLst/>
                        </a:rPr>
                        <a:t> πράσινο κανάλι</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a:effectLst/>
                        </a:rPr>
                        <a:t>BER</a:t>
                      </a:r>
                      <a:r>
                        <a:rPr lang="el-GR" sz="1400">
                          <a:effectLst/>
                        </a:rPr>
                        <a:t> μπλε κανάλι</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51099730"/>
                  </a:ext>
                </a:extLst>
              </a:tr>
              <a:tr h="436524">
                <a:tc>
                  <a:txBody>
                    <a:bodyPr/>
                    <a:lstStyle/>
                    <a:p>
                      <a:pPr algn="ctr">
                        <a:lnSpc>
                          <a:spcPct val="150000"/>
                        </a:lnSpc>
                        <a:spcAft>
                          <a:spcPts val="300"/>
                        </a:spcAft>
                      </a:pPr>
                      <a:r>
                        <a:rPr lang="en-US" sz="1400" dirty="0">
                          <a:effectLst/>
                        </a:rPr>
                        <a:t>painting</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1400">
                          <a:effectLst/>
                        </a:rPr>
                        <a:t>512x512</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21.86</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0.4</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21.86</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0.45</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0.25</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0.26</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53685879"/>
                  </a:ext>
                </a:extLst>
              </a:tr>
              <a:tr h="436524">
                <a:tc>
                  <a:txBody>
                    <a:bodyPr/>
                    <a:lstStyle/>
                    <a:p>
                      <a:pPr algn="ctr">
                        <a:lnSpc>
                          <a:spcPct val="150000"/>
                        </a:lnSpc>
                        <a:spcAft>
                          <a:spcPts val="300"/>
                        </a:spcAft>
                      </a:pPr>
                      <a:r>
                        <a:rPr lang="en-US" sz="1400">
                          <a:effectLst/>
                        </a:rPr>
                        <a:t>clouds</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1400" dirty="0">
                          <a:effectLst/>
                        </a:rPr>
                        <a:t>512x512</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23.35</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0.2</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0.29</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0.58</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23.57</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0.21</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dirty="0">
                          <a:effectLst/>
                        </a:rPr>
                        <a:t>0.45</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0.44</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12710703"/>
                  </a:ext>
                </a:extLst>
              </a:tr>
              <a:tr h="436524">
                <a:tc>
                  <a:txBody>
                    <a:bodyPr/>
                    <a:lstStyle/>
                    <a:p>
                      <a:pPr algn="ctr">
                        <a:lnSpc>
                          <a:spcPct val="150000"/>
                        </a:lnSpc>
                        <a:spcAft>
                          <a:spcPts val="300"/>
                        </a:spcAft>
                      </a:pPr>
                      <a:r>
                        <a:rPr lang="en-US" sz="1400">
                          <a:effectLst/>
                        </a:rPr>
                        <a:t>dog</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1400" dirty="0">
                          <a:effectLst/>
                        </a:rPr>
                        <a:t>512x512</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23.48</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0.2</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0.58</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23.77</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0.21</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0.43</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dirty="0">
                          <a:effectLst/>
                        </a:rPr>
                        <a:t>0.43</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67600219"/>
                  </a:ext>
                </a:extLst>
              </a:tr>
              <a:tr h="436524">
                <a:tc>
                  <a:txBody>
                    <a:bodyPr/>
                    <a:lstStyle/>
                    <a:p>
                      <a:pPr algn="ctr">
                        <a:lnSpc>
                          <a:spcPct val="150000"/>
                        </a:lnSpc>
                        <a:spcAft>
                          <a:spcPts val="300"/>
                        </a:spcAft>
                      </a:pPr>
                      <a:r>
                        <a:rPr lang="en-US" sz="1400">
                          <a:effectLst/>
                        </a:rPr>
                        <a:t>glass</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1400" dirty="0">
                          <a:effectLst/>
                        </a:rPr>
                        <a:t>512x512</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21.86</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0.39</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0.86</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21.86</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0.42</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0.38</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dirty="0">
                          <a:effectLst/>
                        </a:rPr>
                        <a:t>0.37</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74276740"/>
                  </a:ext>
                </a:extLst>
              </a:tr>
              <a:tr h="205835">
                <a:tc>
                  <a:txBody>
                    <a:bodyPr/>
                    <a:lstStyle/>
                    <a:p>
                      <a:pPr algn="ctr">
                        <a:lnSpc>
                          <a:spcPct val="150000"/>
                        </a:lnSpc>
                        <a:spcAft>
                          <a:spcPts val="300"/>
                        </a:spcAft>
                      </a:pPr>
                      <a:r>
                        <a:rPr lang="en-US" sz="1400">
                          <a:effectLst/>
                        </a:rPr>
                        <a:t>sky</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1400" dirty="0">
                          <a:effectLst/>
                        </a:rPr>
                        <a:t>800x800</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29.7</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0.19</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0.58</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23.7</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0.22</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0.36</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dirty="0">
                          <a:effectLst/>
                        </a:rPr>
                        <a:t>0.37</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49032181"/>
                  </a:ext>
                </a:extLst>
              </a:tr>
              <a:tr h="436524">
                <a:tc>
                  <a:txBody>
                    <a:bodyPr/>
                    <a:lstStyle/>
                    <a:p>
                      <a:pPr algn="ctr">
                        <a:lnSpc>
                          <a:spcPct val="150000"/>
                        </a:lnSpc>
                        <a:spcAft>
                          <a:spcPts val="300"/>
                        </a:spcAft>
                      </a:pPr>
                      <a:r>
                        <a:rPr lang="en-US" sz="1400">
                          <a:effectLst/>
                        </a:rPr>
                        <a:t>winter</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1400" dirty="0">
                          <a:effectLst/>
                        </a:rPr>
                        <a:t>768x768</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23.28</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0.12</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0.29</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24.11</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0.16</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0.4</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dirty="0">
                          <a:effectLst/>
                        </a:rPr>
                        <a:t>0.42</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75077798"/>
                  </a:ext>
                </a:extLst>
              </a:tr>
            </a:tbl>
          </a:graphicData>
        </a:graphic>
      </p:graphicFrame>
      <p:sp>
        <p:nvSpPr>
          <p:cNvPr id="33" name="Title 1"/>
          <p:cNvSpPr>
            <a:spLocks noGrp="1"/>
          </p:cNvSpPr>
          <p:nvPr>
            <p:ph type="title"/>
          </p:nvPr>
        </p:nvSpPr>
        <p:spPr>
          <a:xfrm>
            <a:off x="304770" y="188640"/>
            <a:ext cx="7507590" cy="800796"/>
          </a:xfrm>
        </p:spPr>
        <p:txBody>
          <a:bodyPr anchor="b">
            <a:noAutofit/>
          </a:bodyPr>
          <a:lstStyle/>
          <a:p>
            <a:pPr marL="596646" indent="-514350"/>
            <a:r>
              <a:rPr lang="en-GB" sz="2800" dirty="0">
                <a:solidFill>
                  <a:schemeClr val="accent5">
                    <a:lumMod val="75000"/>
                  </a:schemeClr>
                </a:solidFill>
                <a:latin typeface="Century Schoolbook" pitchFamily="18" charset="0"/>
              </a:rPr>
              <a:t>4</a:t>
            </a:r>
            <a:r>
              <a:rPr lang="en-US" sz="2800" dirty="0">
                <a:solidFill>
                  <a:schemeClr val="accent5">
                    <a:lumMod val="75000"/>
                  </a:schemeClr>
                </a:solidFill>
                <a:latin typeface="Century Schoolbook" pitchFamily="18" charset="0"/>
              </a:rPr>
              <a:t> </a:t>
            </a:r>
            <a:r>
              <a:rPr lang="el-GR" sz="2800" dirty="0">
                <a:solidFill>
                  <a:schemeClr val="accent5">
                    <a:lumMod val="75000"/>
                  </a:schemeClr>
                </a:solidFill>
                <a:latin typeface="Century Schoolbook" pitchFamily="18" charset="0"/>
              </a:rPr>
              <a:t>Πειραματικά αποτελέσματα</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732367" cy="646331"/>
          </a:xfrm>
          <a:prstGeom prst="rect">
            <a:avLst/>
          </a:prstGeom>
        </p:spPr>
        <p:txBody>
          <a:bodyPr wrap="square">
            <a:spAutoFit/>
          </a:bodyPr>
          <a:lstStyle/>
          <a:p>
            <a:pPr marL="0" lvl="3" algn="just"/>
            <a:r>
              <a:rPr lang="el-GR" b="1" dirty="0">
                <a:solidFill>
                  <a:srgbClr val="C00000"/>
                </a:solidFill>
                <a:latin typeface="Times New Roman" pitchFamily="18" charset="0"/>
                <a:cs typeface="Times New Roman" pitchFamily="18" charset="0"/>
                <a:sym typeface="Wingdings" pitchFamily="2" charset="2"/>
              </a:rPr>
              <a:t>Επίθεση </a:t>
            </a:r>
            <a:r>
              <a:rPr lang="en-GB" b="1" dirty="0">
                <a:solidFill>
                  <a:srgbClr val="C00000"/>
                </a:solidFill>
                <a:latin typeface="Times New Roman" pitchFamily="18" charset="0"/>
                <a:cs typeface="Times New Roman" pitchFamily="18" charset="0"/>
                <a:sym typeface="Wingdings" pitchFamily="2" charset="2"/>
              </a:rPr>
              <a:t>Gaussian noise (</a:t>
            </a:r>
            <a:r>
              <a:rPr lang="el-GR" b="1" dirty="0">
                <a:solidFill>
                  <a:srgbClr val="C00000"/>
                </a:solidFill>
                <a:latin typeface="Times New Roman" pitchFamily="18" charset="0"/>
                <a:cs typeface="Times New Roman" pitchFamily="18" charset="0"/>
                <a:sym typeface="Wingdings" pitchFamily="2" charset="2"/>
              </a:rPr>
              <a:t>μ = 0, σ = 0.01)</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endParaRPr lang="en-US" dirty="0">
              <a:solidFill>
                <a:schemeClr val="tx1">
                  <a:lumMod val="95000"/>
                  <a:lumOff val="5000"/>
                </a:schemeClr>
              </a:solidFill>
              <a:latin typeface="Times New Roman" pitchFamily="18" charset="0"/>
              <a:cs typeface="Times New Roman" pitchFamily="18" charset="0"/>
              <a:sym typeface="Wingdings" pitchFamily="2" charset="2"/>
            </a:endParaRP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168</a:t>
            </a:fld>
            <a:endParaRPr lang="el-GR" altLang="el-GR" sz="1200" dirty="0">
              <a:latin typeface="Cambria" pitchFamily="18" charset="0"/>
            </a:endParaRPr>
          </a:p>
        </p:txBody>
      </p:sp>
      <p:sp>
        <p:nvSpPr>
          <p:cNvPr id="9" name="TextBox 8">
            <a:extLst>
              <a:ext uri="{FF2B5EF4-FFF2-40B4-BE49-F238E27FC236}">
                <a16:creationId xmlns:a16="http://schemas.microsoft.com/office/drawing/2014/main" id="{C36C726D-F6D6-4EE9-B603-2247CCC2A147}"/>
              </a:ext>
            </a:extLst>
          </p:cNvPr>
          <p:cNvSpPr txBox="1"/>
          <p:nvPr/>
        </p:nvSpPr>
        <p:spPr>
          <a:xfrm>
            <a:off x="3677117" y="2060848"/>
            <a:ext cx="2257541" cy="338554"/>
          </a:xfrm>
          <a:prstGeom prst="rect">
            <a:avLst/>
          </a:prstGeom>
          <a:solidFill>
            <a:schemeClr val="bg1"/>
          </a:solidFill>
        </p:spPr>
        <p:txBody>
          <a:bodyPr wrap="none" rtlCol="0">
            <a:spAutoFit/>
          </a:bodyPr>
          <a:lstStyle/>
          <a:p>
            <a:r>
              <a:rPr lang="el-GR" sz="1600" dirty="0"/>
              <a:t>Αλγόριθμος </a:t>
            </a:r>
            <a:r>
              <a:rPr lang="en-US" sz="1600" dirty="0" err="1">
                <a:latin typeface="Calibri" panose="020F0502020204030204" pitchFamily="34" charset="0"/>
                <a:cs typeface="Calibri" panose="020F0502020204030204" pitchFamily="34" charset="0"/>
              </a:rPr>
              <a:t>Chroni</a:t>
            </a:r>
            <a:r>
              <a:rPr lang="en-US" sz="1600" dirty="0"/>
              <a:t> </a:t>
            </a:r>
            <a:r>
              <a:rPr lang="en-US" sz="1600" dirty="0">
                <a:latin typeface="Calibri" panose="020F0502020204030204" pitchFamily="34" charset="0"/>
                <a:cs typeface="Calibri" panose="020F0502020204030204" pitchFamily="34" charset="0"/>
              </a:rPr>
              <a:t>et al</a:t>
            </a:r>
            <a:r>
              <a:rPr lang="en-US" sz="1600" dirty="0"/>
              <a:t>.</a:t>
            </a:r>
          </a:p>
        </p:txBody>
      </p:sp>
      <p:sp>
        <p:nvSpPr>
          <p:cNvPr id="10" name="TextBox 9">
            <a:extLst>
              <a:ext uri="{FF2B5EF4-FFF2-40B4-BE49-F238E27FC236}">
                <a16:creationId xmlns:a16="http://schemas.microsoft.com/office/drawing/2014/main" id="{07F1C805-82DC-4895-807C-FBE35E4F6047}"/>
              </a:ext>
            </a:extLst>
          </p:cNvPr>
          <p:cNvSpPr txBox="1"/>
          <p:nvPr/>
        </p:nvSpPr>
        <p:spPr>
          <a:xfrm>
            <a:off x="6410402" y="2068305"/>
            <a:ext cx="1972528" cy="338554"/>
          </a:xfrm>
          <a:prstGeom prst="rect">
            <a:avLst/>
          </a:prstGeom>
          <a:solidFill>
            <a:schemeClr val="bg1"/>
          </a:solidFill>
        </p:spPr>
        <p:txBody>
          <a:bodyPr wrap="none" rtlCol="0">
            <a:spAutoFit/>
          </a:bodyPr>
          <a:lstStyle/>
          <a:p>
            <a:r>
              <a:rPr lang="el-GR" sz="1600" dirty="0"/>
              <a:t>Αλγόριθμος </a:t>
            </a:r>
            <a:r>
              <a:rPr lang="en-GB" sz="1600" dirty="0">
                <a:latin typeface="Calibri" panose="020F0502020204030204" pitchFamily="34" charset="0"/>
                <a:cs typeface="Calibri" panose="020F0502020204030204" pitchFamily="34" charset="0"/>
              </a:rPr>
              <a:t>Roy</a:t>
            </a:r>
            <a:r>
              <a:rPr lang="en-US" sz="1600" dirty="0">
                <a:latin typeface="Calibri" panose="020F0502020204030204" pitchFamily="34" charset="0"/>
                <a:cs typeface="Calibri" panose="020F0502020204030204" pitchFamily="34" charset="0"/>
              </a:rPr>
              <a:t> et al</a:t>
            </a:r>
            <a:r>
              <a:rPr lang="en-US" sz="1600" dirty="0"/>
              <a:t>.</a:t>
            </a:r>
          </a:p>
        </p:txBody>
      </p:sp>
    </p:spTree>
    <p:extLst>
      <p:ext uri="{BB962C8B-B14F-4D97-AF65-F5344CB8AC3E}">
        <p14:creationId xmlns:p14="http://schemas.microsoft.com/office/powerpoint/2010/main" val="310736771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GB" sz="2800" dirty="0">
                <a:solidFill>
                  <a:schemeClr val="accent5">
                    <a:lumMod val="75000"/>
                  </a:schemeClr>
                </a:solidFill>
                <a:latin typeface="Century Schoolbook" pitchFamily="18" charset="0"/>
              </a:rPr>
              <a:t>4</a:t>
            </a:r>
            <a:r>
              <a:rPr lang="en-US" sz="2800" dirty="0">
                <a:solidFill>
                  <a:schemeClr val="accent5">
                    <a:lumMod val="75000"/>
                  </a:schemeClr>
                </a:solidFill>
                <a:latin typeface="Century Schoolbook" pitchFamily="18" charset="0"/>
              </a:rPr>
              <a:t> </a:t>
            </a:r>
            <a:r>
              <a:rPr lang="el-GR" sz="2800" dirty="0">
                <a:solidFill>
                  <a:schemeClr val="accent5">
                    <a:lumMod val="75000"/>
                  </a:schemeClr>
                </a:solidFill>
                <a:latin typeface="Century Schoolbook" pitchFamily="18" charset="0"/>
              </a:rPr>
              <a:t>Πειραματικά αποτελέσματα</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732367" cy="646331"/>
          </a:xfrm>
          <a:prstGeom prst="rect">
            <a:avLst/>
          </a:prstGeom>
        </p:spPr>
        <p:txBody>
          <a:bodyPr wrap="square">
            <a:spAutoFit/>
          </a:bodyPr>
          <a:lstStyle/>
          <a:p>
            <a:pPr marL="0" lvl="3" algn="just"/>
            <a:r>
              <a:rPr lang="el-CY" b="1" dirty="0">
                <a:solidFill>
                  <a:srgbClr val="C00000"/>
                </a:solidFill>
                <a:latin typeface="Times New Roman" pitchFamily="18" charset="0"/>
                <a:cs typeface="Times New Roman" pitchFamily="18" charset="0"/>
                <a:sym typeface="Wingdings" pitchFamily="2" charset="2"/>
              </a:rPr>
              <a:t>Ε</a:t>
            </a:r>
            <a:r>
              <a:rPr lang="el-GR" b="1" dirty="0">
                <a:solidFill>
                  <a:srgbClr val="C00000"/>
                </a:solidFill>
                <a:latin typeface="Times New Roman" pitchFamily="18" charset="0"/>
                <a:cs typeface="Times New Roman" pitchFamily="18" charset="0"/>
                <a:sym typeface="Wingdings" pitchFamily="2" charset="2"/>
              </a:rPr>
              <a:t>πίθεση </a:t>
            </a:r>
            <a:r>
              <a:rPr lang="en-GB" b="1" dirty="0">
                <a:solidFill>
                  <a:srgbClr val="C00000"/>
                </a:solidFill>
                <a:latin typeface="Times New Roman" pitchFamily="18" charset="0"/>
                <a:cs typeface="Times New Roman" pitchFamily="18" charset="0"/>
                <a:sym typeface="Wingdings" pitchFamily="2" charset="2"/>
              </a:rPr>
              <a:t>Gaussian noise (</a:t>
            </a:r>
            <a:r>
              <a:rPr lang="el-GR" b="1" dirty="0">
                <a:solidFill>
                  <a:srgbClr val="C00000"/>
                </a:solidFill>
                <a:latin typeface="Times New Roman" pitchFamily="18" charset="0"/>
                <a:cs typeface="Times New Roman" pitchFamily="18" charset="0"/>
                <a:sym typeface="Wingdings" pitchFamily="2" charset="2"/>
              </a:rPr>
              <a:t>μ = 0, σ = 0.01)</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endParaRPr lang="en-US" dirty="0">
              <a:solidFill>
                <a:schemeClr val="tx1">
                  <a:lumMod val="95000"/>
                  <a:lumOff val="5000"/>
                </a:schemeClr>
              </a:solidFill>
              <a:latin typeface="Times New Roman" pitchFamily="18" charset="0"/>
              <a:cs typeface="Times New Roman" pitchFamily="18" charset="0"/>
              <a:sym typeface="Wingdings" pitchFamily="2" charset="2"/>
            </a:endParaRP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169</a:t>
            </a:fld>
            <a:endParaRPr lang="el-GR" altLang="el-GR" sz="1200" dirty="0">
              <a:latin typeface="Cambria" pitchFamily="18" charset="0"/>
            </a:endParaRPr>
          </a:p>
        </p:txBody>
      </p:sp>
      <p:graphicFrame>
        <p:nvGraphicFramePr>
          <p:cNvPr id="41" name="Table 40">
            <a:extLst>
              <a:ext uri="{FF2B5EF4-FFF2-40B4-BE49-F238E27FC236}">
                <a16:creationId xmlns:a16="http://schemas.microsoft.com/office/drawing/2014/main" id="{BA47865B-49D2-49A8-B2F1-DC5049B21999}"/>
              </a:ext>
            </a:extLst>
          </p:cNvPr>
          <p:cNvGraphicFramePr>
            <a:graphicFrameLocks noGrp="1"/>
          </p:cNvGraphicFramePr>
          <p:nvPr>
            <p:extLst>
              <p:ext uri="{D42A27DB-BD31-4B8C-83A1-F6EECF244321}">
                <p14:modId xmlns:p14="http://schemas.microsoft.com/office/powerpoint/2010/main" val="4126193622"/>
              </p:ext>
            </p:extLst>
          </p:nvPr>
        </p:nvGraphicFramePr>
        <p:xfrm>
          <a:off x="1212897" y="1908013"/>
          <a:ext cx="6708507" cy="4401307"/>
        </p:xfrm>
        <a:graphic>
          <a:graphicData uri="http://schemas.openxmlformats.org/drawingml/2006/table">
            <a:tbl>
              <a:tblPr firstRow="1" firstCol="1" bandRow="1">
                <a:tableStyleId>{5940675A-B579-460E-94D1-54222C63F5DA}</a:tableStyleId>
              </a:tblPr>
              <a:tblGrid>
                <a:gridCol w="1012392">
                  <a:extLst>
                    <a:ext uri="{9D8B030D-6E8A-4147-A177-3AD203B41FA5}">
                      <a16:colId xmlns:a16="http://schemas.microsoft.com/office/drawing/2014/main" val="3342696732"/>
                    </a:ext>
                  </a:extLst>
                </a:gridCol>
                <a:gridCol w="954150">
                  <a:extLst>
                    <a:ext uri="{9D8B030D-6E8A-4147-A177-3AD203B41FA5}">
                      <a16:colId xmlns:a16="http://schemas.microsoft.com/office/drawing/2014/main" val="2041033584"/>
                    </a:ext>
                  </a:extLst>
                </a:gridCol>
                <a:gridCol w="1464569">
                  <a:extLst>
                    <a:ext uri="{9D8B030D-6E8A-4147-A177-3AD203B41FA5}">
                      <a16:colId xmlns:a16="http://schemas.microsoft.com/office/drawing/2014/main" val="2350714866"/>
                    </a:ext>
                  </a:extLst>
                </a:gridCol>
                <a:gridCol w="648072">
                  <a:extLst>
                    <a:ext uri="{9D8B030D-6E8A-4147-A177-3AD203B41FA5}">
                      <a16:colId xmlns:a16="http://schemas.microsoft.com/office/drawing/2014/main" val="3668893062"/>
                    </a:ext>
                  </a:extLst>
                </a:gridCol>
                <a:gridCol w="720080">
                  <a:extLst>
                    <a:ext uri="{9D8B030D-6E8A-4147-A177-3AD203B41FA5}">
                      <a16:colId xmlns:a16="http://schemas.microsoft.com/office/drawing/2014/main" val="1713823200"/>
                    </a:ext>
                  </a:extLst>
                </a:gridCol>
                <a:gridCol w="973140">
                  <a:extLst>
                    <a:ext uri="{9D8B030D-6E8A-4147-A177-3AD203B41FA5}">
                      <a16:colId xmlns:a16="http://schemas.microsoft.com/office/drawing/2014/main" val="3515708534"/>
                    </a:ext>
                  </a:extLst>
                </a:gridCol>
                <a:gridCol w="936104">
                  <a:extLst>
                    <a:ext uri="{9D8B030D-6E8A-4147-A177-3AD203B41FA5}">
                      <a16:colId xmlns:a16="http://schemas.microsoft.com/office/drawing/2014/main" val="3518015996"/>
                    </a:ext>
                  </a:extLst>
                </a:gridCol>
              </a:tblGrid>
              <a:tr h="228289">
                <a:tc>
                  <a:txBody>
                    <a:bodyPr/>
                    <a:lstStyle/>
                    <a:p>
                      <a:pPr algn="just">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46741204"/>
                  </a:ext>
                </a:extLst>
              </a:tr>
              <a:tr h="995715">
                <a:tc>
                  <a:txBody>
                    <a:bodyPr/>
                    <a:lstStyle/>
                    <a:p>
                      <a:pPr algn="ctr">
                        <a:lnSpc>
                          <a:spcPct val="150000"/>
                        </a:lnSpc>
                        <a:spcAft>
                          <a:spcPts val="300"/>
                        </a:spcAft>
                      </a:pPr>
                      <a:r>
                        <a:rPr lang="el-GR" sz="1400" dirty="0">
                          <a:effectLst/>
                        </a:rPr>
                        <a:t>Εικόνα</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dirty="0">
                          <a:effectLst/>
                          <a:latin typeface="Calibri" panose="020F0502020204030204" pitchFamily="34" charset="0"/>
                          <a:cs typeface="Calibri" panose="020F0502020204030204" pitchFamily="34" charset="0"/>
                        </a:rPr>
                        <a:t>SIZE</a:t>
                      </a:r>
                      <a:endParaRPr lang="el-GR"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dirty="0" err="1">
                          <a:effectLst/>
                          <a:latin typeface="Calibri" panose="020F0502020204030204" pitchFamily="34" charset="0"/>
                          <a:cs typeface="Calibri" panose="020F0502020204030204" pitchFamily="34" charset="0"/>
                        </a:rPr>
                        <a:t>SiP</a:t>
                      </a:r>
                      <a:endParaRPr lang="el-GR"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kumimoji="0" lang="el-GR" sz="1400" kern="1200" dirty="0">
                          <a:solidFill>
                            <a:schemeClr val="tx1"/>
                          </a:solidFill>
                          <a:effectLst/>
                          <a:latin typeface="+mn-lt"/>
                          <a:ea typeface="+mn-ea"/>
                          <a:cs typeface="+mn-cs"/>
                        </a:rPr>
                        <a:t>Αρχικό </a:t>
                      </a:r>
                      <a:r>
                        <a:rPr kumimoji="0" lang="en-GB" sz="1400" kern="1200" dirty="0">
                          <a:solidFill>
                            <a:schemeClr val="tx1"/>
                          </a:solidFill>
                          <a:effectLst/>
                          <a:latin typeface="+mn-lt"/>
                          <a:ea typeface="+mn-ea"/>
                          <a:cs typeface="+mn-cs"/>
                        </a:rPr>
                        <a:t>logo1</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50000"/>
                        </a:lnSpc>
                        <a:spcBef>
                          <a:spcPts val="0"/>
                        </a:spcBef>
                        <a:spcAft>
                          <a:spcPts val="300"/>
                        </a:spcAft>
                        <a:buClrTx/>
                        <a:buSzTx/>
                        <a:buFontTx/>
                        <a:buNone/>
                        <a:tabLst/>
                        <a:defRPr/>
                      </a:pPr>
                      <a:r>
                        <a:rPr kumimoji="0" lang="el-GR" sz="1400" kern="1200" dirty="0">
                          <a:solidFill>
                            <a:schemeClr val="tx1"/>
                          </a:solidFill>
                          <a:effectLst/>
                          <a:latin typeface="+mn-lt"/>
                          <a:ea typeface="+mn-ea"/>
                          <a:cs typeface="+mn-cs"/>
                        </a:rPr>
                        <a:t>Αρχικό </a:t>
                      </a:r>
                      <a:r>
                        <a:rPr kumimoji="0" lang="en-GB" sz="1400" kern="1200" dirty="0">
                          <a:solidFill>
                            <a:schemeClr val="tx1"/>
                          </a:solidFill>
                          <a:effectLst/>
                          <a:latin typeface="+mn-lt"/>
                          <a:ea typeface="+mn-ea"/>
                          <a:cs typeface="+mn-cs"/>
                        </a:rPr>
                        <a:t>logo2</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l-GR" sz="1400" dirty="0">
                          <a:effectLst/>
                          <a:latin typeface="Cambria" panose="02040503050406030204" pitchFamily="18" charset="0"/>
                          <a:ea typeface="Times New Roman" panose="02020603050405020304" pitchFamily="18" charset="0"/>
                          <a:cs typeface="Times New Roman" panose="02020603050405020304" pitchFamily="18" charset="0"/>
                        </a:rPr>
                        <a:t>Εξαγόμενο </a:t>
                      </a:r>
                      <a:r>
                        <a:rPr lang="en-GB" sz="1400" dirty="0">
                          <a:effectLst/>
                          <a:latin typeface="Cambria" panose="02040503050406030204" pitchFamily="18" charset="0"/>
                          <a:ea typeface="Times New Roman" panose="02020603050405020304" pitchFamily="18" charset="0"/>
                          <a:cs typeface="Times New Roman" panose="02020603050405020304" pitchFamily="18" charset="0"/>
                        </a:rPr>
                        <a:t>logo1</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dirty="0">
                          <a:effectLst/>
                        </a:rPr>
                        <a:t>E</a:t>
                      </a:r>
                      <a:r>
                        <a:rPr lang="el-GR" sz="1400" dirty="0" err="1">
                          <a:effectLst/>
                        </a:rPr>
                        <a:t>ξαγόμενο</a:t>
                      </a:r>
                      <a:r>
                        <a:rPr lang="el-GR" sz="1400" dirty="0">
                          <a:effectLst/>
                        </a:rPr>
                        <a:t> </a:t>
                      </a:r>
                      <a:r>
                        <a:rPr lang="en-GB" sz="1400" dirty="0">
                          <a:effectLst/>
                        </a:rPr>
                        <a:t>logo 2</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24480568"/>
                  </a:ext>
                </a:extLst>
              </a:tr>
              <a:tr h="513007">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painting</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US" sz="1600">
                          <a:effectLst/>
                          <a:latin typeface="Calibri" panose="020F0502020204030204" pitchFamily="34" charset="0"/>
                          <a:cs typeface="Calibri" panose="020F0502020204030204" pitchFamily="34" charset="0"/>
                        </a:rPr>
                        <a:t>512x512</a:t>
                      </a:r>
                      <a:endParaRPr lang="el-GR" sz="16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99315984"/>
                  </a:ext>
                </a:extLst>
              </a:tr>
              <a:tr h="584371">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clouds</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512x512</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70729762"/>
                  </a:ext>
                </a:extLst>
              </a:tr>
              <a:tr h="567757">
                <a:tc>
                  <a:txBody>
                    <a:bodyPr/>
                    <a:lstStyle/>
                    <a:p>
                      <a:pPr algn="ctr">
                        <a:lnSpc>
                          <a:spcPct val="150000"/>
                        </a:lnSpc>
                        <a:spcAft>
                          <a:spcPts val="300"/>
                        </a:spcAft>
                      </a:pPr>
                      <a:r>
                        <a:rPr lang="en-US" sz="1600">
                          <a:effectLst/>
                          <a:latin typeface="Calibri" panose="020F0502020204030204" pitchFamily="34" charset="0"/>
                          <a:cs typeface="Calibri" panose="020F0502020204030204" pitchFamily="34" charset="0"/>
                        </a:rPr>
                        <a:t>dog</a:t>
                      </a:r>
                      <a:endParaRPr lang="el-GR" sz="16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512x512</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17339129"/>
                  </a:ext>
                </a:extLst>
              </a:tr>
              <a:tr h="504056">
                <a:tc>
                  <a:txBody>
                    <a:bodyPr/>
                    <a:lstStyle/>
                    <a:p>
                      <a:pPr algn="ctr">
                        <a:lnSpc>
                          <a:spcPct val="150000"/>
                        </a:lnSpc>
                        <a:spcAft>
                          <a:spcPts val="300"/>
                        </a:spcAft>
                      </a:pPr>
                      <a:r>
                        <a:rPr lang="en-US" sz="1600">
                          <a:effectLst/>
                          <a:latin typeface="Calibri" panose="020F0502020204030204" pitchFamily="34" charset="0"/>
                          <a:cs typeface="Calibri" panose="020F0502020204030204" pitchFamily="34" charset="0"/>
                        </a:rPr>
                        <a:t>glass</a:t>
                      </a:r>
                      <a:endParaRPr lang="el-GR" sz="16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512x512</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04434190"/>
                  </a:ext>
                </a:extLst>
              </a:tr>
              <a:tr h="504056">
                <a:tc>
                  <a:txBody>
                    <a:bodyPr/>
                    <a:lstStyle/>
                    <a:p>
                      <a:pPr algn="ctr">
                        <a:lnSpc>
                          <a:spcPct val="150000"/>
                        </a:lnSpc>
                        <a:spcAft>
                          <a:spcPts val="300"/>
                        </a:spcAft>
                      </a:pPr>
                      <a:r>
                        <a:rPr lang="en-US" sz="1600">
                          <a:effectLst/>
                          <a:latin typeface="Calibri" panose="020F0502020204030204" pitchFamily="34" charset="0"/>
                          <a:cs typeface="Calibri" panose="020F0502020204030204" pitchFamily="34" charset="0"/>
                        </a:rPr>
                        <a:t>sky</a:t>
                      </a:r>
                      <a:endParaRPr lang="el-GR" sz="16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800x800</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96406690"/>
                  </a:ext>
                </a:extLst>
              </a:tr>
              <a:tr h="504056">
                <a:tc>
                  <a:txBody>
                    <a:bodyPr/>
                    <a:lstStyle/>
                    <a:p>
                      <a:pPr algn="ctr">
                        <a:lnSpc>
                          <a:spcPct val="150000"/>
                        </a:lnSpc>
                        <a:spcAft>
                          <a:spcPts val="300"/>
                        </a:spcAft>
                      </a:pPr>
                      <a:r>
                        <a:rPr lang="en-US" sz="1600">
                          <a:effectLst/>
                          <a:latin typeface="Calibri" panose="020F0502020204030204" pitchFamily="34" charset="0"/>
                          <a:cs typeface="Calibri" panose="020F0502020204030204" pitchFamily="34" charset="0"/>
                        </a:rPr>
                        <a:t>winter</a:t>
                      </a:r>
                      <a:endParaRPr lang="el-GR" sz="16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768x768</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79992995"/>
                  </a:ext>
                </a:extLst>
              </a:tr>
            </a:tbl>
          </a:graphicData>
        </a:graphic>
      </p:graphicFrame>
      <p:pic>
        <p:nvPicPr>
          <p:cNvPr id="50" name="Picture 49">
            <a:extLst>
              <a:ext uri="{FF2B5EF4-FFF2-40B4-BE49-F238E27FC236}">
                <a16:creationId xmlns:a16="http://schemas.microsoft.com/office/drawing/2014/main" id="{6CAF5F1F-020B-41E6-9E20-E4BF9DE12C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2231" y="4308909"/>
            <a:ext cx="1349560" cy="224648"/>
          </a:xfrm>
          <a:prstGeom prst="rect">
            <a:avLst/>
          </a:prstGeom>
        </p:spPr>
      </p:pic>
      <p:pic>
        <p:nvPicPr>
          <p:cNvPr id="51" name="Picture 50">
            <a:extLst>
              <a:ext uri="{FF2B5EF4-FFF2-40B4-BE49-F238E27FC236}">
                <a16:creationId xmlns:a16="http://schemas.microsoft.com/office/drawing/2014/main" id="{A39AF9EF-DD79-442D-B2BE-A8FF28E6C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9243" y="4905873"/>
            <a:ext cx="1349560" cy="224648"/>
          </a:xfrm>
          <a:prstGeom prst="rect">
            <a:avLst/>
          </a:prstGeom>
        </p:spPr>
      </p:pic>
      <p:pic>
        <p:nvPicPr>
          <p:cNvPr id="54" name="Picture 53">
            <a:extLst>
              <a:ext uri="{FF2B5EF4-FFF2-40B4-BE49-F238E27FC236}">
                <a16:creationId xmlns:a16="http://schemas.microsoft.com/office/drawing/2014/main" id="{C8883B51-34CB-41FB-BEFE-C664B4A9E4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6268" y="3156230"/>
            <a:ext cx="439420" cy="439420"/>
          </a:xfrm>
          <a:prstGeom prst="rect">
            <a:avLst/>
          </a:prstGeom>
        </p:spPr>
      </p:pic>
      <p:pic>
        <p:nvPicPr>
          <p:cNvPr id="55" name="Picture 54">
            <a:extLst>
              <a:ext uri="{FF2B5EF4-FFF2-40B4-BE49-F238E27FC236}">
                <a16:creationId xmlns:a16="http://schemas.microsoft.com/office/drawing/2014/main" id="{07D9092A-0507-440F-BCCB-5BCB3027CA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9585" y="3735268"/>
            <a:ext cx="439420" cy="439420"/>
          </a:xfrm>
          <a:prstGeom prst="rect">
            <a:avLst/>
          </a:prstGeom>
        </p:spPr>
      </p:pic>
      <p:pic>
        <p:nvPicPr>
          <p:cNvPr id="56" name="Picture 55">
            <a:extLst>
              <a:ext uri="{FF2B5EF4-FFF2-40B4-BE49-F238E27FC236}">
                <a16:creationId xmlns:a16="http://schemas.microsoft.com/office/drawing/2014/main" id="{BF6732C1-5159-493A-8964-CAAA09ED9E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9585" y="4306516"/>
            <a:ext cx="439420" cy="439420"/>
          </a:xfrm>
          <a:prstGeom prst="rect">
            <a:avLst/>
          </a:prstGeom>
        </p:spPr>
      </p:pic>
      <p:pic>
        <p:nvPicPr>
          <p:cNvPr id="57" name="Picture 56">
            <a:extLst>
              <a:ext uri="{FF2B5EF4-FFF2-40B4-BE49-F238E27FC236}">
                <a16:creationId xmlns:a16="http://schemas.microsoft.com/office/drawing/2014/main" id="{F41FEA3E-F931-4F69-A68A-8FF58053FD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6268" y="4840190"/>
            <a:ext cx="439420" cy="439420"/>
          </a:xfrm>
          <a:prstGeom prst="rect">
            <a:avLst/>
          </a:prstGeom>
        </p:spPr>
      </p:pic>
      <p:pic>
        <p:nvPicPr>
          <p:cNvPr id="58" name="Picture 57">
            <a:extLst>
              <a:ext uri="{FF2B5EF4-FFF2-40B4-BE49-F238E27FC236}">
                <a16:creationId xmlns:a16="http://schemas.microsoft.com/office/drawing/2014/main" id="{FEF63F24-1F7E-468B-82DE-61E5F0B794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9585" y="5340481"/>
            <a:ext cx="439420" cy="439420"/>
          </a:xfrm>
          <a:prstGeom prst="rect">
            <a:avLst/>
          </a:prstGeom>
        </p:spPr>
      </p:pic>
      <p:pic>
        <p:nvPicPr>
          <p:cNvPr id="59" name="Picture 58">
            <a:extLst>
              <a:ext uri="{FF2B5EF4-FFF2-40B4-BE49-F238E27FC236}">
                <a16:creationId xmlns:a16="http://schemas.microsoft.com/office/drawing/2014/main" id="{1A7B177C-9E53-42AD-A488-CD6DF16BBC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9585" y="5845090"/>
            <a:ext cx="439420" cy="439420"/>
          </a:xfrm>
          <a:prstGeom prst="rect">
            <a:avLst/>
          </a:prstGeom>
        </p:spPr>
      </p:pic>
      <p:pic>
        <p:nvPicPr>
          <p:cNvPr id="60" name="Picture 59">
            <a:extLst>
              <a:ext uri="{FF2B5EF4-FFF2-40B4-BE49-F238E27FC236}">
                <a16:creationId xmlns:a16="http://schemas.microsoft.com/office/drawing/2014/main" id="{85F9C4FF-E55D-439B-8161-BB1CFD5684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9462" y="3150414"/>
            <a:ext cx="440690" cy="440690"/>
          </a:xfrm>
          <a:prstGeom prst="rect">
            <a:avLst/>
          </a:prstGeom>
        </p:spPr>
      </p:pic>
      <p:pic>
        <p:nvPicPr>
          <p:cNvPr id="61" name="Picture 60">
            <a:extLst>
              <a:ext uri="{FF2B5EF4-FFF2-40B4-BE49-F238E27FC236}">
                <a16:creationId xmlns:a16="http://schemas.microsoft.com/office/drawing/2014/main" id="{AC575BDD-D907-4E30-9B7F-3BE126D87C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9462" y="3710095"/>
            <a:ext cx="440690" cy="440690"/>
          </a:xfrm>
          <a:prstGeom prst="rect">
            <a:avLst/>
          </a:prstGeom>
        </p:spPr>
      </p:pic>
      <p:pic>
        <p:nvPicPr>
          <p:cNvPr id="62" name="Picture 61">
            <a:extLst>
              <a:ext uri="{FF2B5EF4-FFF2-40B4-BE49-F238E27FC236}">
                <a16:creationId xmlns:a16="http://schemas.microsoft.com/office/drawing/2014/main" id="{30A50186-66F8-4ABF-AD1E-6D9F8DAD3E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9462" y="4313212"/>
            <a:ext cx="440690" cy="440690"/>
          </a:xfrm>
          <a:prstGeom prst="rect">
            <a:avLst/>
          </a:prstGeom>
        </p:spPr>
      </p:pic>
      <p:pic>
        <p:nvPicPr>
          <p:cNvPr id="63" name="Picture 62">
            <a:extLst>
              <a:ext uri="{FF2B5EF4-FFF2-40B4-BE49-F238E27FC236}">
                <a16:creationId xmlns:a16="http://schemas.microsoft.com/office/drawing/2014/main" id="{90878B53-19A9-4606-BB57-E9EAC10C4F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9462" y="4839555"/>
            <a:ext cx="440690" cy="440690"/>
          </a:xfrm>
          <a:prstGeom prst="rect">
            <a:avLst/>
          </a:prstGeom>
        </p:spPr>
      </p:pic>
      <p:pic>
        <p:nvPicPr>
          <p:cNvPr id="64" name="Picture 63">
            <a:extLst>
              <a:ext uri="{FF2B5EF4-FFF2-40B4-BE49-F238E27FC236}">
                <a16:creationId xmlns:a16="http://schemas.microsoft.com/office/drawing/2014/main" id="{51DF031F-C686-4A12-A95F-8147216AC8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9462" y="5364965"/>
            <a:ext cx="440690" cy="440690"/>
          </a:xfrm>
          <a:prstGeom prst="rect">
            <a:avLst/>
          </a:prstGeom>
        </p:spPr>
      </p:pic>
      <p:pic>
        <p:nvPicPr>
          <p:cNvPr id="65" name="Picture 64">
            <a:extLst>
              <a:ext uri="{FF2B5EF4-FFF2-40B4-BE49-F238E27FC236}">
                <a16:creationId xmlns:a16="http://schemas.microsoft.com/office/drawing/2014/main" id="{616A1AF8-5AC3-4859-984A-688F91CACD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9462" y="5845247"/>
            <a:ext cx="440690" cy="440690"/>
          </a:xfrm>
          <a:prstGeom prst="rect">
            <a:avLst/>
          </a:prstGeom>
        </p:spPr>
      </p:pic>
      <p:pic>
        <p:nvPicPr>
          <p:cNvPr id="66" name="Picture 65">
            <a:extLst>
              <a:ext uri="{FF2B5EF4-FFF2-40B4-BE49-F238E27FC236}">
                <a16:creationId xmlns:a16="http://schemas.microsoft.com/office/drawing/2014/main" id="{21592C32-F628-4EB5-AE68-1D52B5241C3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308714" y="3160721"/>
            <a:ext cx="436245" cy="436245"/>
          </a:xfrm>
          <a:prstGeom prst="rect">
            <a:avLst/>
          </a:prstGeom>
        </p:spPr>
      </p:pic>
      <p:pic>
        <p:nvPicPr>
          <p:cNvPr id="67" name="Picture 66">
            <a:extLst>
              <a:ext uri="{FF2B5EF4-FFF2-40B4-BE49-F238E27FC236}">
                <a16:creationId xmlns:a16="http://schemas.microsoft.com/office/drawing/2014/main" id="{08874674-3BF1-48E7-BD4E-A592ECF1EFA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316956" y="3738443"/>
            <a:ext cx="436245" cy="436245"/>
          </a:xfrm>
          <a:prstGeom prst="rect">
            <a:avLst/>
          </a:prstGeom>
        </p:spPr>
      </p:pic>
      <p:pic>
        <p:nvPicPr>
          <p:cNvPr id="68" name="Picture 67">
            <a:extLst>
              <a:ext uri="{FF2B5EF4-FFF2-40B4-BE49-F238E27FC236}">
                <a16:creationId xmlns:a16="http://schemas.microsoft.com/office/drawing/2014/main" id="{C29F8A32-4335-44D3-93A8-C18E40C88E9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327751" y="4306516"/>
            <a:ext cx="425450" cy="425450"/>
          </a:xfrm>
          <a:prstGeom prst="rect">
            <a:avLst/>
          </a:prstGeom>
        </p:spPr>
      </p:pic>
      <p:pic>
        <p:nvPicPr>
          <p:cNvPr id="69" name="Picture 68">
            <a:extLst>
              <a:ext uri="{FF2B5EF4-FFF2-40B4-BE49-F238E27FC236}">
                <a16:creationId xmlns:a16="http://schemas.microsoft.com/office/drawing/2014/main" id="{DB80A3BD-DD6B-4DB3-BF95-9A5EE655996E}"/>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308714" y="4831300"/>
            <a:ext cx="457200" cy="457200"/>
          </a:xfrm>
          <a:prstGeom prst="rect">
            <a:avLst/>
          </a:prstGeom>
        </p:spPr>
      </p:pic>
      <p:pic>
        <p:nvPicPr>
          <p:cNvPr id="70" name="Picture 69">
            <a:extLst>
              <a:ext uri="{FF2B5EF4-FFF2-40B4-BE49-F238E27FC236}">
                <a16:creationId xmlns:a16="http://schemas.microsoft.com/office/drawing/2014/main" id="{E08A2C26-4317-4C3E-831B-DA81FC339B30}"/>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306477" y="5331590"/>
            <a:ext cx="457201" cy="457201"/>
          </a:xfrm>
          <a:prstGeom prst="rect">
            <a:avLst/>
          </a:prstGeom>
        </p:spPr>
      </p:pic>
      <p:pic>
        <p:nvPicPr>
          <p:cNvPr id="71" name="Picture 70">
            <a:extLst>
              <a:ext uri="{FF2B5EF4-FFF2-40B4-BE49-F238E27FC236}">
                <a16:creationId xmlns:a16="http://schemas.microsoft.com/office/drawing/2014/main" id="{00A38C62-6060-4C90-A745-4230C02BEEA6}"/>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6305670" y="5841027"/>
            <a:ext cx="457201" cy="457201"/>
          </a:xfrm>
          <a:prstGeom prst="rect">
            <a:avLst/>
          </a:prstGeom>
        </p:spPr>
      </p:pic>
      <p:pic>
        <p:nvPicPr>
          <p:cNvPr id="72" name="Picture 71">
            <a:extLst>
              <a:ext uri="{FF2B5EF4-FFF2-40B4-BE49-F238E27FC236}">
                <a16:creationId xmlns:a16="http://schemas.microsoft.com/office/drawing/2014/main" id="{3597C2CC-C676-461B-B689-50A78E5D0156}"/>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7157783" y="3160721"/>
            <a:ext cx="436245" cy="436245"/>
          </a:xfrm>
          <a:prstGeom prst="rect">
            <a:avLst/>
          </a:prstGeom>
        </p:spPr>
      </p:pic>
      <p:pic>
        <p:nvPicPr>
          <p:cNvPr id="73" name="Picture 72">
            <a:extLst>
              <a:ext uri="{FF2B5EF4-FFF2-40B4-BE49-F238E27FC236}">
                <a16:creationId xmlns:a16="http://schemas.microsoft.com/office/drawing/2014/main" id="{34E5FA1E-DEC4-4E03-872E-425D59A69B6C}"/>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7152702" y="3710095"/>
            <a:ext cx="446405" cy="446405"/>
          </a:xfrm>
          <a:prstGeom prst="rect">
            <a:avLst/>
          </a:prstGeom>
        </p:spPr>
      </p:pic>
      <p:pic>
        <p:nvPicPr>
          <p:cNvPr id="74" name="Picture 73">
            <a:extLst>
              <a:ext uri="{FF2B5EF4-FFF2-40B4-BE49-F238E27FC236}">
                <a16:creationId xmlns:a16="http://schemas.microsoft.com/office/drawing/2014/main" id="{59419E24-7E10-4A5F-81EF-04055E8D1CEB}"/>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7163179" y="4320486"/>
            <a:ext cx="425450" cy="425450"/>
          </a:xfrm>
          <a:prstGeom prst="rect">
            <a:avLst/>
          </a:prstGeom>
        </p:spPr>
      </p:pic>
      <p:pic>
        <p:nvPicPr>
          <p:cNvPr id="75" name="Picture 74">
            <a:extLst>
              <a:ext uri="{FF2B5EF4-FFF2-40B4-BE49-F238E27FC236}">
                <a16:creationId xmlns:a16="http://schemas.microsoft.com/office/drawing/2014/main" id="{79F1A18E-7E40-4A53-856E-DF8B1F815E2A}"/>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7160337" y="4841828"/>
            <a:ext cx="446405" cy="446405"/>
          </a:xfrm>
          <a:prstGeom prst="rect">
            <a:avLst/>
          </a:prstGeom>
        </p:spPr>
      </p:pic>
      <p:pic>
        <p:nvPicPr>
          <p:cNvPr id="76" name="Picture 75">
            <a:extLst>
              <a:ext uri="{FF2B5EF4-FFF2-40B4-BE49-F238E27FC236}">
                <a16:creationId xmlns:a16="http://schemas.microsoft.com/office/drawing/2014/main" id="{8FCCA726-9DFC-41B1-A956-177DBBDE1281}"/>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7139382" y="5330532"/>
            <a:ext cx="446404" cy="446404"/>
          </a:xfrm>
          <a:prstGeom prst="rect">
            <a:avLst/>
          </a:prstGeom>
        </p:spPr>
      </p:pic>
      <p:pic>
        <p:nvPicPr>
          <p:cNvPr id="77" name="Picture 76">
            <a:extLst>
              <a:ext uri="{FF2B5EF4-FFF2-40B4-BE49-F238E27FC236}">
                <a16:creationId xmlns:a16="http://schemas.microsoft.com/office/drawing/2014/main" id="{E407BD5B-78B1-4342-AE12-37082CA08153}"/>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7147017" y="5841027"/>
            <a:ext cx="444910" cy="444910"/>
          </a:xfrm>
          <a:prstGeom prst="rect">
            <a:avLst/>
          </a:prstGeom>
        </p:spPr>
      </p:pic>
      <p:pic>
        <p:nvPicPr>
          <p:cNvPr id="44" name="Picture 43">
            <a:extLst>
              <a:ext uri="{FF2B5EF4-FFF2-40B4-BE49-F238E27FC236}">
                <a16:creationId xmlns:a16="http://schemas.microsoft.com/office/drawing/2014/main" id="{420B9950-6046-402D-9F4D-709AAFD2B6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9243" y="3289815"/>
            <a:ext cx="1349560" cy="224648"/>
          </a:xfrm>
          <a:prstGeom prst="rect">
            <a:avLst/>
          </a:prstGeom>
        </p:spPr>
      </p:pic>
      <p:pic>
        <p:nvPicPr>
          <p:cNvPr id="40" name="Picture 39">
            <a:extLst>
              <a:ext uri="{FF2B5EF4-FFF2-40B4-BE49-F238E27FC236}">
                <a16:creationId xmlns:a16="http://schemas.microsoft.com/office/drawing/2014/main" id="{406D1F7D-9C21-4AA2-9A99-39990596D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9243" y="3873196"/>
            <a:ext cx="1349560" cy="224648"/>
          </a:xfrm>
          <a:prstGeom prst="rect">
            <a:avLst/>
          </a:prstGeom>
        </p:spPr>
      </p:pic>
      <p:pic>
        <p:nvPicPr>
          <p:cNvPr id="45" name="Picture 44">
            <a:extLst>
              <a:ext uri="{FF2B5EF4-FFF2-40B4-BE49-F238E27FC236}">
                <a16:creationId xmlns:a16="http://schemas.microsoft.com/office/drawing/2014/main" id="{BF68F799-17AF-4F80-8817-50DFEBCB23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9243" y="5460476"/>
            <a:ext cx="1349560" cy="224648"/>
          </a:xfrm>
          <a:prstGeom prst="rect">
            <a:avLst/>
          </a:prstGeom>
        </p:spPr>
      </p:pic>
      <p:pic>
        <p:nvPicPr>
          <p:cNvPr id="46" name="Picture 45">
            <a:extLst>
              <a:ext uri="{FF2B5EF4-FFF2-40B4-BE49-F238E27FC236}">
                <a16:creationId xmlns:a16="http://schemas.microsoft.com/office/drawing/2014/main" id="{479D44AA-ACC2-4AD8-945F-597478B585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2231" y="5938550"/>
            <a:ext cx="1349560" cy="224648"/>
          </a:xfrm>
          <a:prstGeom prst="rect">
            <a:avLst/>
          </a:prstGeom>
        </p:spPr>
      </p:pic>
    </p:spTree>
    <p:extLst>
      <p:ext uri="{BB962C8B-B14F-4D97-AF65-F5344CB8AC3E}">
        <p14:creationId xmlns:p14="http://schemas.microsoft.com/office/powerpoint/2010/main" val="782293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457200" y="188640"/>
            <a:ext cx="8229600" cy="800796"/>
          </a:xfrm>
        </p:spPr>
        <p:txBody>
          <a:bodyPr anchor="b">
            <a:noAutofit/>
          </a:bodyPr>
          <a:lstStyle/>
          <a:p>
            <a:pPr marL="596646" indent="-514350"/>
            <a:r>
              <a:rPr lang="el-GR" sz="2800" dirty="0">
                <a:solidFill>
                  <a:schemeClr val="accent5">
                    <a:lumMod val="75000"/>
                  </a:schemeClr>
                </a:solidFill>
                <a:latin typeface="Century Schoolbook" pitchFamily="18" charset="0"/>
              </a:rPr>
              <a:t>Περιεχόμενα</a:t>
            </a:r>
            <a:r>
              <a:rPr lang="en-US" sz="2800" dirty="0">
                <a:solidFill>
                  <a:schemeClr val="accent5">
                    <a:lumMod val="75000"/>
                  </a:schemeClr>
                </a:solidFill>
                <a:latin typeface="Century Schoolbook" pitchFamily="18" charset="0"/>
              </a:rPr>
              <a:t>                                                      </a:t>
            </a:r>
          </a:p>
        </p:txBody>
      </p:sp>
      <p:cxnSp>
        <p:nvCxnSpPr>
          <p:cNvPr id="9"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11"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10" name="Slide Number Placeholder 4"/>
          <p:cNvSpPr>
            <a:spLocks noGrp="1"/>
          </p:cNvSpPr>
          <p:nvPr>
            <p:ph type="sldNum" sz="quarter" idx="12"/>
          </p:nvPr>
        </p:nvSpPr>
        <p:spPr>
          <a:xfrm>
            <a:off x="594360" y="6392479"/>
            <a:ext cx="1405872" cy="251231"/>
          </a:xfrm>
          <a:noFill/>
        </p:spPr>
        <p:txBody>
          <a:bodyPr/>
          <a:lstStyle/>
          <a:p>
            <a:r>
              <a:rPr lang="el-GR" altLang="el-GR" sz="1200" dirty="0">
                <a:latin typeface="Cambria" pitchFamily="18" charset="0"/>
              </a:rPr>
              <a:t>2</a:t>
            </a:r>
          </a:p>
        </p:txBody>
      </p:sp>
      <p:pic>
        <p:nvPicPr>
          <p:cNvPr id="2" name="Εικόνα 1">
            <a:extLst>
              <a:ext uri="{FF2B5EF4-FFF2-40B4-BE49-F238E27FC236}">
                <a16:creationId xmlns:a16="http://schemas.microsoft.com/office/drawing/2014/main" id="{5060E1DE-8AB0-44F1-9AC0-35D06D3034C9}"/>
              </a:ext>
            </a:extLst>
          </p:cNvPr>
          <p:cNvPicPr>
            <a:picLocks noChangeAspect="1"/>
          </p:cNvPicPr>
          <p:nvPr/>
        </p:nvPicPr>
        <p:blipFill>
          <a:blip r:embed="rId2">
            <a:alphaModFix amt="20000"/>
            <a:duotone>
              <a:schemeClr val="accent1">
                <a:shade val="45000"/>
                <a:satMod val="135000"/>
              </a:schemeClr>
              <a:prstClr val="white"/>
            </a:duotone>
          </a:blip>
          <a:stretch>
            <a:fillRect/>
          </a:stretch>
        </p:blipFill>
        <p:spPr>
          <a:xfrm>
            <a:off x="395536" y="1616317"/>
            <a:ext cx="8367287" cy="4585546"/>
          </a:xfrm>
          <a:prstGeom prst="rect">
            <a:avLst/>
          </a:prstGeom>
          <a:ln>
            <a:noFill/>
          </a:ln>
          <a:effectLst>
            <a:softEdge rad="112500"/>
          </a:effectLst>
        </p:spPr>
      </p:pic>
      <p:sp>
        <p:nvSpPr>
          <p:cNvPr id="16" name="Content Placeholder 2">
            <a:extLst>
              <a:ext uri="{FF2B5EF4-FFF2-40B4-BE49-F238E27FC236}">
                <a16:creationId xmlns:a16="http://schemas.microsoft.com/office/drawing/2014/main" id="{19DC442B-0461-4CD9-BFAA-18379726494F}"/>
              </a:ext>
            </a:extLst>
          </p:cNvPr>
          <p:cNvSpPr>
            <a:spLocks noGrp="1"/>
          </p:cNvSpPr>
          <p:nvPr>
            <p:ph sz="quarter" idx="1"/>
          </p:nvPr>
        </p:nvSpPr>
        <p:spPr>
          <a:xfrm>
            <a:off x="539551" y="1412776"/>
            <a:ext cx="8223272" cy="4816988"/>
          </a:xfrm>
        </p:spPr>
        <p:txBody>
          <a:bodyPr>
            <a:normAutofit/>
          </a:bodyPr>
          <a:lstStyle/>
          <a:p>
            <a:pPr marL="228600" indent="-147638">
              <a:lnSpc>
                <a:spcPct val="120000"/>
              </a:lnSpc>
              <a:spcBef>
                <a:spcPts val="1200"/>
              </a:spcBef>
              <a:buFont typeface="+mj-lt"/>
              <a:buAutoNum type="arabicPeriod"/>
            </a:pPr>
            <a:r>
              <a:rPr lang="el-GR" sz="1400" dirty="0">
                <a:solidFill>
                  <a:schemeClr val="accent5">
                    <a:lumMod val="75000"/>
                  </a:schemeClr>
                </a:solidFill>
                <a:latin typeface="Century Schoolbook" pitchFamily="18" charset="0"/>
              </a:rPr>
              <a:t>Εισαγωγή</a:t>
            </a:r>
          </a:p>
          <a:p>
            <a:pPr marL="457200" lvl="3" indent="-171450">
              <a:spcBef>
                <a:spcPts val="0"/>
              </a:spcBef>
            </a:pPr>
            <a:r>
              <a:rPr lang="el-GR" sz="1400" dirty="0">
                <a:solidFill>
                  <a:schemeClr val="bg2">
                    <a:lumMod val="50000"/>
                  </a:schemeClr>
                </a:solidFill>
                <a:latin typeface="Century Schoolbook" pitchFamily="18" charset="0"/>
              </a:rPr>
              <a:t>Απόκρυψη πληροφορίας</a:t>
            </a:r>
            <a:endParaRPr lang="en-US" sz="1400" dirty="0">
              <a:solidFill>
                <a:schemeClr val="bg2">
                  <a:lumMod val="50000"/>
                </a:schemeClr>
              </a:solidFill>
              <a:latin typeface="Century Schoolbook" pitchFamily="18" charset="0"/>
            </a:endParaRPr>
          </a:p>
          <a:p>
            <a:pPr marL="457200" lvl="3" indent="-171450">
              <a:spcBef>
                <a:spcPts val="0"/>
              </a:spcBef>
            </a:pPr>
            <a:r>
              <a:rPr lang="el-GR" sz="1400" dirty="0" err="1">
                <a:solidFill>
                  <a:schemeClr val="bg2">
                    <a:lumMod val="50000"/>
                  </a:schemeClr>
                </a:solidFill>
                <a:latin typeface="Century Schoolbook" pitchFamily="18" charset="0"/>
              </a:rPr>
              <a:t>Υδατοσήμανση</a:t>
            </a:r>
            <a:r>
              <a:rPr lang="el-GR" sz="1400" dirty="0">
                <a:solidFill>
                  <a:schemeClr val="bg2">
                    <a:lumMod val="50000"/>
                  </a:schemeClr>
                </a:solidFill>
                <a:latin typeface="Century Schoolbook" pitchFamily="18" charset="0"/>
              </a:rPr>
              <a:t> εικόνας</a:t>
            </a:r>
          </a:p>
          <a:p>
            <a:pPr marL="228600" indent="-147638">
              <a:lnSpc>
                <a:spcPct val="120000"/>
              </a:lnSpc>
              <a:buFont typeface="+mj-lt"/>
              <a:buAutoNum type="arabicPeriod"/>
            </a:pPr>
            <a:r>
              <a:rPr lang="en-US" sz="1400" dirty="0">
                <a:solidFill>
                  <a:schemeClr val="bg2">
                    <a:lumMod val="50000"/>
                  </a:schemeClr>
                </a:solidFill>
                <a:latin typeface="Century Schoolbook" pitchFamily="18" charset="0"/>
              </a:rPr>
              <a:t> </a:t>
            </a:r>
            <a:r>
              <a:rPr lang="el-GR" sz="1400" dirty="0">
                <a:solidFill>
                  <a:schemeClr val="accent5">
                    <a:lumMod val="75000"/>
                  </a:schemeClr>
                </a:solidFill>
                <a:latin typeface="Century Schoolbook" pitchFamily="18" charset="0"/>
              </a:rPr>
              <a:t>Θεωρητικό υπόβαθρο</a:t>
            </a:r>
            <a:endParaRPr lang="en-US" sz="1400" dirty="0">
              <a:solidFill>
                <a:schemeClr val="accent5">
                  <a:lumMod val="75000"/>
                </a:schemeClr>
              </a:solidFill>
              <a:latin typeface="Century Schoolbook" pitchFamily="18" charset="0"/>
            </a:endParaRPr>
          </a:p>
          <a:p>
            <a:pPr marL="457200" lvl="3" indent="-171450">
              <a:spcBef>
                <a:spcPts val="0"/>
              </a:spcBef>
            </a:pPr>
            <a:r>
              <a:rPr lang="el-GR" sz="1400" dirty="0">
                <a:solidFill>
                  <a:schemeClr val="bg2">
                    <a:lumMod val="50000"/>
                  </a:schemeClr>
                </a:solidFill>
                <a:latin typeface="Century Schoolbook" pitchFamily="18" charset="0"/>
              </a:rPr>
              <a:t>Επεξεργασία ψηφιακής εικόνας</a:t>
            </a:r>
          </a:p>
          <a:p>
            <a:pPr marL="457200" lvl="3" indent="-171450">
              <a:spcBef>
                <a:spcPts val="0"/>
              </a:spcBef>
            </a:pPr>
            <a:r>
              <a:rPr lang="el-GR" sz="1400" dirty="0">
                <a:solidFill>
                  <a:schemeClr val="bg2">
                    <a:lumMod val="50000"/>
                  </a:schemeClr>
                </a:solidFill>
                <a:latin typeface="Century Schoolbook" pitchFamily="18" charset="0"/>
              </a:rPr>
              <a:t>Ψηφιακή </a:t>
            </a:r>
            <a:r>
              <a:rPr lang="el-GR" sz="1400" dirty="0" err="1">
                <a:solidFill>
                  <a:schemeClr val="bg2">
                    <a:lumMod val="50000"/>
                  </a:schemeClr>
                </a:solidFill>
                <a:latin typeface="Century Schoolbook" pitchFamily="18" charset="0"/>
              </a:rPr>
              <a:t>υδατοσήμανση</a:t>
            </a:r>
            <a:r>
              <a:rPr lang="en-US" sz="1400" dirty="0">
                <a:solidFill>
                  <a:schemeClr val="bg2">
                    <a:lumMod val="50000"/>
                  </a:schemeClr>
                </a:solidFill>
                <a:latin typeface="Century Schoolbook" pitchFamily="18" charset="0"/>
              </a:rPr>
              <a:t> </a:t>
            </a:r>
          </a:p>
          <a:p>
            <a:pPr marL="457200" lvl="3" indent="-171450">
              <a:spcBef>
                <a:spcPts val="0"/>
              </a:spcBef>
            </a:pPr>
            <a:r>
              <a:rPr lang="el-GR" sz="1400" dirty="0">
                <a:solidFill>
                  <a:schemeClr val="bg2">
                    <a:lumMod val="50000"/>
                  </a:schemeClr>
                </a:solidFill>
                <a:latin typeface="Century Schoolbook" pitchFamily="18" charset="0"/>
              </a:rPr>
              <a:t>Αξιολόγηση </a:t>
            </a:r>
            <a:r>
              <a:rPr lang="el-GR" sz="1400" dirty="0" err="1">
                <a:solidFill>
                  <a:schemeClr val="bg2">
                    <a:lumMod val="50000"/>
                  </a:schemeClr>
                </a:solidFill>
                <a:latin typeface="Century Schoolbook" pitchFamily="18" charset="0"/>
              </a:rPr>
              <a:t>υδατοσημασμένης</a:t>
            </a:r>
            <a:r>
              <a:rPr lang="el-GR" sz="1400" dirty="0">
                <a:solidFill>
                  <a:schemeClr val="bg2">
                    <a:lumMod val="50000"/>
                  </a:schemeClr>
                </a:solidFill>
                <a:latin typeface="Century Schoolbook" pitchFamily="18" charset="0"/>
              </a:rPr>
              <a:t> εικόνας</a:t>
            </a:r>
          </a:p>
          <a:p>
            <a:pPr marL="457200" lvl="3" indent="-171450">
              <a:spcBef>
                <a:spcPts val="0"/>
              </a:spcBef>
            </a:pPr>
            <a:r>
              <a:rPr lang="el-GR" sz="1400" dirty="0" err="1">
                <a:solidFill>
                  <a:schemeClr val="bg2">
                    <a:lumMod val="50000"/>
                  </a:schemeClr>
                </a:solidFill>
                <a:latin typeface="Century Schoolbook" pitchFamily="18" charset="0"/>
              </a:rPr>
              <a:t>Αυτοαναστρέφουσες</a:t>
            </a:r>
            <a:r>
              <a:rPr lang="el-GR" sz="1400" dirty="0">
                <a:solidFill>
                  <a:schemeClr val="bg2">
                    <a:lumMod val="50000"/>
                  </a:schemeClr>
                </a:solidFill>
                <a:latin typeface="Century Schoolbook" pitchFamily="18" charset="0"/>
              </a:rPr>
              <a:t> μεταθέσεις</a:t>
            </a:r>
          </a:p>
          <a:p>
            <a:pPr marL="457200" lvl="3" indent="-171450">
              <a:spcBef>
                <a:spcPts val="0"/>
              </a:spcBef>
            </a:pPr>
            <a:r>
              <a:rPr lang="el-GR" sz="1400" dirty="0">
                <a:solidFill>
                  <a:schemeClr val="bg2">
                    <a:lumMod val="50000"/>
                  </a:schemeClr>
                </a:solidFill>
                <a:latin typeface="Century Schoolbook" pitchFamily="18" charset="0"/>
              </a:rPr>
              <a:t>Κωδικοποίηση αριθμών σε </a:t>
            </a:r>
            <a:r>
              <a:rPr lang="el-GR" sz="1400" dirty="0" err="1">
                <a:solidFill>
                  <a:schemeClr val="bg2">
                    <a:lumMod val="50000"/>
                  </a:schemeClr>
                </a:solidFill>
                <a:latin typeface="Century Schoolbook" pitchFamily="18" charset="0"/>
              </a:rPr>
              <a:t>αυτοαναστρέφουσες</a:t>
            </a:r>
            <a:r>
              <a:rPr lang="el-GR" sz="1400" dirty="0">
                <a:solidFill>
                  <a:schemeClr val="bg2">
                    <a:lumMod val="50000"/>
                  </a:schemeClr>
                </a:solidFill>
                <a:latin typeface="Century Schoolbook" pitchFamily="18" charset="0"/>
              </a:rPr>
              <a:t> μεταθέσεις</a:t>
            </a:r>
          </a:p>
          <a:p>
            <a:pPr marL="457200" lvl="3" indent="-171450">
              <a:spcBef>
                <a:spcPts val="0"/>
              </a:spcBef>
            </a:pPr>
            <a:r>
              <a:rPr lang="el-GR" sz="1400" dirty="0">
                <a:solidFill>
                  <a:schemeClr val="bg2">
                    <a:lumMod val="50000"/>
                  </a:schemeClr>
                </a:solidFill>
                <a:latin typeface="Century Schoolbook" pitchFamily="18" charset="0"/>
              </a:rPr>
              <a:t>Κώδικες διόρθωσης σφαλμάτων</a:t>
            </a:r>
          </a:p>
          <a:p>
            <a:pPr marL="228600" indent="-147638">
              <a:lnSpc>
                <a:spcPct val="120000"/>
              </a:lnSpc>
              <a:buFont typeface="+mj-lt"/>
              <a:buAutoNum type="arabicPeriod"/>
            </a:pPr>
            <a:r>
              <a:rPr lang="el-GR" sz="1400" dirty="0" err="1">
                <a:solidFill>
                  <a:schemeClr val="accent5">
                    <a:lumMod val="75000"/>
                  </a:schemeClr>
                </a:solidFill>
                <a:latin typeface="Century Schoolbook" pitchFamily="18" charset="0"/>
              </a:rPr>
              <a:t>Υδατοσήμανση</a:t>
            </a:r>
            <a:r>
              <a:rPr lang="el-GR" sz="1400" dirty="0">
                <a:solidFill>
                  <a:schemeClr val="accent5">
                    <a:lumMod val="75000"/>
                  </a:schemeClr>
                </a:solidFill>
                <a:latin typeface="Century Schoolbook" pitchFamily="18" charset="0"/>
              </a:rPr>
              <a:t> εικόνας</a:t>
            </a:r>
            <a:endParaRPr lang="en-US" sz="1400" dirty="0">
              <a:solidFill>
                <a:schemeClr val="accent5">
                  <a:lumMod val="75000"/>
                </a:schemeClr>
              </a:solidFill>
              <a:latin typeface="Century Schoolbook" pitchFamily="18" charset="0"/>
            </a:endParaRPr>
          </a:p>
          <a:p>
            <a:pPr marL="457200" lvl="3" indent="-171450">
              <a:spcBef>
                <a:spcPts val="0"/>
              </a:spcBef>
            </a:pPr>
            <a:r>
              <a:rPr lang="el-GR" sz="1400" dirty="0">
                <a:solidFill>
                  <a:schemeClr val="bg2">
                    <a:lumMod val="50000"/>
                  </a:schemeClr>
                </a:solidFill>
                <a:latin typeface="Century Schoolbook" pitchFamily="18" charset="0"/>
              </a:rPr>
              <a:t>Αλγόριθμοι εισαγωγής/εξαγωγής </a:t>
            </a:r>
            <a:r>
              <a:rPr lang="el-GR" sz="1400" dirty="0" err="1">
                <a:solidFill>
                  <a:schemeClr val="bg2">
                    <a:lumMod val="50000"/>
                  </a:schemeClr>
                </a:solidFill>
                <a:latin typeface="Century Schoolbook" pitchFamily="18" charset="0"/>
              </a:rPr>
              <a:t>αυτοανστρέφουσας</a:t>
            </a:r>
            <a:r>
              <a:rPr lang="el-GR" sz="1400" dirty="0">
                <a:solidFill>
                  <a:schemeClr val="bg2">
                    <a:lumMod val="50000"/>
                  </a:schemeClr>
                </a:solidFill>
                <a:latin typeface="Century Schoolbook" pitchFamily="18" charset="0"/>
              </a:rPr>
              <a:t> μετάθεσης από εικόνα</a:t>
            </a:r>
            <a:endParaRPr lang="en-US" sz="1400" dirty="0">
              <a:solidFill>
                <a:schemeClr val="bg2">
                  <a:lumMod val="50000"/>
                </a:schemeClr>
              </a:solidFill>
              <a:latin typeface="Century Schoolbook" pitchFamily="18" charset="0"/>
            </a:endParaRPr>
          </a:p>
          <a:p>
            <a:pPr marL="457200" lvl="3" indent="-171450">
              <a:spcBef>
                <a:spcPts val="0"/>
              </a:spcBef>
            </a:pPr>
            <a:r>
              <a:rPr lang="el-GR" sz="1400" dirty="0">
                <a:solidFill>
                  <a:schemeClr val="bg2">
                    <a:lumMod val="50000"/>
                  </a:schemeClr>
                </a:solidFill>
                <a:latin typeface="Century Schoolbook" pitchFamily="18" charset="0"/>
              </a:rPr>
              <a:t>Αλγόριθμοι εισαγωγής/εξαγωγής λογοτύπων από εικόνα</a:t>
            </a:r>
            <a:endParaRPr lang="en-US" sz="1400" dirty="0">
              <a:solidFill>
                <a:schemeClr val="bg2">
                  <a:lumMod val="50000"/>
                </a:schemeClr>
              </a:solidFill>
              <a:latin typeface="Century Schoolbook" pitchFamily="18" charset="0"/>
            </a:endParaRPr>
          </a:p>
          <a:p>
            <a:pPr marL="228600" indent="-147638">
              <a:lnSpc>
                <a:spcPct val="120000"/>
              </a:lnSpc>
              <a:buFont typeface="+mj-lt"/>
              <a:buAutoNum type="arabicPeriod"/>
            </a:pPr>
            <a:r>
              <a:rPr lang="el-GR" sz="1400" dirty="0">
                <a:solidFill>
                  <a:schemeClr val="accent5">
                    <a:lumMod val="75000"/>
                  </a:schemeClr>
                </a:solidFill>
                <a:latin typeface="Century Schoolbook" pitchFamily="18" charset="0"/>
              </a:rPr>
              <a:t>Πειραματικά αποτελέσματα</a:t>
            </a:r>
            <a:endParaRPr lang="en-US" sz="1400" dirty="0">
              <a:solidFill>
                <a:schemeClr val="accent5">
                  <a:lumMod val="75000"/>
                </a:schemeClr>
              </a:solidFill>
              <a:latin typeface="Century Schoolbook" pitchFamily="18" charset="0"/>
            </a:endParaRPr>
          </a:p>
          <a:p>
            <a:pPr marL="457200" lvl="3" indent="-171450">
              <a:spcBef>
                <a:spcPts val="0"/>
              </a:spcBef>
            </a:pPr>
            <a:r>
              <a:rPr lang="el-GR" sz="1400" dirty="0">
                <a:solidFill>
                  <a:schemeClr val="bg2">
                    <a:lumMod val="50000"/>
                  </a:schemeClr>
                </a:solidFill>
                <a:latin typeface="Century Schoolbook" pitchFamily="18" charset="0"/>
              </a:rPr>
              <a:t>Επιθέσεις μέσω φίλτρων</a:t>
            </a:r>
            <a:endParaRPr lang="en-US" sz="1400" dirty="0">
              <a:solidFill>
                <a:schemeClr val="bg2">
                  <a:lumMod val="50000"/>
                </a:schemeClr>
              </a:solidFill>
              <a:latin typeface="Century Schoolbook" pitchFamily="18" charset="0"/>
            </a:endParaRPr>
          </a:p>
          <a:p>
            <a:pPr marL="457200" lvl="3" indent="-171450">
              <a:spcBef>
                <a:spcPts val="0"/>
              </a:spcBef>
            </a:pPr>
            <a:r>
              <a:rPr lang="el-GR" sz="1400" dirty="0">
                <a:solidFill>
                  <a:schemeClr val="bg2">
                    <a:lumMod val="50000"/>
                  </a:schemeClr>
                </a:solidFill>
                <a:latin typeface="Century Schoolbook" pitchFamily="18" charset="0"/>
              </a:rPr>
              <a:t>Γεωμετρικές επιθέσεις</a:t>
            </a:r>
            <a:endParaRPr lang="en-GB" sz="1400" dirty="0">
              <a:solidFill>
                <a:schemeClr val="bg2">
                  <a:lumMod val="50000"/>
                </a:schemeClr>
              </a:solidFill>
              <a:latin typeface="Century Schoolbook" pitchFamily="18" charset="0"/>
            </a:endParaRPr>
          </a:p>
          <a:p>
            <a:pPr marL="457200" lvl="3" indent="-171450">
              <a:spcBef>
                <a:spcPts val="0"/>
              </a:spcBef>
            </a:pPr>
            <a:r>
              <a:rPr lang="el-GR" sz="1400" dirty="0">
                <a:solidFill>
                  <a:schemeClr val="bg2">
                    <a:lumMod val="50000"/>
                  </a:schemeClr>
                </a:solidFill>
                <a:latin typeface="Century Schoolbook" pitchFamily="18" charset="0"/>
              </a:rPr>
              <a:t>Επιθέσεις </a:t>
            </a:r>
            <a:r>
              <a:rPr lang="en-GB" sz="1400" dirty="0">
                <a:solidFill>
                  <a:schemeClr val="bg2">
                    <a:lumMod val="50000"/>
                  </a:schemeClr>
                </a:solidFill>
                <a:latin typeface="Century Schoolbook" pitchFamily="18" charset="0"/>
              </a:rPr>
              <a:t>edit</a:t>
            </a:r>
            <a:r>
              <a:rPr lang="en-US" sz="1400" dirty="0">
                <a:solidFill>
                  <a:schemeClr val="bg2">
                    <a:lumMod val="50000"/>
                  </a:schemeClr>
                </a:solidFill>
                <a:latin typeface="Century Schoolbook" pitchFamily="18" charset="0"/>
              </a:rPr>
              <a:t>ting</a:t>
            </a:r>
            <a:endParaRPr lang="el-GR" sz="1400" dirty="0">
              <a:solidFill>
                <a:schemeClr val="bg2">
                  <a:lumMod val="50000"/>
                </a:schemeClr>
              </a:solidFill>
              <a:latin typeface="Century Schoolbook" pitchFamily="18" charset="0"/>
            </a:endParaRPr>
          </a:p>
          <a:p>
            <a:pPr marL="457200" lvl="3" indent="-171450">
              <a:spcBef>
                <a:spcPts val="0"/>
              </a:spcBef>
            </a:pPr>
            <a:r>
              <a:rPr lang="el-GR" sz="1400" dirty="0">
                <a:solidFill>
                  <a:schemeClr val="bg2">
                    <a:lumMod val="50000"/>
                  </a:schemeClr>
                </a:solidFill>
                <a:latin typeface="Century Schoolbook" pitchFamily="18" charset="0"/>
              </a:rPr>
              <a:t>Επιθέσεις συμπίεσης</a:t>
            </a:r>
            <a:endParaRPr lang="en-US" sz="1400" dirty="0">
              <a:solidFill>
                <a:schemeClr val="bg2">
                  <a:lumMod val="50000"/>
                </a:schemeClr>
              </a:solidFill>
              <a:latin typeface="Century Schoolbook" pitchFamily="18" charset="0"/>
            </a:endParaRPr>
          </a:p>
        </p:txBody>
      </p:sp>
    </p:spTree>
    <p:extLst>
      <p:ext uri="{BB962C8B-B14F-4D97-AF65-F5344CB8AC3E}">
        <p14:creationId xmlns:p14="http://schemas.microsoft.com/office/powerpoint/2010/main" val="43443093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GB" sz="2800" dirty="0">
                <a:solidFill>
                  <a:schemeClr val="accent5">
                    <a:lumMod val="75000"/>
                  </a:schemeClr>
                </a:solidFill>
                <a:latin typeface="Century Schoolbook" pitchFamily="18" charset="0"/>
              </a:rPr>
              <a:t>4</a:t>
            </a:r>
            <a:r>
              <a:rPr lang="en-US" sz="2800" dirty="0">
                <a:solidFill>
                  <a:schemeClr val="accent5">
                    <a:lumMod val="75000"/>
                  </a:schemeClr>
                </a:solidFill>
                <a:latin typeface="Century Schoolbook" pitchFamily="18" charset="0"/>
              </a:rPr>
              <a:t> </a:t>
            </a:r>
            <a:r>
              <a:rPr lang="el-GR" sz="2800" dirty="0">
                <a:solidFill>
                  <a:schemeClr val="accent5">
                    <a:lumMod val="75000"/>
                  </a:schemeClr>
                </a:solidFill>
                <a:latin typeface="Century Schoolbook" pitchFamily="18" charset="0"/>
              </a:rPr>
              <a:t>Πειραματικά αποτελέσματα</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732367" cy="646331"/>
          </a:xfrm>
          <a:prstGeom prst="rect">
            <a:avLst/>
          </a:prstGeom>
        </p:spPr>
        <p:txBody>
          <a:bodyPr wrap="square">
            <a:spAutoFit/>
          </a:bodyPr>
          <a:lstStyle/>
          <a:p>
            <a:pPr marL="0" lvl="3" algn="just"/>
            <a:r>
              <a:rPr lang="el-CY" b="1" dirty="0">
                <a:solidFill>
                  <a:srgbClr val="C00000"/>
                </a:solidFill>
                <a:latin typeface="Times New Roman" pitchFamily="18" charset="0"/>
                <a:cs typeface="Times New Roman" pitchFamily="18" charset="0"/>
                <a:sym typeface="Wingdings" pitchFamily="2" charset="2"/>
              </a:rPr>
              <a:t>Ε</a:t>
            </a:r>
            <a:r>
              <a:rPr lang="el-GR" b="1" dirty="0">
                <a:solidFill>
                  <a:srgbClr val="C00000"/>
                </a:solidFill>
                <a:latin typeface="Times New Roman" pitchFamily="18" charset="0"/>
                <a:cs typeface="Times New Roman" pitchFamily="18" charset="0"/>
                <a:sym typeface="Wingdings" pitchFamily="2" charset="2"/>
              </a:rPr>
              <a:t>πίθεση </a:t>
            </a:r>
            <a:r>
              <a:rPr lang="en-GB" b="1" dirty="0">
                <a:solidFill>
                  <a:srgbClr val="C00000"/>
                </a:solidFill>
                <a:latin typeface="Times New Roman" pitchFamily="18" charset="0"/>
                <a:cs typeface="Times New Roman" pitchFamily="18" charset="0"/>
                <a:sym typeface="Wingdings" pitchFamily="2" charset="2"/>
              </a:rPr>
              <a:t>Gaussian noise (</a:t>
            </a:r>
            <a:r>
              <a:rPr lang="el-GR" b="1" dirty="0">
                <a:solidFill>
                  <a:srgbClr val="C00000"/>
                </a:solidFill>
                <a:latin typeface="Times New Roman" pitchFamily="18" charset="0"/>
                <a:cs typeface="Times New Roman" pitchFamily="18" charset="0"/>
                <a:sym typeface="Wingdings" pitchFamily="2" charset="2"/>
              </a:rPr>
              <a:t>μ = 0, σ = 0.01)</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endParaRPr lang="en-US" dirty="0">
              <a:solidFill>
                <a:schemeClr val="tx1">
                  <a:lumMod val="95000"/>
                  <a:lumOff val="5000"/>
                </a:schemeClr>
              </a:solidFill>
              <a:latin typeface="Times New Roman" pitchFamily="18" charset="0"/>
              <a:cs typeface="Times New Roman" pitchFamily="18" charset="0"/>
              <a:sym typeface="Wingdings" pitchFamily="2" charset="2"/>
            </a:endParaRP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170</a:t>
            </a:fld>
            <a:endParaRPr lang="el-GR" altLang="el-GR" sz="1200" dirty="0">
              <a:latin typeface="Cambria" pitchFamily="18" charset="0"/>
            </a:endParaRPr>
          </a:p>
        </p:txBody>
      </p:sp>
      <p:graphicFrame>
        <p:nvGraphicFramePr>
          <p:cNvPr id="41" name="Table 40">
            <a:extLst>
              <a:ext uri="{FF2B5EF4-FFF2-40B4-BE49-F238E27FC236}">
                <a16:creationId xmlns:a16="http://schemas.microsoft.com/office/drawing/2014/main" id="{BA47865B-49D2-49A8-B2F1-DC5049B21999}"/>
              </a:ext>
            </a:extLst>
          </p:cNvPr>
          <p:cNvGraphicFramePr>
            <a:graphicFrameLocks noGrp="1"/>
          </p:cNvGraphicFramePr>
          <p:nvPr/>
        </p:nvGraphicFramePr>
        <p:xfrm>
          <a:off x="1212897" y="1908013"/>
          <a:ext cx="6708507" cy="4401307"/>
        </p:xfrm>
        <a:graphic>
          <a:graphicData uri="http://schemas.openxmlformats.org/drawingml/2006/table">
            <a:tbl>
              <a:tblPr firstRow="1" firstCol="1" bandRow="1">
                <a:tableStyleId>{5940675A-B579-460E-94D1-54222C63F5DA}</a:tableStyleId>
              </a:tblPr>
              <a:tblGrid>
                <a:gridCol w="1012392">
                  <a:extLst>
                    <a:ext uri="{9D8B030D-6E8A-4147-A177-3AD203B41FA5}">
                      <a16:colId xmlns:a16="http://schemas.microsoft.com/office/drawing/2014/main" val="3342696732"/>
                    </a:ext>
                  </a:extLst>
                </a:gridCol>
                <a:gridCol w="954150">
                  <a:extLst>
                    <a:ext uri="{9D8B030D-6E8A-4147-A177-3AD203B41FA5}">
                      <a16:colId xmlns:a16="http://schemas.microsoft.com/office/drawing/2014/main" val="2041033584"/>
                    </a:ext>
                  </a:extLst>
                </a:gridCol>
                <a:gridCol w="1464569">
                  <a:extLst>
                    <a:ext uri="{9D8B030D-6E8A-4147-A177-3AD203B41FA5}">
                      <a16:colId xmlns:a16="http://schemas.microsoft.com/office/drawing/2014/main" val="2350714866"/>
                    </a:ext>
                  </a:extLst>
                </a:gridCol>
                <a:gridCol w="648072">
                  <a:extLst>
                    <a:ext uri="{9D8B030D-6E8A-4147-A177-3AD203B41FA5}">
                      <a16:colId xmlns:a16="http://schemas.microsoft.com/office/drawing/2014/main" val="3668893062"/>
                    </a:ext>
                  </a:extLst>
                </a:gridCol>
                <a:gridCol w="720080">
                  <a:extLst>
                    <a:ext uri="{9D8B030D-6E8A-4147-A177-3AD203B41FA5}">
                      <a16:colId xmlns:a16="http://schemas.microsoft.com/office/drawing/2014/main" val="1713823200"/>
                    </a:ext>
                  </a:extLst>
                </a:gridCol>
                <a:gridCol w="973140">
                  <a:extLst>
                    <a:ext uri="{9D8B030D-6E8A-4147-A177-3AD203B41FA5}">
                      <a16:colId xmlns:a16="http://schemas.microsoft.com/office/drawing/2014/main" val="3515708534"/>
                    </a:ext>
                  </a:extLst>
                </a:gridCol>
                <a:gridCol w="936104">
                  <a:extLst>
                    <a:ext uri="{9D8B030D-6E8A-4147-A177-3AD203B41FA5}">
                      <a16:colId xmlns:a16="http://schemas.microsoft.com/office/drawing/2014/main" val="3518015996"/>
                    </a:ext>
                  </a:extLst>
                </a:gridCol>
              </a:tblGrid>
              <a:tr h="228289">
                <a:tc>
                  <a:txBody>
                    <a:bodyPr/>
                    <a:lstStyle/>
                    <a:p>
                      <a:pPr algn="just">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46741204"/>
                  </a:ext>
                </a:extLst>
              </a:tr>
              <a:tr h="995715">
                <a:tc>
                  <a:txBody>
                    <a:bodyPr/>
                    <a:lstStyle/>
                    <a:p>
                      <a:pPr algn="ctr">
                        <a:lnSpc>
                          <a:spcPct val="150000"/>
                        </a:lnSpc>
                        <a:spcAft>
                          <a:spcPts val="300"/>
                        </a:spcAft>
                      </a:pPr>
                      <a:r>
                        <a:rPr lang="el-GR" sz="1400" dirty="0">
                          <a:effectLst/>
                        </a:rPr>
                        <a:t>Εικόνα</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dirty="0">
                          <a:effectLst/>
                          <a:latin typeface="Calibri" panose="020F0502020204030204" pitchFamily="34" charset="0"/>
                          <a:cs typeface="Calibri" panose="020F0502020204030204" pitchFamily="34" charset="0"/>
                        </a:rPr>
                        <a:t>SIZE</a:t>
                      </a:r>
                      <a:endParaRPr lang="el-GR"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dirty="0" err="1">
                          <a:effectLst/>
                          <a:latin typeface="Calibri" panose="020F0502020204030204" pitchFamily="34" charset="0"/>
                          <a:cs typeface="Calibri" panose="020F0502020204030204" pitchFamily="34" charset="0"/>
                        </a:rPr>
                        <a:t>SiP</a:t>
                      </a:r>
                      <a:endParaRPr lang="el-GR"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kumimoji="0" lang="el-GR" sz="1400" kern="1200" dirty="0">
                          <a:solidFill>
                            <a:schemeClr val="tx1"/>
                          </a:solidFill>
                          <a:effectLst/>
                          <a:latin typeface="+mn-lt"/>
                          <a:ea typeface="+mn-ea"/>
                          <a:cs typeface="+mn-cs"/>
                        </a:rPr>
                        <a:t>Αρχικό </a:t>
                      </a:r>
                      <a:r>
                        <a:rPr kumimoji="0" lang="en-GB" sz="1400" kern="1200" dirty="0">
                          <a:solidFill>
                            <a:schemeClr val="tx1"/>
                          </a:solidFill>
                          <a:effectLst/>
                          <a:latin typeface="+mn-lt"/>
                          <a:ea typeface="+mn-ea"/>
                          <a:cs typeface="+mn-cs"/>
                        </a:rPr>
                        <a:t>logo1</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50000"/>
                        </a:lnSpc>
                        <a:spcBef>
                          <a:spcPts val="0"/>
                        </a:spcBef>
                        <a:spcAft>
                          <a:spcPts val="300"/>
                        </a:spcAft>
                        <a:buClrTx/>
                        <a:buSzTx/>
                        <a:buFontTx/>
                        <a:buNone/>
                        <a:tabLst/>
                        <a:defRPr/>
                      </a:pPr>
                      <a:r>
                        <a:rPr kumimoji="0" lang="el-GR" sz="1400" kern="1200" dirty="0">
                          <a:solidFill>
                            <a:schemeClr val="tx1"/>
                          </a:solidFill>
                          <a:effectLst/>
                          <a:latin typeface="+mn-lt"/>
                          <a:ea typeface="+mn-ea"/>
                          <a:cs typeface="+mn-cs"/>
                        </a:rPr>
                        <a:t>Αρχικό </a:t>
                      </a:r>
                      <a:r>
                        <a:rPr kumimoji="0" lang="en-GB" sz="1400" kern="1200" dirty="0">
                          <a:solidFill>
                            <a:schemeClr val="tx1"/>
                          </a:solidFill>
                          <a:effectLst/>
                          <a:latin typeface="+mn-lt"/>
                          <a:ea typeface="+mn-ea"/>
                          <a:cs typeface="+mn-cs"/>
                        </a:rPr>
                        <a:t>logo2</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l-GR" sz="1400" dirty="0">
                          <a:effectLst/>
                          <a:latin typeface="Cambria" panose="02040503050406030204" pitchFamily="18" charset="0"/>
                          <a:ea typeface="Times New Roman" panose="02020603050405020304" pitchFamily="18" charset="0"/>
                          <a:cs typeface="Times New Roman" panose="02020603050405020304" pitchFamily="18" charset="0"/>
                        </a:rPr>
                        <a:t>Εξαγόμενο </a:t>
                      </a:r>
                      <a:r>
                        <a:rPr lang="en-GB" sz="1400" dirty="0">
                          <a:effectLst/>
                          <a:latin typeface="Cambria" panose="02040503050406030204" pitchFamily="18" charset="0"/>
                          <a:ea typeface="Times New Roman" panose="02020603050405020304" pitchFamily="18" charset="0"/>
                          <a:cs typeface="Times New Roman" panose="02020603050405020304" pitchFamily="18" charset="0"/>
                        </a:rPr>
                        <a:t>logo1</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dirty="0">
                          <a:effectLst/>
                        </a:rPr>
                        <a:t>E</a:t>
                      </a:r>
                      <a:r>
                        <a:rPr lang="el-GR" sz="1400" dirty="0" err="1">
                          <a:effectLst/>
                        </a:rPr>
                        <a:t>ξαγόμενο</a:t>
                      </a:r>
                      <a:r>
                        <a:rPr lang="el-GR" sz="1400" dirty="0">
                          <a:effectLst/>
                        </a:rPr>
                        <a:t> </a:t>
                      </a:r>
                      <a:r>
                        <a:rPr lang="en-GB" sz="1400" dirty="0">
                          <a:effectLst/>
                        </a:rPr>
                        <a:t>logo 2</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24480568"/>
                  </a:ext>
                </a:extLst>
              </a:tr>
              <a:tr h="513007">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painting</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US" sz="1600">
                          <a:effectLst/>
                          <a:latin typeface="Calibri" panose="020F0502020204030204" pitchFamily="34" charset="0"/>
                          <a:cs typeface="Calibri" panose="020F0502020204030204" pitchFamily="34" charset="0"/>
                        </a:rPr>
                        <a:t>512x512</a:t>
                      </a:r>
                      <a:endParaRPr lang="el-GR" sz="16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99315984"/>
                  </a:ext>
                </a:extLst>
              </a:tr>
              <a:tr h="584371">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clouds</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512x512</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70729762"/>
                  </a:ext>
                </a:extLst>
              </a:tr>
              <a:tr h="567757">
                <a:tc>
                  <a:txBody>
                    <a:bodyPr/>
                    <a:lstStyle/>
                    <a:p>
                      <a:pPr algn="ctr">
                        <a:lnSpc>
                          <a:spcPct val="150000"/>
                        </a:lnSpc>
                        <a:spcAft>
                          <a:spcPts val="300"/>
                        </a:spcAft>
                      </a:pPr>
                      <a:r>
                        <a:rPr lang="en-US" sz="1600">
                          <a:effectLst/>
                          <a:latin typeface="Calibri" panose="020F0502020204030204" pitchFamily="34" charset="0"/>
                          <a:cs typeface="Calibri" panose="020F0502020204030204" pitchFamily="34" charset="0"/>
                        </a:rPr>
                        <a:t>dog</a:t>
                      </a:r>
                      <a:endParaRPr lang="el-GR" sz="16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512x512</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17339129"/>
                  </a:ext>
                </a:extLst>
              </a:tr>
              <a:tr h="504056">
                <a:tc>
                  <a:txBody>
                    <a:bodyPr/>
                    <a:lstStyle/>
                    <a:p>
                      <a:pPr algn="ctr">
                        <a:lnSpc>
                          <a:spcPct val="150000"/>
                        </a:lnSpc>
                        <a:spcAft>
                          <a:spcPts val="300"/>
                        </a:spcAft>
                      </a:pPr>
                      <a:r>
                        <a:rPr lang="en-US" sz="1600">
                          <a:effectLst/>
                          <a:latin typeface="Calibri" panose="020F0502020204030204" pitchFamily="34" charset="0"/>
                          <a:cs typeface="Calibri" panose="020F0502020204030204" pitchFamily="34" charset="0"/>
                        </a:rPr>
                        <a:t>glass</a:t>
                      </a:r>
                      <a:endParaRPr lang="el-GR" sz="16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512x512</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04434190"/>
                  </a:ext>
                </a:extLst>
              </a:tr>
              <a:tr h="504056">
                <a:tc>
                  <a:txBody>
                    <a:bodyPr/>
                    <a:lstStyle/>
                    <a:p>
                      <a:pPr algn="ctr">
                        <a:lnSpc>
                          <a:spcPct val="150000"/>
                        </a:lnSpc>
                        <a:spcAft>
                          <a:spcPts val="300"/>
                        </a:spcAft>
                      </a:pPr>
                      <a:r>
                        <a:rPr lang="en-US" sz="1600">
                          <a:effectLst/>
                          <a:latin typeface="Calibri" panose="020F0502020204030204" pitchFamily="34" charset="0"/>
                          <a:cs typeface="Calibri" panose="020F0502020204030204" pitchFamily="34" charset="0"/>
                        </a:rPr>
                        <a:t>sky</a:t>
                      </a:r>
                      <a:endParaRPr lang="el-GR" sz="16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800x800</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96406690"/>
                  </a:ext>
                </a:extLst>
              </a:tr>
              <a:tr h="504056">
                <a:tc>
                  <a:txBody>
                    <a:bodyPr/>
                    <a:lstStyle/>
                    <a:p>
                      <a:pPr algn="ctr">
                        <a:lnSpc>
                          <a:spcPct val="150000"/>
                        </a:lnSpc>
                        <a:spcAft>
                          <a:spcPts val="300"/>
                        </a:spcAft>
                      </a:pPr>
                      <a:r>
                        <a:rPr lang="en-US" sz="1600">
                          <a:effectLst/>
                          <a:latin typeface="Calibri" panose="020F0502020204030204" pitchFamily="34" charset="0"/>
                          <a:cs typeface="Calibri" panose="020F0502020204030204" pitchFamily="34" charset="0"/>
                        </a:rPr>
                        <a:t>winter</a:t>
                      </a:r>
                      <a:endParaRPr lang="el-GR" sz="16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768x768</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79992995"/>
                  </a:ext>
                </a:extLst>
              </a:tr>
            </a:tbl>
          </a:graphicData>
        </a:graphic>
      </p:graphicFrame>
      <p:pic>
        <p:nvPicPr>
          <p:cNvPr id="50" name="Picture 49">
            <a:extLst>
              <a:ext uri="{FF2B5EF4-FFF2-40B4-BE49-F238E27FC236}">
                <a16:creationId xmlns:a16="http://schemas.microsoft.com/office/drawing/2014/main" id="{6CAF5F1F-020B-41E6-9E20-E4BF9DE12C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2231" y="4308909"/>
            <a:ext cx="1349560" cy="224648"/>
          </a:xfrm>
          <a:prstGeom prst="rect">
            <a:avLst/>
          </a:prstGeom>
        </p:spPr>
      </p:pic>
      <p:pic>
        <p:nvPicPr>
          <p:cNvPr id="51" name="Picture 50">
            <a:extLst>
              <a:ext uri="{FF2B5EF4-FFF2-40B4-BE49-F238E27FC236}">
                <a16:creationId xmlns:a16="http://schemas.microsoft.com/office/drawing/2014/main" id="{A39AF9EF-DD79-442D-B2BE-A8FF28E6C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9243" y="4905873"/>
            <a:ext cx="1349560" cy="224648"/>
          </a:xfrm>
          <a:prstGeom prst="rect">
            <a:avLst/>
          </a:prstGeom>
        </p:spPr>
      </p:pic>
      <p:pic>
        <p:nvPicPr>
          <p:cNvPr id="54" name="Picture 53">
            <a:extLst>
              <a:ext uri="{FF2B5EF4-FFF2-40B4-BE49-F238E27FC236}">
                <a16:creationId xmlns:a16="http://schemas.microsoft.com/office/drawing/2014/main" id="{C8883B51-34CB-41FB-BEFE-C664B4A9E4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6268" y="3156230"/>
            <a:ext cx="439420" cy="439420"/>
          </a:xfrm>
          <a:prstGeom prst="rect">
            <a:avLst/>
          </a:prstGeom>
        </p:spPr>
      </p:pic>
      <p:pic>
        <p:nvPicPr>
          <p:cNvPr id="55" name="Picture 54">
            <a:extLst>
              <a:ext uri="{FF2B5EF4-FFF2-40B4-BE49-F238E27FC236}">
                <a16:creationId xmlns:a16="http://schemas.microsoft.com/office/drawing/2014/main" id="{07D9092A-0507-440F-BCCB-5BCB3027CA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9585" y="3735268"/>
            <a:ext cx="439420" cy="439420"/>
          </a:xfrm>
          <a:prstGeom prst="rect">
            <a:avLst/>
          </a:prstGeom>
        </p:spPr>
      </p:pic>
      <p:pic>
        <p:nvPicPr>
          <p:cNvPr id="56" name="Picture 55">
            <a:extLst>
              <a:ext uri="{FF2B5EF4-FFF2-40B4-BE49-F238E27FC236}">
                <a16:creationId xmlns:a16="http://schemas.microsoft.com/office/drawing/2014/main" id="{BF6732C1-5159-493A-8964-CAAA09ED9E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9585" y="4306516"/>
            <a:ext cx="439420" cy="439420"/>
          </a:xfrm>
          <a:prstGeom prst="rect">
            <a:avLst/>
          </a:prstGeom>
        </p:spPr>
      </p:pic>
      <p:pic>
        <p:nvPicPr>
          <p:cNvPr id="57" name="Picture 56">
            <a:extLst>
              <a:ext uri="{FF2B5EF4-FFF2-40B4-BE49-F238E27FC236}">
                <a16:creationId xmlns:a16="http://schemas.microsoft.com/office/drawing/2014/main" id="{F41FEA3E-F931-4F69-A68A-8FF58053FD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6268" y="4840190"/>
            <a:ext cx="439420" cy="439420"/>
          </a:xfrm>
          <a:prstGeom prst="rect">
            <a:avLst/>
          </a:prstGeom>
        </p:spPr>
      </p:pic>
      <p:pic>
        <p:nvPicPr>
          <p:cNvPr id="58" name="Picture 57">
            <a:extLst>
              <a:ext uri="{FF2B5EF4-FFF2-40B4-BE49-F238E27FC236}">
                <a16:creationId xmlns:a16="http://schemas.microsoft.com/office/drawing/2014/main" id="{FEF63F24-1F7E-468B-82DE-61E5F0B794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9585" y="5340481"/>
            <a:ext cx="439420" cy="439420"/>
          </a:xfrm>
          <a:prstGeom prst="rect">
            <a:avLst/>
          </a:prstGeom>
        </p:spPr>
      </p:pic>
      <p:pic>
        <p:nvPicPr>
          <p:cNvPr id="59" name="Picture 58">
            <a:extLst>
              <a:ext uri="{FF2B5EF4-FFF2-40B4-BE49-F238E27FC236}">
                <a16:creationId xmlns:a16="http://schemas.microsoft.com/office/drawing/2014/main" id="{1A7B177C-9E53-42AD-A488-CD6DF16BBC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9585" y="5845090"/>
            <a:ext cx="439420" cy="439420"/>
          </a:xfrm>
          <a:prstGeom prst="rect">
            <a:avLst/>
          </a:prstGeom>
        </p:spPr>
      </p:pic>
      <p:pic>
        <p:nvPicPr>
          <p:cNvPr id="60" name="Picture 59">
            <a:extLst>
              <a:ext uri="{FF2B5EF4-FFF2-40B4-BE49-F238E27FC236}">
                <a16:creationId xmlns:a16="http://schemas.microsoft.com/office/drawing/2014/main" id="{85F9C4FF-E55D-439B-8161-BB1CFD5684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9462" y="3150414"/>
            <a:ext cx="440690" cy="440690"/>
          </a:xfrm>
          <a:prstGeom prst="rect">
            <a:avLst/>
          </a:prstGeom>
        </p:spPr>
      </p:pic>
      <p:pic>
        <p:nvPicPr>
          <p:cNvPr id="61" name="Picture 60">
            <a:extLst>
              <a:ext uri="{FF2B5EF4-FFF2-40B4-BE49-F238E27FC236}">
                <a16:creationId xmlns:a16="http://schemas.microsoft.com/office/drawing/2014/main" id="{AC575BDD-D907-4E30-9B7F-3BE126D87C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9462" y="3710095"/>
            <a:ext cx="440690" cy="440690"/>
          </a:xfrm>
          <a:prstGeom prst="rect">
            <a:avLst/>
          </a:prstGeom>
        </p:spPr>
      </p:pic>
      <p:pic>
        <p:nvPicPr>
          <p:cNvPr id="62" name="Picture 61">
            <a:extLst>
              <a:ext uri="{FF2B5EF4-FFF2-40B4-BE49-F238E27FC236}">
                <a16:creationId xmlns:a16="http://schemas.microsoft.com/office/drawing/2014/main" id="{30A50186-66F8-4ABF-AD1E-6D9F8DAD3E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9462" y="4313212"/>
            <a:ext cx="440690" cy="440690"/>
          </a:xfrm>
          <a:prstGeom prst="rect">
            <a:avLst/>
          </a:prstGeom>
        </p:spPr>
      </p:pic>
      <p:pic>
        <p:nvPicPr>
          <p:cNvPr id="63" name="Picture 62">
            <a:extLst>
              <a:ext uri="{FF2B5EF4-FFF2-40B4-BE49-F238E27FC236}">
                <a16:creationId xmlns:a16="http://schemas.microsoft.com/office/drawing/2014/main" id="{90878B53-19A9-4606-BB57-E9EAC10C4F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9462" y="4839555"/>
            <a:ext cx="440690" cy="440690"/>
          </a:xfrm>
          <a:prstGeom prst="rect">
            <a:avLst/>
          </a:prstGeom>
        </p:spPr>
      </p:pic>
      <p:pic>
        <p:nvPicPr>
          <p:cNvPr id="64" name="Picture 63">
            <a:extLst>
              <a:ext uri="{FF2B5EF4-FFF2-40B4-BE49-F238E27FC236}">
                <a16:creationId xmlns:a16="http://schemas.microsoft.com/office/drawing/2014/main" id="{51DF031F-C686-4A12-A95F-8147216AC8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9462" y="5364965"/>
            <a:ext cx="440690" cy="440690"/>
          </a:xfrm>
          <a:prstGeom prst="rect">
            <a:avLst/>
          </a:prstGeom>
        </p:spPr>
      </p:pic>
      <p:pic>
        <p:nvPicPr>
          <p:cNvPr id="65" name="Picture 64">
            <a:extLst>
              <a:ext uri="{FF2B5EF4-FFF2-40B4-BE49-F238E27FC236}">
                <a16:creationId xmlns:a16="http://schemas.microsoft.com/office/drawing/2014/main" id="{616A1AF8-5AC3-4859-984A-688F91CACD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9462" y="5845247"/>
            <a:ext cx="440690" cy="440690"/>
          </a:xfrm>
          <a:prstGeom prst="rect">
            <a:avLst/>
          </a:prstGeom>
        </p:spPr>
      </p:pic>
      <p:pic>
        <p:nvPicPr>
          <p:cNvPr id="66" name="Picture 65">
            <a:extLst>
              <a:ext uri="{FF2B5EF4-FFF2-40B4-BE49-F238E27FC236}">
                <a16:creationId xmlns:a16="http://schemas.microsoft.com/office/drawing/2014/main" id="{21592C32-F628-4EB5-AE68-1D52B5241C3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308714" y="3160721"/>
            <a:ext cx="436245" cy="436245"/>
          </a:xfrm>
          <a:prstGeom prst="rect">
            <a:avLst/>
          </a:prstGeom>
        </p:spPr>
      </p:pic>
      <p:pic>
        <p:nvPicPr>
          <p:cNvPr id="67" name="Picture 66">
            <a:extLst>
              <a:ext uri="{FF2B5EF4-FFF2-40B4-BE49-F238E27FC236}">
                <a16:creationId xmlns:a16="http://schemas.microsoft.com/office/drawing/2014/main" id="{08874674-3BF1-48E7-BD4E-A592ECF1EFA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316956" y="3738443"/>
            <a:ext cx="436245" cy="436245"/>
          </a:xfrm>
          <a:prstGeom prst="rect">
            <a:avLst/>
          </a:prstGeom>
        </p:spPr>
      </p:pic>
      <p:pic>
        <p:nvPicPr>
          <p:cNvPr id="68" name="Picture 67">
            <a:extLst>
              <a:ext uri="{FF2B5EF4-FFF2-40B4-BE49-F238E27FC236}">
                <a16:creationId xmlns:a16="http://schemas.microsoft.com/office/drawing/2014/main" id="{C29F8A32-4335-44D3-93A8-C18E40C88E9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327751" y="4306516"/>
            <a:ext cx="425450" cy="425450"/>
          </a:xfrm>
          <a:prstGeom prst="rect">
            <a:avLst/>
          </a:prstGeom>
        </p:spPr>
      </p:pic>
      <p:pic>
        <p:nvPicPr>
          <p:cNvPr id="69" name="Picture 68">
            <a:extLst>
              <a:ext uri="{FF2B5EF4-FFF2-40B4-BE49-F238E27FC236}">
                <a16:creationId xmlns:a16="http://schemas.microsoft.com/office/drawing/2014/main" id="{DB80A3BD-DD6B-4DB3-BF95-9A5EE655996E}"/>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308714" y="4831300"/>
            <a:ext cx="457200" cy="457200"/>
          </a:xfrm>
          <a:prstGeom prst="rect">
            <a:avLst/>
          </a:prstGeom>
        </p:spPr>
      </p:pic>
      <p:pic>
        <p:nvPicPr>
          <p:cNvPr id="70" name="Picture 69">
            <a:extLst>
              <a:ext uri="{FF2B5EF4-FFF2-40B4-BE49-F238E27FC236}">
                <a16:creationId xmlns:a16="http://schemas.microsoft.com/office/drawing/2014/main" id="{E08A2C26-4317-4C3E-831B-DA81FC339B30}"/>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306477" y="5331590"/>
            <a:ext cx="457201" cy="457201"/>
          </a:xfrm>
          <a:prstGeom prst="rect">
            <a:avLst/>
          </a:prstGeom>
        </p:spPr>
      </p:pic>
      <p:pic>
        <p:nvPicPr>
          <p:cNvPr id="71" name="Picture 70">
            <a:extLst>
              <a:ext uri="{FF2B5EF4-FFF2-40B4-BE49-F238E27FC236}">
                <a16:creationId xmlns:a16="http://schemas.microsoft.com/office/drawing/2014/main" id="{00A38C62-6060-4C90-A745-4230C02BEEA6}"/>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6305670" y="5841027"/>
            <a:ext cx="457201" cy="457201"/>
          </a:xfrm>
          <a:prstGeom prst="rect">
            <a:avLst/>
          </a:prstGeom>
        </p:spPr>
      </p:pic>
      <p:pic>
        <p:nvPicPr>
          <p:cNvPr id="72" name="Picture 71">
            <a:extLst>
              <a:ext uri="{FF2B5EF4-FFF2-40B4-BE49-F238E27FC236}">
                <a16:creationId xmlns:a16="http://schemas.microsoft.com/office/drawing/2014/main" id="{3597C2CC-C676-461B-B689-50A78E5D0156}"/>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7157783" y="3160721"/>
            <a:ext cx="436245" cy="436245"/>
          </a:xfrm>
          <a:prstGeom prst="rect">
            <a:avLst/>
          </a:prstGeom>
        </p:spPr>
      </p:pic>
      <p:pic>
        <p:nvPicPr>
          <p:cNvPr id="73" name="Picture 72">
            <a:extLst>
              <a:ext uri="{FF2B5EF4-FFF2-40B4-BE49-F238E27FC236}">
                <a16:creationId xmlns:a16="http://schemas.microsoft.com/office/drawing/2014/main" id="{34E5FA1E-DEC4-4E03-872E-425D59A69B6C}"/>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7152702" y="3710095"/>
            <a:ext cx="446405" cy="446405"/>
          </a:xfrm>
          <a:prstGeom prst="rect">
            <a:avLst/>
          </a:prstGeom>
        </p:spPr>
      </p:pic>
      <p:pic>
        <p:nvPicPr>
          <p:cNvPr id="74" name="Picture 73">
            <a:extLst>
              <a:ext uri="{FF2B5EF4-FFF2-40B4-BE49-F238E27FC236}">
                <a16:creationId xmlns:a16="http://schemas.microsoft.com/office/drawing/2014/main" id="{59419E24-7E10-4A5F-81EF-04055E8D1CEB}"/>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7163179" y="4320486"/>
            <a:ext cx="425450" cy="425450"/>
          </a:xfrm>
          <a:prstGeom prst="rect">
            <a:avLst/>
          </a:prstGeom>
        </p:spPr>
      </p:pic>
      <p:pic>
        <p:nvPicPr>
          <p:cNvPr id="75" name="Picture 74">
            <a:extLst>
              <a:ext uri="{FF2B5EF4-FFF2-40B4-BE49-F238E27FC236}">
                <a16:creationId xmlns:a16="http://schemas.microsoft.com/office/drawing/2014/main" id="{79F1A18E-7E40-4A53-856E-DF8B1F815E2A}"/>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7160337" y="4841828"/>
            <a:ext cx="446405" cy="446405"/>
          </a:xfrm>
          <a:prstGeom prst="rect">
            <a:avLst/>
          </a:prstGeom>
        </p:spPr>
      </p:pic>
      <p:pic>
        <p:nvPicPr>
          <p:cNvPr id="76" name="Picture 75">
            <a:extLst>
              <a:ext uri="{FF2B5EF4-FFF2-40B4-BE49-F238E27FC236}">
                <a16:creationId xmlns:a16="http://schemas.microsoft.com/office/drawing/2014/main" id="{8FCCA726-9DFC-41B1-A956-177DBBDE1281}"/>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7139382" y="5330532"/>
            <a:ext cx="446404" cy="446404"/>
          </a:xfrm>
          <a:prstGeom prst="rect">
            <a:avLst/>
          </a:prstGeom>
        </p:spPr>
      </p:pic>
      <p:pic>
        <p:nvPicPr>
          <p:cNvPr id="77" name="Picture 76">
            <a:extLst>
              <a:ext uri="{FF2B5EF4-FFF2-40B4-BE49-F238E27FC236}">
                <a16:creationId xmlns:a16="http://schemas.microsoft.com/office/drawing/2014/main" id="{E407BD5B-78B1-4342-AE12-37082CA08153}"/>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7147017" y="5841027"/>
            <a:ext cx="444910" cy="444910"/>
          </a:xfrm>
          <a:prstGeom prst="rect">
            <a:avLst/>
          </a:prstGeom>
        </p:spPr>
      </p:pic>
      <p:pic>
        <p:nvPicPr>
          <p:cNvPr id="44" name="Picture 43">
            <a:extLst>
              <a:ext uri="{FF2B5EF4-FFF2-40B4-BE49-F238E27FC236}">
                <a16:creationId xmlns:a16="http://schemas.microsoft.com/office/drawing/2014/main" id="{420B9950-6046-402D-9F4D-709AAFD2B6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9243" y="3289815"/>
            <a:ext cx="1349560" cy="224648"/>
          </a:xfrm>
          <a:prstGeom prst="rect">
            <a:avLst/>
          </a:prstGeom>
        </p:spPr>
      </p:pic>
      <p:pic>
        <p:nvPicPr>
          <p:cNvPr id="40" name="Picture 39">
            <a:extLst>
              <a:ext uri="{FF2B5EF4-FFF2-40B4-BE49-F238E27FC236}">
                <a16:creationId xmlns:a16="http://schemas.microsoft.com/office/drawing/2014/main" id="{406D1F7D-9C21-4AA2-9A99-39990596D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9243" y="3873196"/>
            <a:ext cx="1349560" cy="224648"/>
          </a:xfrm>
          <a:prstGeom prst="rect">
            <a:avLst/>
          </a:prstGeom>
        </p:spPr>
      </p:pic>
      <p:pic>
        <p:nvPicPr>
          <p:cNvPr id="45" name="Picture 44">
            <a:extLst>
              <a:ext uri="{FF2B5EF4-FFF2-40B4-BE49-F238E27FC236}">
                <a16:creationId xmlns:a16="http://schemas.microsoft.com/office/drawing/2014/main" id="{BF68F799-17AF-4F80-8817-50DFEBCB23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9243" y="5460476"/>
            <a:ext cx="1349560" cy="224648"/>
          </a:xfrm>
          <a:prstGeom prst="rect">
            <a:avLst/>
          </a:prstGeom>
        </p:spPr>
      </p:pic>
      <p:pic>
        <p:nvPicPr>
          <p:cNvPr id="46" name="Picture 45">
            <a:extLst>
              <a:ext uri="{FF2B5EF4-FFF2-40B4-BE49-F238E27FC236}">
                <a16:creationId xmlns:a16="http://schemas.microsoft.com/office/drawing/2014/main" id="{479D44AA-ACC2-4AD8-945F-597478B585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2231" y="5938550"/>
            <a:ext cx="1349560" cy="224648"/>
          </a:xfrm>
          <a:prstGeom prst="rect">
            <a:avLst/>
          </a:prstGeom>
        </p:spPr>
      </p:pic>
      <p:sp>
        <p:nvSpPr>
          <p:cNvPr id="42" name="Rectangle 41">
            <a:extLst>
              <a:ext uri="{FF2B5EF4-FFF2-40B4-BE49-F238E27FC236}">
                <a16:creationId xmlns:a16="http://schemas.microsoft.com/office/drawing/2014/main" id="{537259CF-495B-4581-81C1-C48A263E91F2}"/>
              </a:ext>
            </a:extLst>
          </p:cNvPr>
          <p:cNvSpPr/>
          <p:nvPr/>
        </p:nvSpPr>
        <p:spPr>
          <a:xfrm>
            <a:off x="1212897" y="3619004"/>
            <a:ext cx="6708507" cy="2679223"/>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10475159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GB" sz="2800" dirty="0">
                <a:solidFill>
                  <a:schemeClr val="accent5">
                    <a:lumMod val="75000"/>
                  </a:schemeClr>
                </a:solidFill>
                <a:latin typeface="Century Schoolbook" pitchFamily="18" charset="0"/>
              </a:rPr>
              <a:t>4</a:t>
            </a:r>
            <a:r>
              <a:rPr lang="en-US" sz="2800" dirty="0">
                <a:solidFill>
                  <a:schemeClr val="accent5">
                    <a:lumMod val="75000"/>
                  </a:schemeClr>
                </a:solidFill>
                <a:latin typeface="Century Schoolbook" pitchFamily="18" charset="0"/>
              </a:rPr>
              <a:t> </a:t>
            </a:r>
            <a:r>
              <a:rPr lang="el-GR" sz="2800" dirty="0">
                <a:solidFill>
                  <a:schemeClr val="accent5">
                    <a:lumMod val="75000"/>
                  </a:schemeClr>
                </a:solidFill>
                <a:latin typeface="Century Schoolbook" pitchFamily="18" charset="0"/>
              </a:rPr>
              <a:t>Πειραματικά αποτελέσματα</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732367" cy="646331"/>
          </a:xfrm>
          <a:prstGeom prst="rect">
            <a:avLst/>
          </a:prstGeom>
        </p:spPr>
        <p:txBody>
          <a:bodyPr wrap="square">
            <a:spAutoFit/>
          </a:bodyPr>
          <a:lstStyle/>
          <a:p>
            <a:pPr marL="0" lvl="3" algn="just"/>
            <a:r>
              <a:rPr lang="el-CY" b="1" dirty="0">
                <a:solidFill>
                  <a:srgbClr val="C00000"/>
                </a:solidFill>
                <a:latin typeface="Times New Roman" pitchFamily="18" charset="0"/>
                <a:cs typeface="Times New Roman" pitchFamily="18" charset="0"/>
                <a:sym typeface="Wingdings" pitchFamily="2" charset="2"/>
              </a:rPr>
              <a:t>Ε</a:t>
            </a:r>
            <a:r>
              <a:rPr lang="el-GR" b="1" dirty="0">
                <a:solidFill>
                  <a:srgbClr val="C00000"/>
                </a:solidFill>
                <a:latin typeface="Times New Roman" pitchFamily="18" charset="0"/>
                <a:cs typeface="Times New Roman" pitchFamily="18" charset="0"/>
                <a:sym typeface="Wingdings" pitchFamily="2" charset="2"/>
              </a:rPr>
              <a:t>πίθεση </a:t>
            </a:r>
            <a:r>
              <a:rPr lang="en-GB" b="1" dirty="0">
                <a:solidFill>
                  <a:srgbClr val="C00000"/>
                </a:solidFill>
                <a:latin typeface="Times New Roman" pitchFamily="18" charset="0"/>
                <a:cs typeface="Times New Roman" pitchFamily="18" charset="0"/>
                <a:sym typeface="Wingdings" pitchFamily="2" charset="2"/>
              </a:rPr>
              <a:t>Sharpening</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algn="just">
              <a:spcAft>
                <a:spcPts val="300"/>
              </a:spcAft>
            </a:pPr>
            <a:r>
              <a:rPr lang="en-US" sz="1800" dirty="0">
                <a:effectLst/>
                <a:latin typeface="Cambria" panose="02040503050406030204" pitchFamily="18" charset="0"/>
                <a:ea typeface="Times New Roman" panose="02020603050405020304" pitchFamily="18" charset="0"/>
                <a:cs typeface="Times New Roman" panose="02020603050405020304" pitchFamily="18" charset="0"/>
              </a:rPr>
              <a:t>To</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φίλτρο </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sharpening</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χρησιμοποιείται για την όξυνση της εικόνας.</a:t>
            </a:r>
            <a:endParaRPr lang="en-US" dirty="0">
              <a:solidFill>
                <a:schemeClr val="tx1">
                  <a:lumMod val="95000"/>
                  <a:lumOff val="5000"/>
                </a:schemeClr>
              </a:solidFill>
              <a:latin typeface="Times New Roman" pitchFamily="18" charset="0"/>
              <a:cs typeface="Times New Roman" pitchFamily="18" charset="0"/>
              <a:sym typeface="Wingdings" pitchFamily="2" charset="2"/>
            </a:endParaRP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171</a:t>
            </a:fld>
            <a:endParaRPr lang="el-GR" altLang="el-GR" sz="1200" dirty="0">
              <a:latin typeface="Cambria" pitchFamily="18" charset="0"/>
            </a:endParaRPr>
          </a:p>
        </p:txBody>
      </p:sp>
    </p:spTree>
    <p:extLst>
      <p:ext uri="{BB962C8B-B14F-4D97-AF65-F5344CB8AC3E}">
        <p14:creationId xmlns:p14="http://schemas.microsoft.com/office/powerpoint/2010/main" val="340194851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57461AE-EAFA-4361-9363-B2E6D0FF242A}"/>
              </a:ext>
            </a:extLst>
          </p:cNvPr>
          <p:cNvGraphicFramePr>
            <a:graphicFrameLocks noGrp="1"/>
          </p:cNvGraphicFramePr>
          <p:nvPr>
            <p:extLst>
              <p:ext uri="{D42A27DB-BD31-4B8C-83A1-F6EECF244321}">
                <p14:modId xmlns:p14="http://schemas.microsoft.com/office/powerpoint/2010/main" val="1503269437"/>
              </p:ext>
            </p:extLst>
          </p:nvPr>
        </p:nvGraphicFramePr>
        <p:xfrm>
          <a:off x="1403648" y="2257218"/>
          <a:ext cx="7243137" cy="3884631"/>
        </p:xfrm>
        <a:graphic>
          <a:graphicData uri="http://schemas.openxmlformats.org/drawingml/2006/table">
            <a:tbl>
              <a:tblPr firstRow="1" firstCol="1" bandRow="1">
                <a:tableStyleId>{5940675A-B579-460E-94D1-54222C63F5DA}</a:tableStyleId>
              </a:tblPr>
              <a:tblGrid>
                <a:gridCol w="875386">
                  <a:extLst>
                    <a:ext uri="{9D8B030D-6E8A-4147-A177-3AD203B41FA5}">
                      <a16:colId xmlns:a16="http://schemas.microsoft.com/office/drawing/2014/main" val="2691658608"/>
                    </a:ext>
                  </a:extLst>
                </a:gridCol>
                <a:gridCol w="982159">
                  <a:extLst>
                    <a:ext uri="{9D8B030D-6E8A-4147-A177-3AD203B41FA5}">
                      <a16:colId xmlns:a16="http://schemas.microsoft.com/office/drawing/2014/main" val="2374270332"/>
                    </a:ext>
                  </a:extLst>
                </a:gridCol>
                <a:gridCol w="658811">
                  <a:extLst>
                    <a:ext uri="{9D8B030D-6E8A-4147-A177-3AD203B41FA5}">
                      <a16:colId xmlns:a16="http://schemas.microsoft.com/office/drawing/2014/main" val="3707794964"/>
                    </a:ext>
                  </a:extLst>
                </a:gridCol>
                <a:gridCol w="579988">
                  <a:extLst>
                    <a:ext uri="{9D8B030D-6E8A-4147-A177-3AD203B41FA5}">
                      <a16:colId xmlns:a16="http://schemas.microsoft.com/office/drawing/2014/main" val="954692883"/>
                    </a:ext>
                  </a:extLst>
                </a:gridCol>
                <a:gridCol w="754293">
                  <a:extLst>
                    <a:ext uri="{9D8B030D-6E8A-4147-A177-3AD203B41FA5}">
                      <a16:colId xmlns:a16="http://schemas.microsoft.com/office/drawing/2014/main" val="91151271"/>
                    </a:ext>
                  </a:extLst>
                </a:gridCol>
                <a:gridCol w="759526">
                  <a:extLst>
                    <a:ext uri="{9D8B030D-6E8A-4147-A177-3AD203B41FA5}">
                      <a16:colId xmlns:a16="http://schemas.microsoft.com/office/drawing/2014/main" val="3245994033"/>
                    </a:ext>
                  </a:extLst>
                </a:gridCol>
                <a:gridCol w="574413">
                  <a:extLst>
                    <a:ext uri="{9D8B030D-6E8A-4147-A177-3AD203B41FA5}">
                      <a16:colId xmlns:a16="http://schemas.microsoft.com/office/drawing/2014/main" val="1118936123"/>
                    </a:ext>
                  </a:extLst>
                </a:gridCol>
                <a:gridCol w="504056">
                  <a:extLst>
                    <a:ext uri="{9D8B030D-6E8A-4147-A177-3AD203B41FA5}">
                      <a16:colId xmlns:a16="http://schemas.microsoft.com/office/drawing/2014/main" val="2793197897"/>
                    </a:ext>
                  </a:extLst>
                </a:gridCol>
                <a:gridCol w="794979">
                  <a:extLst>
                    <a:ext uri="{9D8B030D-6E8A-4147-A177-3AD203B41FA5}">
                      <a16:colId xmlns:a16="http://schemas.microsoft.com/office/drawing/2014/main" val="4192992344"/>
                    </a:ext>
                  </a:extLst>
                </a:gridCol>
                <a:gridCol w="759526">
                  <a:extLst>
                    <a:ext uri="{9D8B030D-6E8A-4147-A177-3AD203B41FA5}">
                      <a16:colId xmlns:a16="http://schemas.microsoft.com/office/drawing/2014/main" val="525786003"/>
                    </a:ext>
                  </a:extLst>
                </a:gridCol>
              </a:tblGrid>
              <a:tr h="176540">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2998287"/>
                  </a:ext>
                </a:extLst>
              </a:tr>
              <a:tr h="1150217">
                <a:tc>
                  <a:txBody>
                    <a:bodyPr/>
                    <a:lstStyle/>
                    <a:p>
                      <a:pPr algn="ctr">
                        <a:lnSpc>
                          <a:spcPct val="150000"/>
                        </a:lnSpc>
                        <a:spcAft>
                          <a:spcPts val="300"/>
                        </a:spcAft>
                      </a:pPr>
                      <a:r>
                        <a:rPr lang="el-GR" sz="1400" dirty="0">
                          <a:effectLst/>
                        </a:rPr>
                        <a:t>Εικόνα</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dirty="0">
                          <a:effectLst/>
                        </a:rPr>
                        <a:t>SIZE</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dirty="0">
                          <a:effectLst/>
                        </a:rPr>
                        <a:t>PSNR</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a:effectLst/>
                        </a:rPr>
                        <a:t>SSIM</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dirty="0">
                          <a:effectLst/>
                        </a:rPr>
                        <a:t>BER</a:t>
                      </a:r>
                      <a:r>
                        <a:rPr lang="el-GR" sz="1400" dirty="0">
                          <a:effectLst/>
                        </a:rPr>
                        <a:t> πράσινο κανάλι</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a:effectLst/>
                        </a:rPr>
                        <a:t>BER</a:t>
                      </a:r>
                      <a:r>
                        <a:rPr lang="el-GR" sz="1400">
                          <a:effectLst/>
                        </a:rPr>
                        <a:t> μπλε κανάλι</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a:effectLst/>
                        </a:rPr>
                        <a:t>PSNR</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a:effectLst/>
                        </a:rPr>
                        <a:t>SSIM</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a:effectLst/>
                        </a:rPr>
                        <a:t>BER</a:t>
                      </a:r>
                      <a:r>
                        <a:rPr lang="el-GR" sz="1400">
                          <a:effectLst/>
                        </a:rPr>
                        <a:t> πράσινο κανάλι</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a:effectLst/>
                        </a:rPr>
                        <a:t>BER</a:t>
                      </a:r>
                      <a:r>
                        <a:rPr lang="el-GR" sz="1400">
                          <a:effectLst/>
                        </a:rPr>
                        <a:t> μπλε κανάλι</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668562299"/>
                  </a:ext>
                </a:extLst>
              </a:tr>
              <a:tr h="209779">
                <a:tc>
                  <a:txBody>
                    <a:bodyPr/>
                    <a:lstStyle/>
                    <a:p>
                      <a:pPr algn="ctr">
                        <a:lnSpc>
                          <a:spcPct val="150000"/>
                        </a:lnSpc>
                        <a:spcAft>
                          <a:spcPts val="300"/>
                        </a:spcAft>
                      </a:pPr>
                      <a:r>
                        <a:rPr lang="en-US" sz="1400" dirty="0">
                          <a:effectLst/>
                        </a:rPr>
                        <a:t>painting</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1400">
                          <a:effectLst/>
                        </a:rPr>
                        <a:t>512x512</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19.85</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0.63</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dirty="0">
                          <a:effectLst/>
                        </a:rPr>
                        <a:t>0</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19.4</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0.57</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0.01</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0.05</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28184486"/>
                  </a:ext>
                </a:extLst>
              </a:tr>
              <a:tr h="444889">
                <a:tc>
                  <a:txBody>
                    <a:bodyPr/>
                    <a:lstStyle/>
                    <a:p>
                      <a:pPr algn="ctr">
                        <a:lnSpc>
                          <a:spcPct val="150000"/>
                        </a:lnSpc>
                        <a:spcAft>
                          <a:spcPts val="300"/>
                        </a:spcAft>
                      </a:pPr>
                      <a:r>
                        <a:rPr lang="en-US" sz="1400" dirty="0">
                          <a:effectLst/>
                        </a:rPr>
                        <a:t>clouds</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1400" dirty="0">
                          <a:effectLst/>
                        </a:rPr>
                        <a:t>512x512</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29.84</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0.8</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29.52</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0.75</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0.08</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0.10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33402913"/>
                  </a:ext>
                </a:extLst>
              </a:tr>
              <a:tr h="444889">
                <a:tc>
                  <a:txBody>
                    <a:bodyPr/>
                    <a:lstStyle/>
                    <a:p>
                      <a:pPr algn="ctr">
                        <a:lnSpc>
                          <a:spcPct val="150000"/>
                        </a:lnSpc>
                        <a:spcAft>
                          <a:spcPts val="300"/>
                        </a:spcAft>
                      </a:pPr>
                      <a:r>
                        <a:rPr lang="en-US" sz="1400">
                          <a:effectLst/>
                        </a:rPr>
                        <a:t>dog</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1400" dirty="0">
                          <a:effectLst/>
                        </a:rPr>
                        <a:t>512x512</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28.69</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0.79</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dirty="0">
                          <a:effectLst/>
                        </a:rPr>
                        <a:t>27.93</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0.74</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0.06</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a:t>
                      </a:r>
                      <a:r>
                        <a:rPr lang="en-GB" sz="1400">
                          <a:effectLst/>
                        </a:rPr>
                        <a:t>.12</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03473830"/>
                  </a:ext>
                </a:extLst>
              </a:tr>
              <a:tr h="444889">
                <a:tc>
                  <a:txBody>
                    <a:bodyPr/>
                    <a:lstStyle/>
                    <a:p>
                      <a:pPr algn="ctr">
                        <a:lnSpc>
                          <a:spcPct val="150000"/>
                        </a:lnSpc>
                        <a:spcAft>
                          <a:spcPts val="300"/>
                        </a:spcAft>
                      </a:pPr>
                      <a:r>
                        <a:rPr lang="en-US" sz="1400">
                          <a:effectLst/>
                        </a:rPr>
                        <a:t>glass</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1400" dirty="0">
                          <a:effectLst/>
                        </a:rPr>
                        <a:t>512x512</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21.86</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0.39</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21.86</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dirty="0">
                          <a:effectLst/>
                        </a:rPr>
                        <a:t>0.42</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0.04</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0.05</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11102695"/>
                  </a:ext>
                </a:extLst>
              </a:tr>
              <a:tr h="444889">
                <a:tc>
                  <a:txBody>
                    <a:bodyPr/>
                    <a:lstStyle/>
                    <a:p>
                      <a:pPr algn="ctr">
                        <a:lnSpc>
                          <a:spcPct val="150000"/>
                        </a:lnSpc>
                        <a:spcAft>
                          <a:spcPts val="300"/>
                        </a:spcAft>
                      </a:pPr>
                      <a:r>
                        <a:rPr lang="en-US" sz="1400">
                          <a:effectLst/>
                        </a:rPr>
                        <a:t>sky</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1400" dirty="0">
                          <a:effectLst/>
                        </a:rPr>
                        <a:t>800x800</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20.66</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0.73</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20.55</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0.66</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dirty="0">
                          <a:effectLst/>
                        </a:rPr>
                        <a:t>0.06</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0.1</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61640394"/>
                  </a:ext>
                </a:extLst>
              </a:tr>
              <a:tr h="444889">
                <a:tc>
                  <a:txBody>
                    <a:bodyPr/>
                    <a:lstStyle/>
                    <a:p>
                      <a:pPr algn="ctr">
                        <a:lnSpc>
                          <a:spcPct val="150000"/>
                        </a:lnSpc>
                        <a:spcAft>
                          <a:spcPts val="300"/>
                        </a:spcAft>
                      </a:pPr>
                      <a:r>
                        <a:rPr lang="en-US" sz="1400">
                          <a:effectLst/>
                        </a:rPr>
                        <a:t>winter</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1400" dirty="0">
                          <a:effectLst/>
                        </a:rPr>
                        <a:t>768x768</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27.78</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0.6</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30.92</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0.76</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0.03</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dirty="0">
                          <a:effectLst/>
                        </a:rPr>
                        <a:t>0.06</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81967940"/>
                  </a:ext>
                </a:extLst>
              </a:tr>
            </a:tbl>
          </a:graphicData>
        </a:graphic>
      </p:graphicFrame>
      <p:sp>
        <p:nvSpPr>
          <p:cNvPr id="33" name="Title 1"/>
          <p:cNvSpPr>
            <a:spLocks noGrp="1"/>
          </p:cNvSpPr>
          <p:nvPr>
            <p:ph type="title"/>
          </p:nvPr>
        </p:nvSpPr>
        <p:spPr>
          <a:xfrm>
            <a:off x="304770" y="188640"/>
            <a:ext cx="7507590" cy="800796"/>
          </a:xfrm>
        </p:spPr>
        <p:txBody>
          <a:bodyPr anchor="b">
            <a:noAutofit/>
          </a:bodyPr>
          <a:lstStyle/>
          <a:p>
            <a:pPr marL="596646" indent="-514350"/>
            <a:r>
              <a:rPr lang="en-GB" sz="2800" dirty="0">
                <a:solidFill>
                  <a:schemeClr val="accent5">
                    <a:lumMod val="75000"/>
                  </a:schemeClr>
                </a:solidFill>
                <a:latin typeface="Century Schoolbook" pitchFamily="18" charset="0"/>
              </a:rPr>
              <a:t>4</a:t>
            </a:r>
            <a:r>
              <a:rPr lang="en-US" sz="2800" dirty="0">
                <a:solidFill>
                  <a:schemeClr val="accent5">
                    <a:lumMod val="75000"/>
                  </a:schemeClr>
                </a:solidFill>
                <a:latin typeface="Century Schoolbook" pitchFamily="18" charset="0"/>
              </a:rPr>
              <a:t> </a:t>
            </a:r>
            <a:r>
              <a:rPr lang="el-GR" sz="2800" dirty="0">
                <a:solidFill>
                  <a:schemeClr val="accent5">
                    <a:lumMod val="75000"/>
                  </a:schemeClr>
                </a:solidFill>
                <a:latin typeface="Century Schoolbook" pitchFamily="18" charset="0"/>
              </a:rPr>
              <a:t>Πειραματικά αποτελέσματα</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732367" cy="646331"/>
          </a:xfrm>
          <a:prstGeom prst="rect">
            <a:avLst/>
          </a:prstGeom>
        </p:spPr>
        <p:txBody>
          <a:bodyPr wrap="square">
            <a:spAutoFit/>
          </a:bodyPr>
          <a:lstStyle/>
          <a:p>
            <a:pPr marL="0" lvl="3" algn="just"/>
            <a:r>
              <a:rPr lang="el-CY" b="1" dirty="0">
                <a:solidFill>
                  <a:srgbClr val="C00000"/>
                </a:solidFill>
                <a:latin typeface="Times New Roman" pitchFamily="18" charset="0"/>
                <a:cs typeface="Times New Roman" pitchFamily="18" charset="0"/>
                <a:sym typeface="Wingdings" pitchFamily="2" charset="2"/>
              </a:rPr>
              <a:t>Ε</a:t>
            </a:r>
            <a:r>
              <a:rPr lang="el-GR" b="1" dirty="0">
                <a:solidFill>
                  <a:srgbClr val="C00000"/>
                </a:solidFill>
                <a:latin typeface="Times New Roman" pitchFamily="18" charset="0"/>
                <a:cs typeface="Times New Roman" pitchFamily="18" charset="0"/>
                <a:sym typeface="Wingdings" pitchFamily="2" charset="2"/>
              </a:rPr>
              <a:t>πίθεση </a:t>
            </a:r>
            <a:r>
              <a:rPr lang="en-GB" b="1" dirty="0">
                <a:solidFill>
                  <a:srgbClr val="C00000"/>
                </a:solidFill>
                <a:latin typeface="Times New Roman" pitchFamily="18" charset="0"/>
                <a:cs typeface="Times New Roman" pitchFamily="18" charset="0"/>
                <a:sym typeface="Wingdings" pitchFamily="2" charset="2"/>
              </a:rPr>
              <a:t>Sharpening</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endParaRPr lang="en-US" dirty="0">
              <a:solidFill>
                <a:schemeClr val="tx1">
                  <a:lumMod val="95000"/>
                  <a:lumOff val="5000"/>
                </a:schemeClr>
              </a:solidFill>
              <a:latin typeface="Times New Roman" pitchFamily="18" charset="0"/>
              <a:cs typeface="Times New Roman" pitchFamily="18" charset="0"/>
              <a:sym typeface="Wingdings" pitchFamily="2" charset="2"/>
            </a:endParaRP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172</a:t>
            </a:fld>
            <a:endParaRPr lang="el-GR" altLang="el-GR" sz="1200" dirty="0">
              <a:latin typeface="Cambria" pitchFamily="18" charset="0"/>
            </a:endParaRPr>
          </a:p>
        </p:txBody>
      </p:sp>
      <p:sp>
        <p:nvSpPr>
          <p:cNvPr id="9" name="TextBox 8">
            <a:extLst>
              <a:ext uri="{FF2B5EF4-FFF2-40B4-BE49-F238E27FC236}">
                <a16:creationId xmlns:a16="http://schemas.microsoft.com/office/drawing/2014/main" id="{F4AD262C-EBC7-4C7A-933C-58E4D5866611}"/>
              </a:ext>
            </a:extLst>
          </p:cNvPr>
          <p:cNvSpPr txBox="1"/>
          <p:nvPr/>
        </p:nvSpPr>
        <p:spPr>
          <a:xfrm>
            <a:off x="3647446" y="2122159"/>
            <a:ext cx="2257541" cy="338554"/>
          </a:xfrm>
          <a:prstGeom prst="rect">
            <a:avLst/>
          </a:prstGeom>
          <a:solidFill>
            <a:schemeClr val="bg1"/>
          </a:solidFill>
        </p:spPr>
        <p:txBody>
          <a:bodyPr wrap="none" rtlCol="0">
            <a:spAutoFit/>
          </a:bodyPr>
          <a:lstStyle/>
          <a:p>
            <a:r>
              <a:rPr lang="el-GR" sz="1600" dirty="0"/>
              <a:t>Αλγόριθμος </a:t>
            </a:r>
            <a:r>
              <a:rPr lang="en-US" sz="1600" dirty="0" err="1">
                <a:latin typeface="Calibri" panose="020F0502020204030204" pitchFamily="34" charset="0"/>
                <a:cs typeface="Calibri" panose="020F0502020204030204" pitchFamily="34" charset="0"/>
              </a:rPr>
              <a:t>Chroni</a:t>
            </a:r>
            <a:r>
              <a:rPr lang="en-US" sz="1600" dirty="0"/>
              <a:t> </a:t>
            </a:r>
            <a:r>
              <a:rPr lang="en-US" sz="1600" dirty="0">
                <a:latin typeface="Calibri" panose="020F0502020204030204" pitchFamily="34" charset="0"/>
                <a:cs typeface="Calibri" panose="020F0502020204030204" pitchFamily="34" charset="0"/>
              </a:rPr>
              <a:t>et al</a:t>
            </a:r>
            <a:r>
              <a:rPr lang="en-US" sz="1600" dirty="0"/>
              <a:t>.</a:t>
            </a:r>
          </a:p>
        </p:txBody>
      </p:sp>
      <p:sp>
        <p:nvSpPr>
          <p:cNvPr id="10" name="TextBox 9">
            <a:extLst>
              <a:ext uri="{FF2B5EF4-FFF2-40B4-BE49-F238E27FC236}">
                <a16:creationId xmlns:a16="http://schemas.microsoft.com/office/drawing/2014/main" id="{E45F1BC9-E354-4BF5-BF63-0EB3A37C97DE}"/>
              </a:ext>
            </a:extLst>
          </p:cNvPr>
          <p:cNvSpPr txBox="1"/>
          <p:nvPr/>
        </p:nvSpPr>
        <p:spPr>
          <a:xfrm>
            <a:off x="6409043" y="2129616"/>
            <a:ext cx="1972528" cy="338554"/>
          </a:xfrm>
          <a:prstGeom prst="rect">
            <a:avLst/>
          </a:prstGeom>
          <a:solidFill>
            <a:schemeClr val="bg1"/>
          </a:solidFill>
        </p:spPr>
        <p:txBody>
          <a:bodyPr wrap="none" rtlCol="0">
            <a:spAutoFit/>
          </a:bodyPr>
          <a:lstStyle/>
          <a:p>
            <a:r>
              <a:rPr lang="el-GR" sz="1600" dirty="0"/>
              <a:t>Αλγόριθμος </a:t>
            </a:r>
            <a:r>
              <a:rPr lang="en-GB" sz="1600" dirty="0">
                <a:latin typeface="Calibri" panose="020F0502020204030204" pitchFamily="34" charset="0"/>
                <a:cs typeface="Calibri" panose="020F0502020204030204" pitchFamily="34" charset="0"/>
              </a:rPr>
              <a:t>Roy</a:t>
            </a:r>
            <a:r>
              <a:rPr lang="en-US" sz="1600" dirty="0">
                <a:latin typeface="Calibri" panose="020F0502020204030204" pitchFamily="34" charset="0"/>
                <a:cs typeface="Calibri" panose="020F0502020204030204" pitchFamily="34" charset="0"/>
              </a:rPr>
              <a:t> et al</a:t>
            </a:r>
            <a:r>
              <a:rPr lang="en-US" sz="1600" dirty="0"/>
              <a:t>.</a:t>
            </a:r>
          </a:p>
        </p:txBody>
      </p:sp>
    </p:spTree>
    <p:extLst>
      <p:ext uri="{BB962C8B-B14F-4D97-AF65-F5344CB8AC3E}">
        <p14:creationId xmlns:p14="http://schemas.microsoft.com/office/powerpoint/2010/main" val="225635642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GB" sz="2800" dirty="0">
                <a:solidFill>
                  <a:schemeClr val="accent5">
                    <a:lumMod val="75000"/>
                  </a:schemeClr>
                </a:solidFill>
                <a:latin typeface="Century Schoolbook" pitchFamily="18" charset="0"/>
              </a:rPr>
              <a:t>4</a:t>
            </a:r>
            <a:r>
              <a:rPr lang="en-US" sz="2800" dirty="0">
                <a:solidFill>
                  <a:schemeClr val="accent5">
                    <a:lumMod val="75000"/>
                  </a:schemeClr>
                </a:solidFill>
                <a:latin typeface="Century Schoolbook" pitchFamily="18" charset="0"/>
              </a:rPr>
              <a:t> </a:t>
            </a:r>
            <a:r>
              <a:rPr lang="el-GR" sz="2800" dirty="0">
                <a:solidFill>
                  <a:schemeClr val="accent5">
                    <a:lumMod val="75000"/>
                  </a:schemeClr>
                </a:solidFill>
                <a:latin typeface="Century Schoolbook" pitchFamily="18" charset="0"/>
              </a:rPr>
              <a:t>Πειραματικά αποτελέσματα</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732367" cy="646331"/>
          </a:xfrm>
          <a:prstGeom prst="rect">
            <a:avLst/>
          </a:prstGeom>
        </p:spPr>
        <p:txBody>
          <a:bodyPr wrap="square">
            <a:spAutoFit/>
          </a:bodyPr>
          <a:lstStyle/>
          <a:p>
            <a:pPr marL="0" lvl="3" algn="just"/>
            <a:r>
              <a:rPr lang="el-CY" b="1" dirty="0">
                <a:solidFill>
                  <a:srgbClr val="C00000"/>
                </a:solidFill>
                <a:latin typeface="Times New Roman" pitchFamily="18" charset="0"/>
                <a:cs typeface="Times New Roman" pitchFamily="18" charset="0"/>
                <a:sym typeface="Wingdings" pitchFamily="2" charset="2"/>
              </a:rPr>
              <a:t>Ε</a:t>
            </a:r>
            <a:r>
              <a:rPr lang="el-GR" b="1" dirty="0">
                <a:solidFill>
                  <a:srgbClr val="C00000"/>
                </a:solidFill>
                <a:latin typeface="Times New Roman" pitchFamily="18" charset="0"/>
                <a:cs typeface="Times New Roman" pitchFamily="18" charset="0"/>
                <a:sym typeface="Wingdings" pitchFamily="2" charset="2"/>
              </a:rPr>
              <a:t>πίθεση </a:t>
            </a:r>
            <a:r>
              <a:rPr lang="en-GB" b="1" dirty="0">
                <a:solidFill>
                  <a:srgbClr val="C00000"/>
                </a:solidFill>
                <a:latin typeface="Times New Roman" pitchFamily="18" charset="0"/>
                <a:cs typeface="Times New Roman" pitchFamily="18" charset="0"/>
                <a:sym typeface="Wingdings" pitchFamily="2" charset="2"/>
              </a:rPr>
              <a:t>Sharpening</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endParaRPr lang="en-US" dirty="0">
              <a:solidFill>
                <a:schemeClr val="tx1">
                  <a:lumMod val="95000"/>
                  <a:lumOff val="5000"/>
                </a:schemeClr>
              </a:solidFill>
              <a:latin typeface="Times New Roman" pitchFamily="18" charset="0"/>
              <a:cs typeface="Times New Roman" pitchFamily="18" charset="0"/>
              <a:sym typeface="Wingdings" pitchFamily="2" charset="2"/>
            </a:endParaRP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173</a:t>
            </a:fld>
            <a:endParaRPr lang="el-GR" altLang="el-GR" sz="1200" dirty="0">
              <a:latin typeface="Cambria" pitchFamily="18" charset="0"/>
            </a:endParaRPr>
          </a:p>
        </p:txBody>
      </p:sp>
      <p:graphicFrame>
        <p:nvGraphicFramePr>
          <p:cNvPr id="41" name="Table 40">
            <a:extLst>
              <a:ext uri="{FF2B5EF4-FFF2-40B4-BE49-F238E27FC236}">
                <a16:creationId xmlns:a16="http://schemas.microsoft.com/office/drawing/2014/main" id="{BA47865B-49D2-49A8-B2F1-DC5049B21999}"/>
              </a:ext>
            </a:extLst>
          </p:cNvPr>
          <p:cNvGraphicFramePr>
            <a:graphicFrameLocks noGrp="1"/>
          </p:cNvGraphicFramePr>
          <p:nvPr>
            <p:extLst>
              <p:ext uri="{D42A27DB-BD31-4B8C-83A1-F6EECF244321}">
                <p14:modId xmlns:p14="http://schemas.microsoft.com/office/powerpoint/2010/main" val="576084410"/>
              </p:ext>
            </p:extLst>
          </p:nvPr>
        </p:nvGraphicFramePr>
        <p:xfrm>
          <a:off x="1212897" y="1908013"/>
          <a:ext cx="6708507" cy="4401307"/>
        </p:xfrm>
        <a:graphic>
          <a:graphicData uri="http://schemas.openxmlformats.org/drawingml/2006/table">
            <a:tbl>
              <a:tblPr firstRow="1" firstCol="1" bandRow="1">
                <a:tableStyleId>{5940675A-B579-460E-94D1-54222C63F5DA}</a:tableStyleId>
              </a:tblPr>
              <a:tblGrid>
                <a:gridCol w="1012392">
                  <a:extLst>
                    <a:ext uri="{9D8B030D-6E8A-4147-A177-3AD203B41FA5}">
                      <a16:colId xmlns:a16="http://schemas.microsoft.com/office/drawing/2014/main" val="3342696732"/>
                    </a:ext>
                  </a:extLst>
                </a:gridCol>
                <a:gridCol w="954150">
                  <a:extLst>
                    <a:ext uri="{9D8B030D-6E8A-4147-A177-3AD203B41FA5}">
                      <a16:colId xmlns:a16="http://schemas.microsoft.com/office/drawing/2014/main" val="2041033584"/>
                    </a:ext>
                  </a:extLst>
                </a:gridCol>
                <a:gridCol w="1536577">
                  <a:extLst>
                    <a:ext uri="{9D8B030D-6E8A-4147-A177-3AD203B41FA5}">
                      <a16:colId xmlns:a16="http://schemas.microsoft.com/office/drawing/2014/main" val="2350714866"/>
                    </a:ext>
                  </a:extLst>
                </a:gridCol>
                <a:gridCol w="648072">
                  <a:extLst>
                    <a:ext uri="{9D8B030D-6E8A-4147-A177-3AD203B41FA5}">
                      <a16:colId xmlns:a16="http://schemas.microsoft.com/office/drawing/2014/main" val="3668893062"/>
                    </a:ext>
                  </a:extLst>
                </a:gridCol>
                <a:gridCol w="648072">
                  <a:extLst>
                    <a:ext uri="{9D8B030D-6E8A-4147-A177-3AD203B41FA5}">
                      <a16:colId xmlns:a16="http://schemas.microsoft.com/office/drawing/2014/main" val="1713823200"/>
                    </a:ext>
                  </a:extLst>
                </a:gridCol>
                <a:gridCol w="973140">
                  <a:extLst>
                    <a:ext uri="{9D8B030D-6E8A-4147-A177-3AD203B41FA5}">
                      <a16:colId xmlns:a16="http://schemas.microsoft.com/office/drawing/2014/main" val="3515708534"/>
                    </a:ext>
                  </a:extLst>
                </a:gridCol>
                <a:gridCol w="936104">
                  <a:extLst>
                    <a:ext uri="{9D8B030D-6E8A-4147-A177-3AD203B41FA5}">
                      <a16:colId xmlns:a16="http://schemas.microsoft.com/office/drawing/2014/main" val="3518015996"/>
                    </a:ext>
                  </a:extLst>
                </a:gridCol>
              </a:tblGrid>
              <a:tr h="228289">
                <a:tc>
                  <a:txBody>
                    <a:bodyPr/>
                    <a:lstStyle/>
                    <a:p>
                      <a:pPr algn="just">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46741204"/>
                  </a:ext>
                </a:extLst>
              </a:tr>
              <a:tr h="995715">
                <a:tc>
                  <a:txBody>
                    <a:bodyPr/>
                    <a:lstStyle/>
                    <a:p>
                      <a:pPr algn="ctr">
                        <a:lnSpc>
                          <a:spcPct val="150000"/>
                        </a:lnSpc>
                        <a:spcAft>
                          <a:spcPts val="300"/>
                        </a:spcAft>
                      </a:pPr>
                      <a:r>
                        <a:rPr lang="el-GR" sz="1400" dirty="0">
                          <a:effectLst/>
                        </a:rPr>
                        <a:t>Εικόνα</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dirty="0">
                          <a:effectLst/>
                          <a:latin typeface="Calibri" panose="020F0502020204030204" pitchFamily="34" charset="0"/>
                          <a:cs typeface="Calibri" panose="020F0502020204030204" pitchFamily="34" charset="0"/>
                        </a:rPr>
                        <a:t>SIZE</a:t>
                      </a:r>
                      <a:endParaRPr lang="el-GR"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dirty="0" err="1">
                          <a:effectLst/>
                          <a:latin typeface="Calibri" panose="020F0502020204030204" pitchFamily="34" charset="0"/>
                          <a:cs typeface="Calibri" panose="020F0502020204030204" pitchFamily="34" charset="0"/>
                        </a:rPr>
                        <a:t>SiP</a:t>
                      </a:r>
                      <a:endParaRPr lang="el-GR"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kumimoji="0" lang="el-GR" sz="1400" kern="1200" dirty="0">
                          <a:solidFill>
                            <a:schemeClr val="tx1"/>
                          </a:solidFill>
                          <a:effectLst/>
                          <a:latin typeface="+mn-lt"/>
                          <a:ea typeface="+mn-ea"/>
                          <a:cs typeface="+mn-cs"/>
                        </a:rPr>
                        <a:t>Αρχικό </a:t>
                      </a:r>
                      <a:r>
                        <a:rPr kumimoji="0" lang="en-GB" sz="1400" kern="1200" dirty="0">
                          <a:solidFill>
                            <a:schemeClr val="tx1"/>
                          </a:solidFill>
                          <a:effectLst/>
                          <a:latin typeface="+mn-lt"/>
                          <a:ea typeface="+mn-ea"/>
                          <a:cs typeface="+mn-cs"/>
                        </a:rPr>
                        <a:t>logo1</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50000"/>
                        </a:lnSpc>
                        <a:spcBef>
                          <a:spcPts val="0"/>
                        </a:spcBef>
                        <a:spcAft>
                          <a:spcPts val="300"/>
                        </a:spcAft>
                        <a:buClrTx/>
                        <a:buSzTx/>
                        <a:buFontTx/>
                        <a:buNone/>
                        <a:tabLst/>
                        <a:defRPr/>
                      </a:pPr>
                      <a:r>
                        <a:rPr kumimoji="0" lang="el-GR" sz="1400" kern="1200" dirty="0">
                          <a:solidFill>
                            <a:schemeClr val="tx1"/>
                          </a:solidFill>
                          <a:effectLst/>
                          <a:latin typeface="+mn-lt"/>
                          <a:ea typeface="+mn-ea"/>
                          <a:cs typeface="+mn-cs"/>
                        </a:rPr>
                        <a:t>Αρχικό </a:t>
                      </a:r>
                      <a:r>
                        <a:rPr kumimoji="0" lang="en-GB" sz="1400" kern="1200" dirty="0">
                          <a:solidFill>
                            <a:schemeClr val="tx1"/>
                          </a:solidFill>
                          <a:effectLst/>
                          <a:latin typeface="+mn-lt"/>
                          <a:ea typeface="+mn-ea"/>
                          <a:cs typeface="+mn-cs"/>
                        </a:rPr>
                        <a:t>logo2</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l-GR" sz="1400" dirty="0">
                          <a:effectLst/>
                          <a:latin typeface="Cambria" panose="02040503050406030204" pitchFamily="18" charset="0"/>
                          <a:ea typeface="Times New Roman" panose="02020603050405020304" pitchFamily="18" charset="0"/>
                          <a:cs typeface="Times New Roman" panose="02020603050405020304" pitchFamily="18" charset="0"/>
                        </a:rPr>
                        <a:t>Εξαγόμενο </a:t>
                      </a:r>
                      <a:r>
                        <a:rPr lang="en-GB" sz="1400" dirty="0">
                          <a:effectLst/>
                          <a:latin typeface="Cambria" panose="02040503050406030204" pitchFamily="18" charset="0"/>
                          <a:ea typeface="Times New Roman" panose="02020603050405020304" pitchFamily="18" charset="0"/>
                          <a:cs typeface="Times New Roman" panose="02020603050405020304" pitchFamily="18" charset="0"/>
                        </a:rPr>
                        <a:t>logo1</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dirty="0">
                          <a:effectLst/>
                        </a:rPr>
                        <a:t>E</a:t>
                      </a:r>
                      <a:r>
                        <a:rPr lang="el-GR" sz="1400" dirty="0" err="1">
                          <a:effectLst/>
                        </a:rPr>
                        <a:t>ξαγόμενο</a:t>
                      </a:r>
                      <a:r>
                        <a:rPr lang="el-GR" sz="1400" dirty="0">
                          <a:effectLst/>
                        </a:rPr>
                        <a:t> </a:t>
                      </a:r>
                      <a:r>
                        <a:rPr lang="en-GB" sz="1400" dirty="0">
                          <a:effectLst/>
                        </a:rPr>
                        <a:t>logo 2</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24480568"/>
                  </a:ext>
                </a:extLst>
              </a:tr>
              <a:tr h="513007">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painting</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US" sz="1600">
                          <a:effectLst/>
                          <a:latin typeface="Calibri" panose="020F0502020204030204" pitchFamily="34" charset="0"/>
                          <a:cs typeface="Calibri" panose="020F0502020204030204" pitchFamily="34" charset="0"/>
                        </a:rPr>
                        <a:t>512x512</a:t>
                      </a:r>
                      <a:endParaRPr lang="el-GR" sz="16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99315984"/>
                  </a:ext>
                </a:extLst>
              </a:tr>
              <a:tr h="584371">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clouds</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512x512</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70729762"/>
                  </a:ext>
                </a:extLst>
              </a:tr>
              <a:tr h="567757">
                <a:tc>
                  <a:txBody>
                    <a:bodyPr/>
                    <a:lstStyle/>
                    <a:p>
                      <a:pPr algn="ctr">
                        <a:lnSpc>
                          <a:spcPct val="150000"/>
                        </a:lnSpc>
                        <a:spcAft>
                          <a:spcPts val="300"/>
                        </a:spcAft>
                      </a:pPr>
                      <a:r>
                        <a:rPr lang="en-US" sz="1600">
                          <a:effectLst/>
                          <a:latin typeface="Calibri" panose="020F0502020204030204" pitchFamily="34" charset="0"/>
                          <a:cs typeface="Calibri" panose="020F0502020204030204" pitchFamily="34" charset="0"/>
                        </a:rPr>
                        <a:t>dog</a:t>
                      </a:r>
                      <a:endParaRPr lang="el-GR" sz="16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512x512</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17339129"/>
                  </a:ext>
                </a:extLst>
              </a:tr>
              <a:tr h="504056">
                <a:tc>
                  <a:txBody>
                    <a:bodyPr/>
                    <a:lstStyle/>
                    <a:p>
                      <a:pPr algn="ctr">
                        <a:lnSpc>
                          <a:spcPct val="150000"/>
                        </a:lnSpc>
                        <a:spcAft>
                          <a:spcPts val="300"/>
                        </a:spcAft>
                      </a:pPr>
                      <a:r>
                        <a:rPr lang="en-US" sz="1600">
                          <a:effectLst/>
                          <a:latin typeface="Calibri" panose="020F0502020204030204" pitchFamily="34" charset="0"/>
                          <a:cs typeface="Calibri" panose="020F0502020204030204" pitchFamily="34" charset="0"/>
                        </a:rPr>
                        <a:t>glass</a:t>
                      </a:r>
                      <a:endParaRPr lang="el-GR" sz="16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512x512</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04434190"/>
                  </a:ext>
                </a:extLst>
              </a:tr>
              <a:tr h="504056">
                <a:tc>
                  <a:txBody>
                    <a:bodyPr/>
                    <a:lstStyle/>
                    <a:p>
                      <a:pPr algn="ctr">
                        <a:lnSpc>
                          <a:spcPct val="150000"/>
                        </a:lnSpc>
                        <a:spcAft>
                          <a:spcPts val="300"/>
                        </a:spcAft>
                      </a:pPr>
                      <a:r>
                        <a:rPr lang="en-US" sz="1600">
                          <a:effectLst/>
                          <a:latin typeface="Calibri" panose="020F0502020204030204" pitchFamily="34" charset="0"/>
                          <a:cs typeface="Calibri" panose="020F0502020204030204" pitchFamily="34" charset="0"/>
                        </a:rPr>
                        <a:t>sky</a:t>
                      </a:r>
                      <a:endParaRPr lang="el-GR" sz="16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800x800</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96406690"/>
                  </a:ext>
                </a:extLst>
              </a:tr>
              <a:tr h="504056">
                <a:tc>
                  <a:txBody>
                    <a:bodyPr/>
                    <a:lstStyle/>
                    <a:p>
                      <a:pPr algn="ctr">
                        <a:lnSpc>
                          <a:spcPct val="150000"/>
                        </a:lnSpc>
                        <a:spcAft>
                          <a:spcPts val="300"/>
                        </a:spcAft>
                      </a:pPr>
                      <a:r>
                        <a:rPr lang="en-US" sz="1600">
                          <a:effectLst/>
                          <a:latin typeface="Calibri" panose="020F0502020204030204" pitchFamily="34" charset="0"/>
                          <a:cs typeface="Calibri" panose="020F0502020204030204" pitchFamily="34" charset="0"/>
                        </a:rPr>
                        <a:t>winter</a:t>
                      </a:r>
                      <a:endParaRPr lang="el-GR" sz="16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768x768</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79992995"/>
                  </a:ext>
                </a:extLst>
              </a:tr>
            </a:tbl>
          </a:graphicData>
        </a:graphic>
      </p:graphicFrame>
      <p:pic>
        <p:nvPicPr>
          <p:cNvPr id="50" name="Picture 49">
            <a:extLst>
              <a:ext uri="{FF2B5EF4-FFF2-40B4-BE49-F238E27FC236}">
                <a16:creationId xmlns:a16="http://schemas.microsoft.com/office/drawing/2014/main" id="{6CAF5F1F-020B-41E6-9E20-E4BF9DE12C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2231" y="4308909"/>
            <a:ext cx="1349560" cy="224648"/>
          </a:xfrm>
          <a:prstGeom prst="rect">
            <a:avLst/>
          </a:prstGeom>
        </p:spPr>
      </p:pic>
      <p:pic>
        <p:nvPicPr>
          <p:cNvPr id="51" name="Picture 50">
            <a:extLst>
              <a:ext uri="{FF2B5EF4-FFF2-40B4-BE49-F238E27FC236}">
                <a16:creationId xmlns:a16="http://schemas.microsoft.com/office/drawing/2014/main" id="{A39AF9EF-DD79-442D-B2BE-A8FF28E6C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9243" y="4905873"/>
            <a:ext cx="1349560" cy="224648"/>
          </a:xfrm>
          <a:prstGeom prst="rect">
            <a:avLst/>
          </a:prstGeom>
        </p:spPr>
      </p:pic>
      <p:pic>
        <p:nvPicPr>
          <p:cNvPr id="54" name="Picture 53">
            <a:extLst>
              <a:ext uri="{FF2B5EF4-FFF2-40B4-BE49-F238E27FC236}">
                <a16:creationId xmlns:a16="http://schemas.microsoft.com/office/drawing/2014/main" id="{C8883B51-34CB-41FB-BEFE-C664B4A9E4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1917" y="3156230"/>
            <a:ext cx="439420" cy="439420"/>
          </a:xfrm>
          <a:prstGeom prst="rect">
            <a:avLst/>
          </a:prstGeom>
        </p:spPr>
      </p:pic>
      <p:pic>
        <p:nvPicPr>
          <p:cNvPr id="55" name="Picture 54">
            <a:extLst>
              <a:ext uri="{FF2B5EF4-FFF2-40B4-BE49-F238E27FC236}">
                <a16:creationId xmlns:a16="http://schemas.microsoft.com/office/drawing/2014/main" id="{07D9092A-0507-440F-BCCB-5BCB3027CA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5234" y="3735268"/>
            <a:ext cx="439420" cy="439420"/>
          </a:xfrm>
          <a:prstGeom prst="rect">
            <a:avLst/>
          </a:prstGeom>
        </p:spPr>
      </p:pic>
      <p:pic>
        <p:nvPicPr>
          <p:cNvPr id="56" name="Picture 55">
            <a:extLst>
              <a:ext uri="{FF2B5EF4-FFF2-40B4-BE49-F238E27FC236}">
                <a16:creationId xmlns:a16="http://schemas.microsoft.com/office/drawing/2014/main" id="{BF6732C1-5159-493A-8964-CAAA09ED9E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5234" y="4306516"/>
            <a:ext cx="439420" cy="439420"/>
          </a:xfrm>
          <a:prstGeom prst="rect">
            <a:avLst/>
          </a:prstGeom>
        </p:spPr>
      </p:pic>
      <p:pic>
        <p:nvPicPr>
          <p:cNvPr id="57" name="Picture 56">
            <a:extLst>
              <a:ext uri="{FF2B5EF4-FFF2-40B4-BE49-F238E27FC236}">
                <a16:creationId xmlns:a16="http://schemas.microsoft.com/office/drawing/2014/main" id="{F41FEA3E-F931-4F69-A68A-8FF58053FD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1917" y="4840190"/>
            <a:ext cx="439420" cy="439420"/>
          </a:xfrm>
          <a:prstGeom prst="rect">
            <a:avLst/>
          </a:prstGeom>
        </p:spPr>
      </p:pic>
      <p:pic>
        <p:nvPicPr>
          <p:cNvPr id="58" name="Picture 57">
            <a:extLst>
              <a:ext uri="{FF2B5EF4-FFF2-40B4-BE49-F238E27FC236}">
                <a16:creationId xmlns:a16="http://schemas.microsoft.com/office/drawing/2014/main" id="{FEF63F24-1F7E-468B-82DE-61E5F0B794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5234" y="5340481"/>
            <a:ext cx="439420" cy="439420"/>
          </a:xfrm>
          <a:prstGeom prst="rect">
            <a:avLst/>
          </a:prstGeom>
        </p:spPr>
      </p:pic>
      <p:pic>
        <p:nvPicPr>
          <p:cNvPr id="59" name="Picture 58">
            <a:extLst>
              <a:ext uri="{FF2B5EF4-FFF2-40B4-BE49-F238E27FC236}">
                <a16:creationId xmlns:a16="http://schemas.microsoft.com/office/drawing/2014/main" id="{1A7B177C-9E53-42AD-A488-CD6DF16BBC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5234" y="5845090"/>
            <a:ext cx="439420" cy="439420"/>
          </a:xfrm>
          <a:prstGeom prst="rect">
            <a:avLst/>
          </a:prstGeom>
        </p:spPr>
      </p:pic>
      <p:pic>
        <p:nvPicPr>
          <p:cNvPr id="60" name="Picture 59">
            <a:extLst>
              <a:ext uri="{FF2B5EF4-FFF2-40B4-BE49-F238E27FC236}">
                <a16:creationId xmlns:a16="http://schemas.microsoft.com/office/drawing/2014/main" id="{85F9C4FF-E55D-439B-8161-BB1CFD5684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2234" y="3150414"/>
            <a:ext cx="440690" cy="440690"/>
          </a:xfrm>
          <a:prstGeom prst="rect">
            <a:avLst/>
          </a:prstGeom>
        </p:spPr>
      </p:pic>
      <p:pic>
        <p:nvPicPr>
          <p:cNvPr id="61" name="Picture 60">
            <a:extLst>
              <a:ext uri="{FF2B5EF4-FFF2-40B4-BE49-F238E27FC236}">
                <a16:creationId xmlns:a16="http://schemas.microsoft.com/office/drawing/2014/main" id="{AC575BDD-D907-4E30-9B7F-3BE126D87C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2234" y="3710095"/>
            <a:ext cx="440690" cy="440690"/>
          </a:xfrm>
          <a:prstGeom prst="rect">
            <a:avLst/>
          </a:prstGeom>
        </p:spPr>
      </p:pic>
      <p:pic>
        <p:nvPicPr>
          <p:cNvPr id="62" name="Picture 61">
            <a:extLst>
              <a:ext uri="{FF2B5EF4-FFF2-40B4-BE49-F238E27FC236}">
                <a16:creationId xmlns:a16="http://schemas.microsoft.com/office/drawing/2014/main" id="{30A50186-66F8-4ABF-AD1E-6D9F8DAD3E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2234" y="4313212"/>
            <a:ext cx="440690" cy="440690"/>
          </a:xfrm>
          <a:prstGeom prst="rect">
            <a:avLst/>
          </a:prstGeom>
        </p:spPr>
      </p:pic>
      <p:pic>
        <p:nvPicPr>
          <p:cNvPr id="63" name="Picture 62">
            <a:extLst>
              <a:ext uri="{FF2B5EF4-FFF2-40B4-BE49-F238E27FC236}">
                <a16:creationId xmlns:a16="http://schemas.microsoft.com/office/drawing/2014/main" id="{90878B53-19A9-4606-BB57-E9EAC10C4F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2234" y="4839555"/>
            <a:ext cx="440690" cy="440690"/>
          </a:xfrm>
          <a:prstGeom prst="rect">
            <a:avLst/>
          </a:prstGeom>
        </p:spPr>
      </p:pic>
      <p:pic>
        <p:nvPicPr>
          <p:cNvPr id="64" name="Picture 63">
            <a:extLst>
              <a:ext uri="{FF2B5EF4-FFF2-40B4-BE49-F238E27FC236}">
                <a16:creationId xmlns:a16="http://schemas.microsoft.com/office/drawing/2014/main" id="{51DF031F-C686-4A12-A95F-8147216AC8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2234" y="5364965"/>
            <a:ext cx="440690" cy="440690"/>
          </a:xfrm>
          <a:prstGeom prst="rect">
            <a:avLst/>
          </a:prstGeom>
        </p:spPr>
      </p:pic>
      <p:pic>
        <p:nvPicPr>
          <p:cNvPr id="65" name="Picture 64">
            <a:extLst>
              <a:ext uri="{FF2B5EF4-FFF2-40B4-BE49-F238E27FC236}">
                <a16:creationId xmlns:a16="http://schemas.microsoft.com/office/drawing/2014/main" id="{616A1AF8-5AC3-4859-984A-688F91CACD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2234" y="5845247"/>
            <a:ext cx="440690" cy="440690"/>
          </a:xfrm>
          <a:prstGeom prst="rect">
            <a:avLst/>
          </a:prstGeom>
        </p:spPr>
      </p:pic>
      <p:pic>
        <p:nvPicPr>
          <p:cNvPr id="44" name="Picture 43">
            <a:extLst>
              <a:ext uri="{FF2B5EF4-FFF2-40B4-BE49-F238E27FC236}">
                <a16:creationId xmlns:a16="http://schemas.microsoft.com/office/drawing/2014/main" id="{420B9950-6046-402D-9F4D-709AAFD2B6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9243" y="3289815"/>
            <a:ext cx="1349560" cy="224648"/>
          </a:xfrm>
          <a:prstGeom prst="rect">
            <a:avLst/>
          </a:prstGeom>
        </p:spPr>
      </p:pic>
      <p:pic>
        <p:nvPicPr>
          <p:cNvPr id="40" name="Picture 39">
            <a:extLst>
              <a:ext uri="{FF2B5EF4-FFF2-40B4-BE49-F238E27FC236}">
                <a16:creationId xmlns:a16="http://schemas.microsoft.com/office/drawing/2014/main" id="{406D1F7D-9C21-4AA2-9A99-39990596D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9243" y="3873196"/>
            <a:ext cx="1349560" cy="224648"/>
          </a:xfrm>
          <a:prstGeom prst="rect">
            <a:avLst/>
          </a:prstGeom>
        </p:spPr>
      </p:pic>
      <p:pic>
        <p:nvPicPr>
          <p:cNvPr id="45" name="Picture 44">
            <a:extLst>
              <a:ext uri="{FF2B5EF4-FFF2-40B4-BE49-F238E27FC236}">
                <a16:creationId xmlns:a16="http://schemas.microsoft.com/office/drawing/2014/main" id="{BF68F799-17AF-4F80-8817-50DFEBCB23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9243" y="5460476"/>
            <a:ext cx="1349560" cy="224648"/>
          </a:xfrm>
          <a:prstGeom prst="rect">
            <a:avLst/>
          </a:prstGeom>
        </p:spPr>
      </p:pic>
      <p:pic>
        <p:nvPicPr>
          <p:cNvPr id="46" name="Picture 45">
            <a:extLst>
              <a:ext uri="{FF2B5EF4-FFF2-40B4-BE49-F238E27FC236}">
                <a16:creationId xmlns:a16="http://schemas.microsoft.com/office/drawing/2014/main" id="{479D44AA-ACC2-4AD8-945F-597478B585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2231" y="5938550"/>
            <a:ext cx="1349560" cy="224648"/>
          </a:xfrm>
          <a:prstGeom prst="rect">
            <a:avLst/>
          </a:prstGeom>
        </p:spPr>
      </p:pic>
      <p:pic>
        <p:nvPicPr>
          <p:cNvPr id="43" name="Picture 42">
            <a:extLst>
              <a:ext uri="{FF2B5EF4-FFF2-40B4-BE49-F238E27FC236}">
                <a16:creationId xmlns:a16="http://schemas.microsoft.com/office/drawing/2014/main" id="{CBF18D38-0919-418D-B9F0-768EE5F238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0554" y="3160721"/>
            <a:ext cx="439420" cy="439420"/>
          </a:xfrm>
          <a:prstGeom prst="rect">
            <a:avLst/>
          </a:prstGeom>
        </p:spPr>
      </p:pic>
      <p:pic>
        <p:nvPicPr>
          <p:cNvPr id="47" name="Picture 46">
            <a:extLst>
              <a:ext uri="{FF2B5EF4-FFF2-40B4-BE49-F238E27FC236}">
                <a16:creationId xmlns:a16="http://schemas.microsoft.com/office/drawing/2014/main" id="{D4C8642E-A902-4A75-A8D6-2935C3B46B1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50554" y="3737715"/>
            <a:ext cx="438150" cy="438150"/>
          </a:xfrm>
          <a:prstGeom prst="rect">
            <a:avLst/>
          </a:prstGeom>
        </p:spPr>
      </p:pic>
      <p:pic>
        <p:nvPicPr>
          <p:cNvPr id="48" name="Picture 47">
            <a:extLst>
              <a:ext uri="{FF2B5EF4-FFF2-40B4-BE49-F238E27FC236}">
                <a16:creationId xmlns:a16="http://schemas.microsoft.com/office/drawing/2014/main" id="{4651D78B-C348-408A-97DA-1A57CB2B7DF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46466" y="4306516"/>
            <a:ext cx="427355" cy="427355"/>
          </a:xfrm>
          <a:prstGeom prst="rect">
            <a:avLst/>
          </a:prstGeom>
        </p:spPr>
      </p:pic>
      <p:pic>
        <p:nvPicPr>
          <p:cNvPr id="49" name="Picture 48">
            <a:extLst>
              <a:ext uri="{FF2B5EF4-FFF2-40B4-BE49-F238E27FC236}">
                <a16:creationId xmlns:a16="http://schemas.microsoft.com/office/drawing/2014/main" id="{934C0A20-3014-4FE3-BBDC-E91C0DAE324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39763" y="4839555"/>
            <a:ext cx="427355" cy="427355"/>
          </a:xfrm>
          <a:prstGeom prst="rect">
            <a:avLst/>
          </a:prstGeom>
        </p:spPr>
      </p:pic>
      <p:pic>
        <p:nvPicPr>
          <p:cNvPr id="52" name="Picture 51">
            <a:extLst>
              <a:ext uri="{FF2B5EF4-FFF2-40B4-BE49-F238E27FC236}">
                <a16:creationId xmlns:a16="http://schemas.microsoft.com/office/drawing/2014/main" id="{40A84D75-8CAF-4F96-AE1B-0847CCF52A1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23567" y="5340482"/>
            <a:ext cx="438150" cy="438150"/>
          </a:xfrm>
          <a:prstGeom prst="rect">
            <a:avLst/>
          </a:prstGeom>
        </p:spPr>
      </p:pic>
      <p:pic>
        <p:nvPicPr>
          <p:cNvPr id="53" name="Picture 52">
            <a:extLst>
              <a:ext uri="{FF2B5EF4-FFF2-40B4-BE49-F238E27FC236}">
                <a16:creationId xmlns:a16="http://schemas.microsoft.com/office/drawing/2014/main" id="{3CFBC97C-746A-4426-A31B-A63ECD962C9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25293" y="5852204"/>
            <a:ext cx="438150" cy="438150"/>
          </a:xfrm>
          <a:prstGeom prst="rect">
            <a:avLst/>
          </a:prstGeom>
        </p:spPr>
      </p:pic>
      <p:pic>
        <p:nvPicPr>
          <p:cNvPr id="78" name="Picture 77">
            <a:extLst>
              <a:ext uri="{FF2B5EF4-FFF2-40B4-BE49-F238E27FC236}">
                <a16:creationId xmlns:a16="http://schemas.microsoft.com/office/drawing/2014/main" id="{02712124-5935-475B-BDBB-AB5337A2316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02798" y="3150414"/>
            <a:ext cx="440690" cy="440690"/>
          </a:xfrm>
          <a:prstGeom prst="rect">
            <a:avLst/>
          </a:prstGeom>
        </p:spPr>
      </p:pic>
      <p:pic>
        <p:nvPicPr>
          <p:cNvPr id="79" name="Picture 78">
            <a:extLst>
              <a:ext uri="{FF2B5EF4-FFF2-40B4-BE49-F238E27FC236}">
                <a16:creationId xmlns:a16="http://schemas.microsoft.com/office/drawing/2014/main" id="{B3CAA768-0F0B-459C-B384-185AD5E96C0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201528" y="3730823"/>
            <a:ext cx="448310" cy="448310"/>
          </a:xfrm>
          <a:prstGeom prst="rect">
            <a:avLst/>
          </a:prstGeom>
        </p:spPr>
      </p:pic>
      <p:pic>
        <p:nvPicPr>
          <p:cNvPr id="80" name="Picture 79">
            <a:extLst>
              <a:ext uri="{FF2B5EF4-FFF2-40B4-BE49-F238E27FC236}">
                <a16:creationId xmlns:a16="http://schemas.microsoft.com/office/drawing/2014/main" id="{DFE56AB0-6A64-46B1-B836-F57422DC5B6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208513" y="4316676"/>
            <a:ext cx="429260" cy="429260"/>
          </a:xfrm>
          <a:prstGeom prst="rect">
            <a:avLst/>
          </a:prstGeom>
        </p:spPr>
      </p:pic>
      <p:pic>
        <p:nvPicPr>
          <p:cNvPr id="81" name="Picture 80">
            <a:extLst>
              <a:ext uri="{FF2B5EF4-FFF2-40B4-BE49-F238E27FC236}">
                <a16:creationId xmlns:a16="http://schemas.microsoft.com/office/drawing/2014/main" id="{872A6851-D381-4E40-8CBB-8804E860504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201528" y="4839555"/>
            <a:ext cx="427355" cy="427355"/>
          </a:xfrm>
          <a:prstGeom prst="rect">
            <a:avLst/>
          </a:prstGeom>
        </p:spPr>
      </p:pic>
      <p:pic>
        <p:nvPicPr>
          <p:cNvPr id="82" name="Picture 81">
            <a:extLst>
              <a:ext uri="{FF2B5EF4-FFF2-40B4-BE49-F238E27FC236}">
                <a16:creationId xmlns:a16="http://schemas.microsoft.com/office/drawing/2014/main" id="{348B38F5-63E2-4CE3-9272-3767CFAA4F9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186923" y="5349090"/>
            <a:ext cx="427355" cy="427355"/>
          </a:xfrm>
          <a:prstGeom prst="rect">
            <a:avLst/>
          </a:prstGeom>
        </p:spPr>
      </p:pic>
      <p:pic>
        <p:nvPicPr>
          <p:cNvPr id="83" name="Picture 82">
            <a:extLst>
              <a:ext uri="{FF2B5EF4-FFF2-40B4-BE49-F238E27FC236}">
                <a16:creationId xmlns:a16="http://schemas.microsoft.com/office/drawing/2014/main" id="{F3DD2367-02FA-4500-8383-AB9FA03F419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190632" y="5848441"/>
            <a:ext cx="427355" cy="427355"/>
          </a:xfrm>
          <a:prstGeom prst="rect">
            <a:avLst/>
          </a:prstGeom>
        </p:spPr>
      </p:pic>
    </p:spTree>
    <p:extLst>
      <p:ext uri="{BB962C8B-B14F-4D97-AF65-F5344CB8AC3E}">
        <p14:creationId xmlns:p14="http://schemas.microsoft.com/office/powerpoint/2010/main" val="290954123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GB" sz="2800" dirty="0">
                <a:solidFill>
                  <a:schemeClr val="accent5">
                    <a:lumMod val="75000"/>
                  </a:schemeClr>
                </a:solidFill>
                <a:latin typeface="Century Schoolbook" pitchFamily="18" charset="0"/>
              </a:rPr>
              <a:t>4</a:t>
            </a:r>
            <a:r>
              <a:rPr lang="en-US" sz="2800" dirty="0">
                <a:solidFill>
                  <a:schemeClr val="accent5">
                    <a:lumMod val="75000"/>
                  </a:schemeClr>
                </a:solidFill>
                <a:latin typeface="Century Schoolbook" pitchFamily="18" charset="0"/>
              </a:rPr>
              <a:t> </a:t>
            </a:r>
            <a:r>
              <a:rPr lang="el-GR" sz="2800" dirty="0">
                <a:solidFill>
                  <a:schemeClr val="accent5">
                    <a:lumMod val="75000"/>
                  </a:schemeClr>
                </a:solidFill>
                <a:latin typeface="Century Schoolbook" pitchFamily="18" charset="0"/>
              </a:rPr>
              <a:t>Πειραματικά αποτελέσματα</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732367" cy="923330"/>
          </a:xfrm>
          <a:prstGeom prst="rect">
            <a:avLst/>
          </a:prstGeom>
        </p:spPr>
        <p:txBody>
          <a:bodyPr wrap="square">
            <a:spAutoFit/>
          </a:bodyPr>
          <a:lstStyle/>
          <a:p>
            <a:pPr marL="0" lvl="3" algn="just"/>
            <a:r>
              <a:rPr lang="el-CY" b="1" dirty="0">
                <a:solidFill>
                  <a:srgbClr val="C00000"/>
                </a:solidFill>
                <a:latin typeface="Times New Roman" pitchFamily="18" charset="0"/>
                <a:cs typeface="Times New Roman" pitchFamily="18" charset="0"/>
                <a:sym typeface="Wingdings" pitchFamily="2" charset="2"/>
              </a:rPr>
              <a:t>Ε</a:t>
            </a:r>
            <a:r>
              <a:rPr lang="el-GR" b="1" dirty="0">
                <a:solidFill>
                  <a:srgbClr val="C00000"/>
                </a:solidFill>
                <a:latin typeface="Times New Roman" pitchFamily="18" charset="0"/>
                <a:cs typeface="Times New Roman" pitchFamily="18" charset="0"/>
                <a:sym typeface="Wingdings" pitchFamily="2" charset="2"/>
              </a:rPr>
              <a:t>πίθεση </a:t>
            </a:r>
            <a:r>
              <a:rPr lang="en-GB" b="1" dirty="0">
                <a:solidFill>
                  <a:srgbClr val="C00000"/>
                </a:solidFill>
                <a:latin typeface="Times New Roman" pitchFamily="18" charset="0"/>
                <a:cs typeface="Times New Roman" pitchFamily="18" charset="0"/>
                <a:sym typeface="Wingdings" pitchFamily="2" charset="2"/>
              </a:rPr>
              <a:t>HEQ</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algn="just">
              <a:spcAft>
                <a:spcPts val="300"/>
              </a:spcAft>
            </a:pPr>
            <a:r>
              <a:rPr lang="en-US" sz="1800" dirty="0">
                <a:effectLst/>
                <a:latin typeface="Cambria" panose="02040503050406030204" pitchFamily="18" charset="0"/>
                <a:ea typeface="Times New Roman" panose="02020603050405020304" pitchFamily="18" charset="0"/>
                <a:cs typeface="Times New Roman" panose="02020603050405020304" pitchFamily="18" charset="0"/>
              </a:rPr>
              <a:t>To </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φίλτρο ιστογράμματος είναι ένα φίλτρο που χρησιμοποιεί το ιστόγραμμα της εικόνας για την ρύθμιση της αντίθεσης</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a:t>
            </a:r>
            <a:endParaRPr lang="el-GR" sz="1800" dirty="0">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174</a:t>
            </a:fld>
            <a:endParaRPr lang="el-GR" altLang="el-GR" sz="1200" dirty="0">
              <a:latin typeface="Cambria" pitchFamily="18" charset="0"/>
            </a:endParaRPr>
          </a:p>
        </p:txBody>
      </p:sp>
    </p:spTree>
    <p:extLst>
      <p:ext uri="{BB962C8B-B14F-4D97-AF65-F5344CB8AC3E}">
        <p14:creationId xmlns:p14="http://schemas.microsoft.com/office/powerpoint/2010/main" val="307145319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F63CECA9-7D12-4A56-858A-EBE0DE6BDECB}"/>
              </a:ext>
            </a:extLst>
          </p:cNvPr>
          <p:cNvGraphicFramePr>
            <a:graphicFrameLocks noGrp="1"/>
          </p:cNvGraphicFramePr>
          <p:nvPr>
            <p:extLst>
              <p:ext uri="{D42A27DB-BD31-4B8C-83A1-F6EECF244321}">
                <p14:modId xmlns:p14="http://schemas.microsoft.com/office/powerpoint/2010/main" val="377531807"/>
              </p:ext>
            </p:extLst>
          </p:nvPr>
        </p:nvGraphicFramePr>
        <p:xfrm>
          <a:off x="1283942" y="2336213"/>
          <a:ext cx="7248498" cy="3762436"/>
        </p:xfrm>
        <a:graphic>
          <a:graphicData uri="http://schemas.openxmlformats.org/drawingml/2006/table">
            <a:tbl>
              <a:tblPr firstRow="1" firstCol="1" bandRow="1">
                <a:tableStyleId>{5940675A-B579-460E-94D1-54222C63F5DA}</a:tableStyleId>
              </a:tblPr>
              <a:tblGrid>
                <a:gridCol w="854057">
                  <a:extLst>
                    <a:ext uri="{9D8B030D-6E8A-4147-A177-3AD203B41FA5}">
                      <a16:colId xmlns:a16="http://schemas.microsoft.com/office/drawing/2014/main" val="888473861"/>
                    </a:ext>
                  </a:extLst>
                </a:gridCol>
                <a:gridCol w="949543">
                  <a:extLst>
                    <a:ext uri="{9D8B030D-6E8A-4147-A177-3AD203B41FA5}">
                      <a16:colId xmlns:a16="http://schemas.microsoft.com/office/drawing/2014/main" val="4012843090"/>
                    </a:ext>
                  </a:extLst>
                </a:gridCol>
                <a:gridCol w="641110">
                  <a:extLst>
                    <a:ext uri="{9D8B030D-6E8A-4147-A177-3AD203B41FA5}">
                      <a16:colId xmlns:a16="http://schemas.microsoft.com/office/drawing/2014/main" val="2277142762"/>
                    </a:ext>
                  </a:extLst>
                </a:gridCol>
                <a:gridCol w="600189">
                  <a:extLst>
                    <a:ext uri="{9D8B030D-6E8A-4147-A177-3AD203B41FA5}">
                      <a16:colId xmlns:a16="http://schemas.microsoft.com/office/drawing/2014/main" val="220905246"/>
                    </a:ext>
                  </a:extLst>
                </a:gridCol>
                <a:gridCol w="760088">
                  <a:extLst>
                    <a:ext uri="{9D8B030D-6E8A-4147-A177-3AD203B41FA5}">
                      <a16:colId xmlns:a16="http://schemas.microsoft.com/office/drawing/2014/main" val="2133194961"/>
                    </a:ext>
                  </a:extLst>
                </a:gridCol>
                <a:gridCol w="740385">
                  <a:extLst>
                    <a:ext uri="{9D8B030D-6E8A-4147-A177-3AD203B41FA5}">
                      <a16:colId xmlns:a16="http://schemas.microsoft.com/office/drawing/2014/main" val="3080931254"/>
                    </a:ext>
                  </a:extLst>
                </a:gridCol>
                <a:gridCol w="593370">
                  <a:extLst>
                    <a:ext uri="{9D8B030D-6E8A-4147-A177-3AD203B41FA5}">
                      <a16:colId xmlns:a16="http://schemas.microsoft.com/office/drawing/2014/main" val="1870522856"/>
                    </a:ext>
                  </a:extLst>
                </a:gridCol>
                <a:gridCol w="609283">
                  <a:extLst>
                    <a:ext uri="{9D8B030D-6E8A-4147-A177-3AD203B41FA5}">
                      <a16:colId xmlns:a16="http://schemas.microsoft.com/office/drawing/2014/main" val="1494340864"/>
                    </a:ext>
                  </a:extLst>
                </a:gridCol>
                <a:gridCol w="760088">
                  <a:extLst>
                    <a:ext uri="{9D8B030D-6E8A-4147-A177-3AD203B41FA5}">
                      <a16:colId xmlns:a16="http://schemas.microsoft.com/office/drawing/2014/main" val="2794541861"/>
                    </a:ext>
                  </a:extLst>
                </a:gridCol>
                <a:gridCol w="740385">
                  <a:extLst>
                    <a:ext uri="{9D8B030D-6E8A-4147-A177-3AD203B41FA5}">
                      <a16:colId xmlns:a16="http://schemas.microsoft.com/office/drawing/2014/main" val="1614510833"/>
                    </a:ext>
                  </a:extLst>
                </a:gridCol>
              </a:tblGrid>
              <a:tr h="215983">
                <a:tc>
                  <a:txBody>
                    <a:bodyPr/>
                    <a:lstStyle/>
                    <a:p>
                      <a:pPr algn="ctr">
                        <a:lnSpc>
                          <a:spcPct val="150000"/>
                        </a:lnSpc>
                        <a:spcAft>
                          <a:spcPts val="300"/>
                        </a:spcAft>
                      </a:pPr>
                      <a:endParaRPr lang="el-GR" sz="1100" dirty="0">
                        <a:effectLst/>
                        <a:latin typeface="+mn-lt"/>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endParaRPr lang="el-GR" sz="1100" dirty="0">
                        <a:effectLst/>
                        <a:latin typeface="+mn-lt"/>
                        <a:ea typeface="Times New Roman" panose="02020603050405020304" pitchFamily="18" charset="0"/>
                        <a:cs typeface="Times New Roman" panose="02020603050405020304" pitchFamily="18" charset="0"/>
                      </a:endParaRPr>
                    </a:p>
                  </a:txBody>
                  <a:tcPr marL="68580" marR="68580" marT="0" marB="0">
                    <a:lnL w="12700" cmpd="sng">
                      <a:noFill/>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endParaRPr lang="el-GR" sz="1100" dirty="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endParaRPr lang="el-GR" sz="1100" dirty="0">
                        <a:effectLst/>
                        <a:latin typeface="+mn-lt"/>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endParaRPr lang="el-GR" sz="1100" dirty="0">
                        <a:effectLst/>
                        <a:latin typeface="+mn-lt"/>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endParaRPr lang="el-GR" sz="1100" dirty="0">
                        <a:effectLst/>
                        <a:latin typeface="+mn-lt"/>
                        <a:ea typeface="Times New Roman" panose="02020603050405020304" pitchFamily="18"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endParaRPr lang="el-GR" sz="1100" dirty="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endParaRPr lang="el-GR" sz="1100" dirty="0">
                        <a:effectLst/>
                        <a:latin typeface="+mn-lt"/>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endParaRPr lang="el-GR" sz="1100" dirty="0">
                        <a:effectLst/>
                        <a:latin typeface="+mn-lt"/>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endParaRPr lang="el-GR" sz="1100" dirty="0">
                        <a:effectLst/>
                        <a:latin typeface="+mn-lt"/>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79645678"/>
                  </a:ext>
                </a:extLst>
              </a:tr>
              <a:tr h="895739">
                <a:tc>
                  <a:txBody>
                    <a:bodyPr/>
                    <a:lstStyle/>
                    <a:p>
                      <a:pPr algn="ctr">
                        <a:lnSpc>
                          <a:spcPct val="150000"/>
                        </a:lnSpc>
                        <a:spcAft>
                          <a:spcPts val="300"/>
                        </a:spcAft>
                      </a:pPr>
                      <a:r>
                        <a:rPr lang="el-GR" sz="1400" dirty="0">
                          <a:effectLst/>
                        </a:rPr>
                        <a:t>Εικόνα</a:t>
                      </a:r>
                      <a:endParaRPr lang="el-GR" sz="1400" dirty="0">
                        <a:effectLst/>
                        <a:latin typeface="+mn-lt"/>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dirty="0">
                          <a:effectLst/>
                        </a:rPr>
                        <a:t>SIZE</a:t>
                      </a:r>
                      <a:endParaRPr lang="el-GR" sz="1400" dirty="0">
                        <a:effectLst/>
                        <a:latin typeface="+mn-lt"/>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dirty="0">
                          <a:effectLst/>
                        </a:rPr>
                        <a:t>PSNR</a:t>
                      </a:r>
                      <a:endParaRPr lang="el-GR" sz="1400" dirty="0">
                        <a:effectLst/>
                        <a:latin typeface="+mn-lt"/>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dirty="0">
                          <a:effectLst/>
                        </a:rPr>
                        <a:t>SSIM</a:t>
                      </a:r>
                      <a:endParaRPr lang="el-GR" sz="1400" dirty="0">
                        <a:effectLst/>
                        <a:latin typeface="+mn-lt"/>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dirty="0">
                          <a:effectLst/>
                        </a:rPr>
                        <a:t>BER</a:t>
                      </a:r>
                      <a:r>
                        <a:rPr lang="el-GR" sz="1400" dirty="0">
                          <a:effectLst/>
                        </a:rPr>
                        <a:t> πράσινο κανάλι</a:t>
                      </a:r>
                      <a:endParaRPr lang="el-GR" sz="1400" dirty="0">
                        <a:effectLst/>
                        <a:latin typeface="+mn-lt"/>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dirty="0">
                          <a:effectLst/>
                        </a:rPr>
                        <a:t>BER</a:t>
                      </a:r>
                      <a:r>
                        <a:rPr lang="el-GR" sz="1400" dirty="0">
                          <a:effectLst/>
                        </a:rPr>
                        <a:t> μπλε κανάλι</a:t>
                      </a:r>
                      <a:endParaRPr lang="el-GR" sz="1400" dirty="0">
                        <a:effectLst/>
                        <a:latin typeface="+mn-lt"/>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dirty="0">
                          <a:effectLst/>
                        </a:rPr>
                        <a:t>PSNR</a:t>
                      </a:r>
                      <a:endParaRPr lang="el-GR" sz="1400" dirty="0">
                        <a:effectLst/>
                        <a:latin typeface="+mn-lt"/>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dirty="0">
                          <a:effectLst/>
                        </a:rPr>
                        <a:t>SSIM</a:t>
                      </a:r>
                      <a:endParaRPr lang="el-GR" sz="1400" dirty="0">
                        <a:effectLst/>
                        <a:latin typeface="+mn-lt"/>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dirty="0">
                          <a:effectLst/>
                        </a:rPr>
                        <a:t>BER</a:t>
                      </a:r>
                      <a:r>
                        <a:rPr lang="el-GR" sz="1400" dirty="0">
                          <a:effectLst/>
                        </a:rPr>
                        <a:t> πράσινο κανάλι</a:t>
                      </a:r>
                      <a:endParaRPr lang="el-GR" sz="1400" dirty="0">
                        <a:effectLst/>
                        <a:latin typeface="+mn-lt"/>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dirty="0">
                          <a:effectLst/>
                        </a:rPr>
                        <a:t>BER</a:t>
                      </a:r>
                      <a:r>
                        <a:rPr lang="el-GR" sz="1400" dirty="0">
                          <a:effectLst/>
                        </a:rPr>
                        <a:t> μπλε κανάλι</a:t>
                      </a:r>
                      <a:endParaRPr lang="el-GR" sz="1400" dirty="0">
                        <a:effectLst/>
                        <a:latin typeface="+mn-lt"/>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546110692"/>
                  </a:ext>
                </a:extLst>
              </a:tr>
              <a:tr h="434985">
                <a:tc>
                  <a:txBody>
                    <a:bodyPr/>
                    <a:lstStyle/>
                    <a:p>
                      <a:pPr algn="ctr">
                        <a:lnSpc>
                          <a:spcPct val="150000"/>
                        </a:lnSpc>
                        <a:spcAft>
                          <a:spcPts val="300"/>
                        </a:spcAft>
                      </a:pPr>
                      <a:r>
                        <a:rPr lang="en-US" sz="1400" dirty="0">
                          <a:effectLst/>
                        </a:rPr>
                        <a:t>painting</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1400" dirty="0">
                          <a:effectLst/>
                        </a:rPr>
                        <a:t>512x512</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dirty="0">
                          <a:effectLst/>
                        </a:rPr>
                        <a:t>17.86</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0.72</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18.52</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0.77</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0.09</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0.02</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41775571"/>
                  </a:ext>
                </a:extLst>
              </a:tr>
              <a:tr h="434985">
                <a:tc>
                  <a:txBody>
                    <a:bodyPr/>
                    <a:lstStyle/>
                    <a:p>
                      <a:pPr algn="ctr">
                        <a:lnSpc>
                          <a:spcPct val="150000"/>
                        </a:lnSpc>
                        <a:spcAft>
                          <a:spcPts val="300"/>
                        </a:spcAft>
                      </a:pPr>
                      <a:r>
                        <a:rPr lang="en-US" sz="1400" dirty="0">
                          <a:effectLst/>
                        </a:rPr>
                        <a:t>clouds</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1400" dirty="0">
                          <a:effectLst/>
                        </a:rPr>
                        <a:t>512x512</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20.15</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0.8</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20.18</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0.82</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0.11</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0.15</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97303803"/>
                  </a:ext>
                </a:extLst>
              </a:tr>
              <a:tr h="434985">
                <a:tc>
                  <a:txBody>
                    <a:bodyPr/>
                    <a:lstStyle/>
                    <a:p>
                      <a:pPr algn="ctr">
                        <a:lnSpc>
                          <a:spcPct val="150000"/>
                        </a:lnSpc>
                        <a:spcAft>
                          <a:spcPts val="300"/>
                        </a:spcAft>
                      </a:pPr>
                      <a:r>
                        <a:rPr lang="en-US" sz="1400">
                          <a:effectLst/>
                        </a:rPr>
                        <a:t>dog</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1400" dirty="0">
                          <a:effectLst/>
                        </a:rPr>
                        <a:t>512x512</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11.64</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0.63</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dirty="0">
                          <a:effectLst/>
                        </a:rPr>
                        <a:t>0</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dirty="0">
                          <a:effectLst/>
                        </a:rPr>
                        <a:t>11.67</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0.65</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0.1</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0.2</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39628105"/>
                  </a:ext>
                </a:extLst>
              </a:tr>
              <a:tr h="434985">
                <a:tc>
                  <a:txBody>
                    <a:bodyPr/>
                    <a:lstStyle/>
                    <a:p>
                      <a:pPr algn="ctr">
                        <a:lnSpc>
                          <a:spcPct val="150000"/>
                        </a:lnSpc>
                        <a:spcAft>
                          <a:spcPts val="300"/>
                        </a:spcAft>
                      </a:pPr>
                      <a:r>
                        <a:rPr lang="en-US" sz="1400">
                          <a:effectLst/>
                        </a:rPr>
                        <a:t>glass</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1400" dirty="0">
                          <a:effectLst/>
                        </a:rPr>
                        <a:t>512x512</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21.86</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0.39</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21.86</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0.42</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dirty="0">
                          <a:effectLst/>
                        </a:rPr>
                        <a:t>0.05</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0.06</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82764180"/>
                  </a:ext>
                </a:extLst>
              </a:tr>
              <a:tr h="434985">
                <a:tc>
                  <a:txBody>
                    <a:bodyPr/>
                    <a:lstStyle/>
                    <a:p>
                      <a:pPr algn="ctr">
                        <a:lnSpc>
                          <a:spcPct val="150000"/>
                        </a:lnSpc>
                        <a:spcAft>
                          <a:spcPts val="300"/>
                        </a:spcAft>
                      </a:pPr>
                      <a:r>
                        <a:rPr lang="en-US" sz="1400">
                          <a:effectLst/>
                        </a:rPr>
                        <a:t>sky</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1400" dirty="0">
                          <a:effectLst/>
                        </a:rPr>
                        <a:t>800x800</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21.69</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0.87</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22.15</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0.96</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0.09</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0.16</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31646495"/>
                  </a:ext>
                </a:extLst>
              </a:tr>
              <a:tr h="434985">
                <a:tc>
                  <a:txBody>
                    <a:bodyPr/>
                    <a:lstStyle/>
                    <a:p>
                      <a:pPr algn="ctr">
                        <a:lnSpc>
                          <a:spcPct val="150000"/>
                        </a:lnSpc>
                        <a:spcAft>
                          <a:spcPts val="300"/>
                        </a:spcAft>
                      </a:pPr>
                      <a:r>
                        <a:rPr lang="en-US" sz="1400">
                          <a:effectLst/>
                        </a:rPr>
                        <a:t>winter</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1400" dirty="0">
                          <a:effectLst/>
                        </a:rPr>
                        <a:t>768x768</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17.36</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0.52</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17.65</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0.68</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0.05</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dirty="0">
                          <a:effectLst/>
                        </a:rPr>
                        <a:t>0.23</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86031724"/>
                  </a:ext>
                </a:extLst>
              </a:tr>
            </a:tbl>
          </a:graphicData>
        </a:graphic>
      </p:graphicFrame>
      <p:sp>
        <p:nvSpPr>
          <p:cNvPr id="33" name="Title 1"/>
          <p:cNvSpPr>
            <a:spLocks noGrp="1"/>
          </p:cNvSpPr>
          <p:nvPr>
            <p:ph type="title"/>
          </p:nvPr>
        </p:nvSpPr>
        <p:spPr>
          <a:xfrm>
            <a:off x="304770" y="188640"/>
            <a:ext cx="7507590" cy="800796"/>
          </a:xfrm>
        </p:spPr>
        <p:txBody>
          <a:bodyPr anchor="b">
            <a:noAutofit/>
          </a:bodyPr>
          <a:lstStyle/>
          <a:p>
            <a:pPr marL="596646" indent="-514350"/>
            <a:r>
              <a:rPr lang="en-GB" sz="2800" dirty="0">
                <a:solidFill>
                  <a:schemeClr val="accent5">
                    <a:lumMod val="75000"/>
                  </a:schemeClr>
                </a:solidFill>
                <a:latin typeface="Century Schoolbook" pitchFamily="18" charset="0"/>
              </a:rPr>
              <a:t>4</a:t>
            </a:r>
            <a:r>
              <a:rPr lang="en-US" sz="2800" dirty="0">
                <a:solidFill>
                  <a:schemeClr val="accent5">
                    <a:lumMod val="75000"/>
                  </a:schemeClr>
                </a:solidFill>
                <a:latin typeface="Century Schoolbook" pitchFamily="18" charset="0"/>
              </a:rPr>
              <a:t> </a:t>
            </a:r>
            <a:r>
              <a:rPr lang="el-GR" sz="2800" dirty="0">
                <a:solidFill>
                  <a:schemeClr val="accent5">
                    <a:lumMod val="75000"/>
                  </a:schemeClr>
                </a:solidFill>
                <a:latin typeface="Century Schoolbook" pitchFamily="18" charset="0"/>
              </a:rPr>
              <a:t>Πειραματικά αποτελέσματα</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732367" cy="646331"/>
          </a:xfrm>
          <a:prstGeom prst="rect">
            <a:avLst/>
          </a:prstGeom>
        </p:spPr>
        <p:txBody>
          <a:bodyPr wrap="square">
            <a:spAutoFit/>
          </a:bodyPr>
          <a:lstStyle/>
          <a:p>
            <a:pPr marL="0" lvl="3" algn="just"/>
            <a:r>
              <a:rPr lang="el-CY" b="1" dirty="0">
                <a:solidFill>
                  <a:srgbClr val="C00000"/>
                </a:solidFill>
                <a:latin typeface="Times New Roman" pitchFamily="18" charset="0"/>
                <a:cs typeface="Times New Roman" pitchFamily="18" charset="0"/>
                <a:sym typeface="Wingdings" pitchFamily="2" charset="2"/>
              </a:rPr>
              <a:t>Ε</a:t>
            </a:r>
            <a:r>
              <a:rPr lang="el-GR" b="1" dirty="0">
                <a:solidFill>
                  <a:srgbClr val="C00000"/>
                </a:solidFill>
                <a:latin typeface="Times New Roman" pitchFamily="18" charset="0"/>
                <a:cs typeface="Times New Roman" pitchFamily="18" charset="0"/>
                <a:sym typeface="Wingdings" pitchFamily="2" charset="2"/>
              </a:rPr>
              <a:t>πίθεση </a:t>
            </a:r>
            <a:r>
              <a:rPr lang="en-GB" b="1" dirty="0">
                <a:solidFill>
                  <a:srgbClr val="C00000"/>
                </a:solidFill>
                <a:latin typeface="Times New Roman" pitchFamily="18" charset="0"/>
                <a:cs typeface="Times New Roman" pitchFamily="18" charset="0"/>
                <a:sym typeface="Wingdings" pitchFamily="2" charset="2"/>
              </a:rPr>
              <a:t>HEQ</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endParaRPr lang="en-US" dirty="0">
              <a:solidFill>
                <a:schemeClr val="tx1">
                  <a:lumMod val="95000"/>
                  <a:lumOff val="5000"/>
                </a:schemeClr>
              </a:solidFill>
              <a:latin typeface="Times New Roman" pitchFamily="18" charset="0"/>
              <a:cs typeface="Times New Roman" pitchFamily="18" charset="0"/>
              <a:sym typeface="Wingdings" pitchFamily="2" charset="2"/>
            </a:endParaRP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175</a:t>
            </a:fld>
            <a:endParaRPr lang="el-GR" altLang="el-GR" sz="1200" dirty="0">
              <a:latin typeface="Cambria" pitchFamily="18" charset="0"/>
            </a:endParaRPr>
          </a:p>
        </p:txBody>
      </p:sp>
      <p:sp>
        <p:nvSpPr>
          <p:cNvPr id="6" name="Rectangle 2">
            <a:extLst>
              <a:ext uri="{FF2B5EF4-FFF2-40B4-BE49-F238E27FC236}">
                <a16:creationId xmlns:a16="http://schemas.microsoft.com/office/drawing/2014/main" id="{5573B0BD-8C13-4BD2-A7D2-A47D75A379C0}"/>
              </a:ext>
            </a:extLst>
          </p:cNvPr>
          <p:cNvSpPr>
            <a:spLocks noChangeArrowheads="1"/>
          </p:cNvSpPr>
          <p:nvPr/>
        </p:nvSpPr>
        <p:spPr bwMode="auto">
          <a:xfrm>
            <a:off x="1453875" y="2751805"/>
            <a:ext cx="9419353" cy="32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l-GR"/>
          </a:p>
        </p:txBody>
      </p:sp>
      <p:sp>
        <p:nvSpPr>
          <p:cNvPr id="10" name="TextBox 9">
            <a:extLst>
              <a:ext uri="{FF2B5EF4-FFF2-40B4-BE49-F238E27FC236}">
                <a16:creationId xmlns:a16="http://schemas.microsoft.com/office/drawing/2014/main" id="{91C160F1-71B9-41CA-ACE2-C604B8EF7777}"/>
              </a:ext>
            </a:extLst>
          </p:cNvPr>
          <p:cNvSpPr txBox="1"/>
          <p:nvPr/>
        </p:nvSpPr>
        <p:spPr>
          <a:xfrm>
            <a:off x="3389086" y="2132856"/>
            <a:ext cx="2257541" cy="338554"/>
          </a:xfrm>
          <a:prstGeom prst="rect">
            <a:avLst/>
          </a:prstGeom>
          <a:solidFill>
            <a:schemeClr val="bg1"/>
          </a:solidFill>
        </p:spPr>
        <p:txBody>
          <a:bodyPr wrap="none" rtlCol="0">
            <a:spAutoFit/>
          </a:bodyPr>
          <a:lstStyle/>
          <a:p>
            <a:r>
              <a:rPr lang="el-GR" sz="1600" dirty="0"/>
              <a:t>Αλγόριθμος </a:t>
            </a:r>
            <a:r>
              <a:rPr lang="en-US" sz="1600" dirty="0" err="1">
                <a:latin typeface="Calibri" panose="020F0502020204030204" pitchFamily="34" charset="0"/>
                <a:cs typeface="Calibri" panose="020F0502020204030204" pitchFamily="34" charset="0"/>
              </a:rPr>
              <a:t>Chroni</a:t>
            </a:r>
            <a:r>
              <a:rPr lang="en-US" sz="1600" dirty="0"/>
              <a:t> </a:t>
            </a:r>
            <a:r>
              <a:rPr lang="en-US" sz="1600" dirty="0">
                <a:latin typeface="Calibri" panose="020F0502020204030204" pitchFamily="34" charset="0"/>
                <a:cs typeface="Calibri" panose="020F0502020204030204" pitchFamily="34" charset="0"/>
              </a:rPr>
              <a:t>et al</a:t>
            </a:r>
            <a:r>
              <a:rPr lang="en-US" sz="1600" dirty="0"/>
              <a:t>.</a:t>
            </a:r>
          </a:p>
        </p:txBody>
      </p:sp>
      <p:sp>
        <p:nvSpPr>
          <p:cNvPr id="11" name="TextBox 10">
            <a:extLst>
              <a:ext uri="{FF2B5EF4-FFF2-40B4-BE49-F238E27FC236}">
                <a16:creationId xmlns:a16="http://schemas.microsoft.com/office/drawing/2014/main" id="{7761431B-36E3-407E-B7CF-8528D16082B1}"/>
              </a:ext>
            </a:extLst>
          </p:cNvPr>
          <p:cNvSpPr txBox="1"/>
          <p:nvPr/>
        </p:nvSpPr>
        <p:spPr>
          <a:xfrm>
            <a:off x="6150683" y="2140313"/>
            <a:ext cx="1972528" cy="338554"/>
          </a:xfrm>
          <a:prstGeom prst="rect">
            <a:avLst/>
          </a:prstGeom>
          <a:solidFill>
            <a:schemeClr val="bg1"/>
          </a:solidFill>
        </p:spPr>
        <p:txBody>
          <a:bodyPr wrap="none" rtlCol="0">
            <a:spAutoFit/>
          </a:bodyPr>
          <a:lstStyle/>
          <a:p>
            <a:r>
              <a:rPr lang="el-GR" sz="1600" dirty="0"/>
              <a:t>Αλγόριθμος </a:t>
            </a:r>
            <a:r>
              <a:rPr lang="en-GB" sz="1600" dirty="0">
                <a:latin typeface="Calibri" panose="020F0502020204030204" pitchFamily="34" charset="0"/>
                <a:cs typeface="Calibri" panose="020F0502020204030204" pitchFamily="34" charset="0"/>
              </a:rPr>
              <a:t>Roy</a:t>
            </a:r>
            <a:r>
              <a:rPr lang="en-US" sz="1600" dirty="0">
                <a:latin typeface="Calibri" panose="020F0502020204030204" pitchFamily="34" charset="0"/>
                <a:cs typeface="Calibri" panose="020F0502020204030204" pitchFamily="34" charset="0"/>
              </a:rPr>
              <a:t> et al</a:t>
            </a:r>
            <a:r>
              <a:rPr lang="en-US" sz="1600" dirty="0"/>
              <a:t>.</a:t>
            </a:r>
          </a:p>
        </p:txBody>
      </p:sp>
    </p:spTree>
    <p:extLst>
      <p:ext uri="{BB962C8B-B14F-4D97-AF65-F5344CB8AC3E}">
        <p14:creationId xmlns:p14="http://schemas.microsoft.com/office/powerpoint/2010/main" val="32368240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GB" sz="2800" dirty="0">
                <a:solidFill>
                  <a:schemeClr val="accent5">
                    <a:lumMod val="75000"/>
                  </a:schemeClr>
                </a:solidFill>
                <a:latin typeface="Century Schoolbook" pitchFamily="18" charset="0"/>
              </a:rPr>
              <a:t>4</a:t>
            </a:r>
            <a:r>
              <a:rPr lang="en-US" sz="2800" dirty="0">
                <a:solidFill>
                  <a:schemeClr val="accent5">
                    <a:lumMod val="75000"/>
                  </a:schemeClr>
                </a:solidFill>
                <a:latin typeface="Century Schoolbook" pitchFamily="18" charset="0"/>
              </a:rPr>
              <a:t> </a:t>
            </a:r>
            <a:r>
              <a:rPr lang="el-GR" sz="2800" dirty="0">
                <a:solidFill>
                  <a:schemeClr val="accent5">
                    <a:lumMod val="75000"/>
                  </a:schemeClr>
                </a:solidFill>
                <a:latin typeface="Century Schoolbook" pitchFamily="18" charset="0"/>
              </a:rPr>
              <a:t>Πειραματικά αποτελέσματα</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732367" cy="646331"/>
          </a:xfrm>
          <a:prstGeom prst="rect">
            <a:avLst/>
          </a:prstGeom>
        </p:spPr>
        <p:txBody>
          <a:bodyPr wrap="square">
            <a:spAutoFit/>
          </a:bodyPr>
          <a:lstStyle/>
          <a:p>
            <a:pPr marL="0" lvl="3" algn="just"/>
            <a:r>
              <a:rPr lang="el-CY" b="1" dirty="0">
                <a:solidFill>
                  <a:srgbClr val="C00000"/>
                </a:solidFill>
                <a:latin typeface="Times New Roman" pitchFamily="18" charset="0"/>
                <a:cs typeface="Times New Roman" pitchFamily="18" charset="0"/>
                <a:sym typeface="Wingdings" pitchFamily="2" charset="2"/>
              </a:rPr>
              <a:t>Ε</a:t>
            </a:r>
            <a:r>
              <a:rPr lang="el-GR" b="1" dirty="0">
                <a:solidFill>
                  <a:srgbClr val="C00000"/>
                </a:solidFill>
                <a:latin typeface="Times New Roman" pitchFamily="18" charset="0"/>
                <a:cs typeface="Times New Roman" pitchFamily="18" charset="0"/>
                <a:sym typeface="Wingdings" pitchFamily="2" charset="2"/>
              </a:rPr>
              <a:t>πίθεση </a:t>
            </a:r>
            <a:r>
              <a:rPr lang="en-GB" b="1" dirty="0">
                <a:solidFill>
                  <a:srgbClr val="C00000"/>
                </a:solidFill>
                <a:latin typeface="Times New Roman" pitchFamily="18" charset="0"/>
                <a:cs typeface="Times New Roman" pitchFamily="18" charset="0"/>
                <a:sym typeface="Wingdings" pitchFamily="2" charset="2"/>
              </a:rPr>
              <a:t>HEQ</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endParaRPr lang="en-US" dirty="0">
              <a:solidFill>
                <a:schemeClr val="tx1">
                  <a:lumMod val="95000"/>
                  <a:lumOff val="5000"/>
                </a:schemeClr>
              </a:solidFill>
              <a:latin typeface="Times New Roman" pitchFamily="18" charset="0"/>
              <a:cs typeface="Times New Roman" pitchFamily="18" charset="0"/>
              <a:sym typeface="Wingdings" pitchFamily="2" charset="2"/>
            </a:endParaRP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176</a:t>
            </a:fld>
            <a:endParaRPr lang="el-GR" altLang="el-GR" sz="1200" dirty="0">
              <a:latin typeface="Cambria" pitchFamily="18" charset="0"/>
            </a:endParaRPr>
          </a:p>
        </p:txBody>
      </p:sp>
      <p:graphicFrame>
        <p:nvGraphicFramePr>
          <p:cNvPr id="41" name="Table 40">
            <a:extLst>
              <a:ext uri="{FF2B5EF4-FFF2-40B4-BE49-F238E27FC236}">
                <a16:creationId xmlns:a16="http://schemas.microsoft.com/office/drawing/2014/main" id="{BA47865B-49D2-49A8-B2F1-DC5049B21999}"/>
              </a:ext>
            </a:extLst>
          </p:cNvPr>
          <p:cNvGraphicFramePr>
            <a:graphicFrameLocks noGrp="1"/>
          </p:cNvGraphicFramePr>
          <p:nvPr>
            <p:extLst>
              <p:ext uri="{D42A27DB-BD31-4B8C-83A1-F6EECF244321}">
                <p14:modId xmlns:p14="http://schemas.microsoft.com/office/powerpoint/2010/main" val="3124839975"/>
              </p:ext>
            </p:extLst>
          </p:nvPr>
        </p:nvGraphicFramePr>
        <p:xfrm>
          <a:off x="1212897" y="1908013"/>
          <a:ext cx="6708507" cy="4401307"/>
        </p:xfrm>
        <a:graphic>
          <a:graphicData uri="http://schemas.openxmlformats.org/drawingml/2006/table">
            <a:tbl>
              <a:tblPr firstRow="1" firstCol="1" bandRow="1">
                <a:tableStyleId>{5940675A-B579-460E-94D1-54222C63F5DA}</a:tableStyleId>
              </a:tblPr>
              <a:tblGrid>
                <a:gridCol w="1012392">
                  <a:extLst>
                    <a:ext uri="{9D8B030D-6E8A-4147-A177-3AD203B41FA5}">
                      <a16:colId xmlns:a16="http://schemas.microsoft.com/office/drawing/2014/main" val="3342696732"/>
                    </a:ext>
                  </a:extLst>
                </a:gridCol>
                <a:gridCol w="954150">
                  <a:extLst>
                    <a:ext uri="{9D8B030D-6E8A-4147-A177-3AD203B41FA5}">
                      <a16:colId xmlns:a16="http://schemas.microsoft.com/office/drawing/2014/main" val="2041033584"/>
                    </a:ext>
                  </a:extLst>
                </a:gridCol>
                <a:gridCol w="1536577">
                  <a:extLst>
                    <a:ext uri="{9D8B030D-6E8A-4147-A177-3AD203B41FA5}">
                      <a16:colId xmlns:a16="http://schemas.microsoft.com/office/drawing/2014/main" val="2350714866"/>
                    </a:ext>
                  </a:extLst>
                </a:gridCol>
                <a:gridCol w="648072">
                  <a:extLst>
                    <a:ext uri="{9D8B030D-6E8A-4147-A177-3AD203B41FA5}">
                      <a16:colId xmlns:a16="http://schemas.microsoft.com/office/drawing/2014/main" val="3668893062"/>
                    </a:ext>
                  </a:extLst>
                </a:gridCol>
                <a:gridCol w="648072">
                  <a:extLst>
                    <a:ext uri="{9D8B030D-6E8A-4147-A177-3AD203B41FA5}">
                      <a16:colId xmlns:a16="http://schemas.microsoft.com/office/drawing/2014/main" val="1713823200"/>
                    </a:ext>
                  </a:extLst>
                </a:gridCol>
                <a:gridCol w="973140">
                  <a:extLst>
                    <a:ext uri="{9D8B030D-6E8A-4147-A177-3AD203B41FA5}">
                      <a16:colId xmlns:a16="http://schemas.microsoft.com/office/drawing/2014/main" val="3515708534"/>
                    </a:ext>
                  </a:extLst>
                </a:gridCol>
                <a:gridCol w="936104">
                  <a:extLst>
                    <a:ext uri="{9D8B030D-6E8A-4147-A177-3AD203B41FA5}">
                      <a16:colId xmlns:a16="http://schemas.microsoft.com/office/drawing/2014/main" val="3518015996"/>
                    </a:ext>
                  </a:extLst>
                </a:gridCol>
              </a:tblGrid>
              <a:tr h="228289">
                <a:tc>
                  <a:txBody>
                    <a:bodyPr/>
                    <a:lstStyle/>
                    <a:p>
                      <a:pPr algn="just">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46741204"/>
                  </a:ext>
                </a:extLst>
              </a:tr>
              <a:tr h="995715">
                <a:tc>
                  <a:txBody>
                    <a:bodyPr/>
                    <a:lstStyle/>
                    <a:p>
                      <a:pPr algn="ctr">
                        <a:lnSpc>
                          <a:spcPct val="150000"/>
                        </a:lnSpc>
                        <a:spcAft>
                          <a:spcPts val="300"/>
                        </a:spcAft>
                      </a:pPr>
                      <a:r>
                        <a:rPr lang="el-GR" sz="1400" dirty="0">
                          <a:effectLst/>
                        </a:rPr>
                        <a:t>Εικόνα</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dirty="0">
                          <a:effectLst/>
                          <a:latin typeface="Calibri" panose="020F0502020204030204" pitchFamily="34" charset="0"/>
                          <a:cs typeface="Calibri" panose="020F0502020204030204" pitchFamily="34" charset="0"/>
                        </a:rPr>
                        <a:t>SIZE</a:t>
                      </a:r>
                      <a:endParaRPr lang="el-GR"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dirty="0" err="1">
                          <a:effectLst/>
                          <a:latin typeface="Calibri" panose="020F0502020204030204" pitchFamily="34" charset="0"/>
                          <a:cs typeface="Calibri" panose="020F0502020204030204" pitchFamily="34" charset="0"/>
                        </a:rPr>
                        <a:t>SiP</a:t>
                      </a:r>
                      <a:endParaRPr lang="el-GR"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kumimoji="0" lang="el-GR" sz="1400" kern="1200" dirty="0">
                          <a:solidFill>
                            <a:schemeClr val="tx1"/>
                          </a:solidFill>
                          <a:effectLst/>
                          <a:latin typeface="+mn-lt"/>
                          <a:ea typeface="+mn-ea"/>
                          <a:cs typeface="+mn-cs"/>
                        </a:rPr>
                        <a:t>Αρχικό </a:t>
                      </a:r>
                      <a:r>
                        <a:rPr kumimoji="0" lang="en-GB" sz="1400" kern="1200" dirty="0">
                          <a:solidFill>
                            <a:schemeClr val="tx1"/>
                          </a:solidFill>
                          <a:effectLst/>
                          <a:latin typeface="+mn-lt"/>
                          <a:ea typeface="+mn-ea"/>
                          <a:cs typeface="+mn-cs"/>
                        </a:rPr>
                        <a:t>logo1</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50000"/>
                        </a:lnSpc>
                        <a:spcBef>
                          <a:spcPts val="0"/>
                        </a:spcBef>
                        <a:spcAft>
                          <a:spcPts val="300"/>
                        </a:spcAft>
                        <a:buClrTx/>
                        <a:buSzTx/>
                        <a:buFontTx/>
                        <a:buNone/>
                        <a:tabLst/>
                        <a:defRPr/>
                      </a:pPr>
                      <a:r>
                        <a:rPr kumimoji="0" lang="el-GR" sz="1400" kern="1200" dirty="0">
                          <a:solidFill>
                            <a:schemeClr val="tx1"/>
                          </a:solidFill>
                          <a:effectLst/>
                          <a:latin typeface="+mn-lt"/>
                          <a:ea typeface="+mn-ea"/>
                          <a:cs typeface="+mn-cs"/>
                        </a:rPr>
                        <a:t>Αρχικό </a:t>
                      </a:r>
                      <a:r>
                        <a:rPr kumimoji="0" lang="en-GB" sz="1400" kern="1200" dirty="0">
                          <a:solidFill>
                            <a:schemeClr val="tx1"/>
                          </a:solidFill>
                          <a:effectLst/>
                          <a:latin typeface="+mn-lt"/>
                          <a:ea typeface="+mn-ea"/>
                          <a:cs typeface="+mn-cs"/>
                        </a:rPr>
                        <a:t>logo2</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l-GR" sz="1400" dirty="0">
                          <a:effectLst/>
                          <a:latin typeface="Cambria" panose="02040503050406030204" pitchFamily="18" charset="0"/>
                          <a:ea typeface="Times New Roman" panose="02020603050405020304" pitchFamily="18" charset="0"/>
                          <a:cs typeface="Times New Roman" panose="02020603050405020304" pitchFamily="18" charset="0"/>
                        </a:rPr>
                        <a:t>Εξαγόμενο </a:t>
                      </a:r>
                      <a:r>
                        <a:rPr lang="en-GB" sz="1400" dirty="0">
                          <a:effectLst/>
                          <a:latin typeface="Cambria" panose="02040503050406030204" pitchFamily="18" charset="0"/>
                          <a:ea typeface="Times New Roman" panose="02020603050405020304" pitchFamily="18" charset="0"/>
                          <a:cs typeface="Times New Roman" panose="02020603050405020304" pitchFamily="18" charset="0"/>
                        </a:rPr>
                        <a:t>logo1</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dirty="0">
                          <a:effectLst/>
                        </a:rPr>
                        <a:t>E</a:t>
                      </a:r>
                      <a:r>
                        <a:rPr lang="el-GR" sz="1400" dirty="0" err="1">
                          <a:effectLst/>
                        </a:rPr>
                        <a:t>ξαγόμενο</a:t>
                      </a:r>
                      <a:r>
                        <a:rPr lang="el-GR" sz="1400" dirty="0">
                          <a:effectLst/>
                        </a:rPr>
                        <a:t> </a:t>
                      </a:r>
                      <a:r>
                        <a:rPr lang="en-GB" sz="1400" dirty="0">
                          <a:effectLst/>
                        </a:rPr>
                        <a:t>logo 2</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24480568"/>
                  </a:ext>
                </a:extLst>
              </a:tr>
              <a:tr h="513007">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painting</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US" sz="1600">
                          <a:effectLst/>
                          <a:latin typeface="Calibri" panose="020F0502020204030204" pitchFamily="34" charset="0"/>
                          <a:cs typeface="Calibri" panose="020F0502020204030204" pitchFamily="34" charset="0"/>
                        </a:rPr>
                        <a:t>512x512</a:t>
                      </a:r>
                      <a:endParaRPr lang="el-GR" sz="16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99315984"/>
                  </a:ext>
                </a:extLst>
              </a:tr>
              <a:tr h="584371">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clouds</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512x512</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70729762"/>
                  </a:ext>
                </a:extLst>
              </a:tr>
              <a:tr h="567757">
                <a:tc>
                  <a:txBody>
                    <a:bodyPr/>
                    <a:lstStyle/>
                    <a:p>
                      <a:pPr algn="ctr">
                        <a:lnSpc>
                          <a:spcPct val="150000"/>
                        </a:lnSpc>
                        <a:spcAft>
                          <a:spcPts val="300"/>
                        </a:spcAft>
                      </a:pPr>
                      <a:r>
                        <a:rPr lang="en-US" sz="1600">
                          <a:effectLst/>
                          <a:latin typeface="Calibri" panose="020F0502020204030204" pitchFamily="34" charset="0"/>
                          <a:cs typeface="Calibri" panose="020F0502020204030204" pitchFamily="34" charset="0"/>
                        </a:rPr>
                        <a:t>dog</a:t>
                      </a:r>
                      <a:endParaRPr lang="el-GR" sz="16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512x512</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17339129"/>
                  </a:ext>
                </a:extLst>
              </a:tr>
              <a:tr h="504056">
                <a:tc>
                  <a:txBody>
                    <a:bodyPr/>
                    <a:lstStyle/>
                    <a:p>
                      <a:pPr algn="ctr">
                        <a:lnSpc>
                          <a:spcPct val="150000"/>
                        </a:lnSpc>
                        <a:spcAft>
                          <a:spcPts val="300"/>
                        </a:spcAft>
                      </a:pPr>
                      <a:r>
                        <a:rPr lang="en-US" sz="1600">
                          <a:effectLst/>
                          <a:latin typeface="Calibri" panose="020F0502020204030204" pitchFamily="34" charset="0"/>
                          <a:cs typeface="Calibri" panose="020F0502020204030204" pitchFamily="34" charset="0"/>
                        </a:rPr>
                        <a:t>glass</a:t>
                      </a:r>
                      <a:endParaRPr lang="el-GR" sz="16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512x512</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04434190"/>
                  </a:ext>
                </a:extLst>
              </a:tr>
              <a:tr h="504056">
                <a:tc>
                  <a:txBody>
                    <a:bodyPr/>
                    <a:lstStyle/>
                    <a:p>
                      <a:pPr algn="ctr">
                        <a:lnSpc>
                          <a:spcPct val="150000"/>
                        </a:lnSpc>
                        <a:spcAft>
                          <a:spcPts val="300"/>
                        </a:spcAft>
                      </a:pPr>
                      <a:r>
                        <a:rPr lang="en-US" sz="1600">
                          <a:effectLst/>
                          <a:latin typeface="Calibri" panose="020F0502020204030204" pitchFamily="34" charset="0"/>
                          <a:cs typeface="Calibri" panose="020F0502020204030204" pitchFamily="34" charset="0"/>
                        </a:rPr>
                        <a:t>sky</a:t>
                      </a:r>
                      <a:endParaRPr lang="el-GR" sz="16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800x800</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96406690"/>
                  </a:ext>
                </a:extLst>
              </a:tr>
              <a:tr h="504056">
                <a:tc>
                  <a:txBody>
                    <a:bodyPr/>
                    <a:lstStyle/>
                    <a:p>
                      <a:pPr algn="ctr">
                        <a:lnSpc>
                          <a:spcPct val="150000"/>
                        </a:lnSpc>
                        <a:spcAft>
                          <a:spcPts val="300"/>
                        </a:spcAft>
                      </a:pPr>
                      <a:r>
                        <a:rPr lang="en-US" sz="1600">
                          <a:effectLst/>
                          <a:latin typeface="Calibri" panose="020F0502020204030204" pitchFamily="34" charset="0"/>
                          <a:cs typeface="Calibri" panose="020F0502020204030204" pitchFamily="34" charset="0"/>
                        </a:rPr>
                        <a:t>winter</a:t>
                      </a:r>
                      <a:endParaRPr lang="el-GR" sz="16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US" sz="1600" dirty="0">
                          <a:effectLst/>
                          <a:latin typeface="Calibri" panose="020F0502020204030204" pitchFamily="34" charset="0"/>
                          <a:cs typeface="Calibri" panose="020F0502020204030204" pitchFamily="34" charset="0"/>
                        </a:rPr>
                        <a:t>768x768</a:t>
                      </a:r>
                      <a:endParaRPr lang="el-G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79992995"/>
                  </a:ext>
                </a:extLst>
              </a:tr>
            </a:tbl>
          </a:graphicData>
        </a:graphic>
      </p:graphicFrame>
      <p:pic>
        <p:nvPicPr>
          <p:cNvPr id="50" name="Picture 49">
            <a:extLst>
              <a:ext uri="{FF2B5EF4-FFF2-40B4-BE49-F238E27FC236}">
                <a16:creationId xmlns:a16="http://schemas.microsoft.com/office/drawing/2014/main" id="{6CAF5F1F-020B-41E6-9E20-E4BF9DE12C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2231" y="4308909"/>
            <a:ext cx="1349560" cy="224648"/>
          </a:xfrm>
          <a:prstGeom prst="rect">
            <a:avLst/>
          </a:prstGeom>
        </p:spPr>
      </p:pic>
      <p:pic>
        <p:nvPicPr>
          <p:cNvPr id="51" name="Picture 50">
            <a:extLst>
              <a:ext uri="{FF2B5EF4-FFF2-40B4-BE49-F238E27FC236}">
                <a16:creationId xmlns:a16="http://schemas.microsoft.com/office/drawing/2014/main" id="{A39AF9EF-DD79-442D-B2BE-A8FF28E6C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9243" y="4905873"/>
            <a:ext cx="1349560" cy="224648"/>
          </a:xfrm>
          <a:prstGeom prst="rect">
            <a:avLst/>
          </a:prstGeom>
        </p:spPr>
      </p:pic>
      <p:pic>
        <p:nvPicPr>
          <p:cNvPr id="54" name="Picture 53">
            <a:extLst>
              <a:ext uri="{FF2B5EF4-FFF2-40B4-BE49-F238E27FC236}">
                <a16:creationId xmlns:a16="http://schemas.microsoft.com/office/drawing/2014/main" id="{C8883B51-34CB-41FB-BEFE-C664B4A9E4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1917" y="3156230"/>
            <a:ext cx="439420" cy="439420"/>
          </a:xfrm>
          <a:prstGeom prst="rect">
            <a:avLst/>
          </a:prstGeom>
        </p:spPr>
      </p:pic>
      <p:pic>
        <p:nvPicPr>
          <p:cNvPr id="55" name="Picture 54">
            <a:extLst>
              <a:ext uri="{FF2B5EF4-FFF2-40B4-BE49-F238E27FC236}">
                <a16:creationId xmlns:a16="http://schemas.microsoft.com/office/drawing/2014/main" id="{07D9092A-0507-440F-BCCB-5BCB3027CA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5234" y="3735268"/>
            <a:ext cx="439420" cy="439420"/>
          </a:xfrm>
          <a:prstGeom prst="rect">
            <a:avLst/>
          </a:prstGeom>
        </p:spPr>
      </p:pic>
      <p:pic>
        <p:nvPicPr>
          <p:cNvPr id="56" name="Picture 55">
            <a:extLst>
              <a:ext uri="{FF2B5EF4-FFF2-40B4-BE49-F238E27FC236}">
                <a16:creationId xmlns:a16="http://schemas.microsoft.com/office/drawing/2014/main" id="{BF6732C1-5159-493A-8964-CAAA09ED9E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5234" y="4306516"/>
            <a:ext cx="439420" cy="439420"/>
          </a:xfrm>
          <a:prstGeom prst="rect">
            <a:avLst/>
          </a:prstGeom>
        </p:spPr>
      </p:pic>
      <p:pic>
        <p:nvPicPr>
          <p:cNvPr id="57" name="Picture 56">
            <a:extLst>
              <a:ext uri="{FF2B5EF4-FFF2-40B4-BE49-F238E27FC236}">
                <a16:creationId xmlns:a16="http://schemas.microsoft.com/office/drawing/2014/main" id="{F41FEA3E-F931-4F69-A68A-8FF58053FD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1917" y="4840190"/>
            <a:ext cx="439420" cy="439420"/>
          </a:xfrm>
          <a:prstGeom prst="rect">
            <a:avLst/>
          </a:prstGeom>
        </p:spPr>
      </p:pic>
      <p:pic>
        <p:nvPicPr>
          <p:cNvPr id="58" name="Picture 57">
            <a:extLst>
              <a:ext uri="{FF2B5EF4-FFF2-40B4-BE49-F238E27FC236}">
                <a16:creationId xmlns:a16="http://schemas.microsoft.com/office/drawing/2014/main" id="{FEF63F24-1F7E-468B-82DE-61E5F0B794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5234" y="5340481"/>
            <a:ext cx="439420" cy="439420"/>
          </a:xfrm>
          <a:prstGeom prst="rect">
            <a:avLst/>
          </a:prstGeom>
        </p:spPr>
      </p:pic>
      <p:pic>
        <p:nvPicPr>
          <p:cNvPr id="59" name="Picture 58">
            <a:extLst>
              <a:ext uri="{FF2B5EF4-FFF2-40B4-BE49-F238E27FC236}">
                <a16:creationId xmlns:a16="http://schemas.microsoft.com/office/drawing/2014/main" id="{1A7B177C-9E53-42AD-A488-CD6DF16BBC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5234" y="5845090"/>
            <a:ext cx="439420" cy="439420"/>
          </a:xfrm>
          <a:prstGeom prst="rect">
            <a:avLst/>
          </a:prstGeom>
        </p:spPr>
      </p:pic>
      <p:pic>
        <p:nvPicPr>
          <p:cNvPr id="60" name="Picture 59">
            <a:extLst>
              <a:ext uri="{FF2B5EF4-FFF2-40B4-BE49-F238E27FC236}">
                <a16:creationId xmlns:a16="http://schemas.microsoft.com/office/drawing/2014/main" id="{85F9C4FF-E55D-439B-8161-BB1CFD5684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2234" y="3150414"/>
            <a:ext cx="440690" cy="440690"/>
          </a:xfrm>
          <a:prstGeom prst="rect">
            <a:avLst/>
          </a:prstGeom>
        </p:spPr>
      </p:pic>
      <p:pic>
        <p:nvPicPr>
          <p:cNvPr id="61" name="Picture 60">
            <a:extLst>
              <a:ext uri="{FF2B5EF4-FFF2-40B4-BE49-F238E27FC236}">
                <a16:creationId xmlns:a16="http://schemas.microsoft.com/office/drawing/2014/main" id="{AC575BDD-D907-4E30-9B7F-3BE126D87C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2234" y="3710095"/>
            <a:ext cx="440690" cy="440690"/>
          </a:xfrm>
          <a:prstGeom prst="rect">
            <a:avLst/>
          </a:prstGeom>
        </p:spPr>
      </p:pic>
      <p:pic>
        <p:nvPicPr>
          <p:cNvPr id="62" name="Picture 61">
            <a:extLst>
              <a:ext uri="{FF2B5EF4-FFF2-40B4-BE49-F238E27FC236}">
                <a16:creationId xmlns:a16="http://schemas.microsoft.com/office/drawing/2014/main" id="{30A50186-66F8-4ABF-AD1E-6D9F8DAD3E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2234" y="4313212"/>
            <a:ext cx="440690" cy="440690"/>
          </a:xfrm>
          <a:prstGeom prst="rect">
            <a:avLst/>
          </a:prstGeom>
        </p:spPr>
      </p:pic>
      <p:pic>
        <p:nvPicPr>
          <p:cNvPr id="63" name="Picture 62">
            <a:extLst>
              <a:ext uri="{FF2B5EF4-FFF2-40B4-BE49-F238E27FC236}">
                <a16:creationId xmlns:a16="http://schemas.microsoft.com/office/drawing/2014/main" id="{90878B53-19A9-4606-BB57-E9EAC10C4F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2234" y="4839555"/>
            <a:ext cx="440690" cy="440690"/>
          </a:xfrm>
          <a:prstGeom prst="rect">
            <a:avLst/>
          </a:prstGeom>
        </p:spPr>
      </p:pic>
      <p:pic>
        <p:nvPicPr>
          <p:cNvPr id="64" name="Picture 63">
            <a:extLst>
              <a:ext uri="{FF2B5EF4-FFF2-40B4-BE49-F238E27FC236}">
                <a16:creationId xmlns:a16="http://schemas.microsoft.com/office/drawing/2014/main" id="{51DF031F-C686-4A12-A95F-8147216AC8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2234" y="5364965"/>
            <a:ext cx="440690" cy="440690"/>
          </a:xfrm>
          <a:prstGeom prst="rect">
            <a:avLst/>
          </a:prstGeom>
        </p:spPr>
      </p:pic>
      <p:pic>
        <p:nvPicPr>
          <p:cNvPr id="65" name="Picture 64">
            <a:extLst>
              <a:ext uri="{FF2B5EF4-FFF2-40B4-BE49-F238E27FC236}">
                <a16:creationId xmlns:a16="http://schemas.microsoft.com/office/drawing/2014/main" id="{616A1AF8-5AC3-4859-984A-688F91CACD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2234" y="5845247"/>
            <a:ext cx="440690" cy="440690"/>
          </a:xfrm>
          <a:prstGeom prst="rect">
            <a:avLst/>
          </a:prstGeom>
        </p:spPr>
      </p:pic>
      <p:pic>
        <p:nvPicPr>
          <p:cNvPr id="44" name="Picture 43">
            <a:extLst>
              <a:ext uri="{FF2B5EF4-FFF2-40B4-BE49-F238E27FC236}">
                <a16:creationId xmlns:a16="http://schemas.microsoft.com/office/drawing/2014/main" id="{420B9950-6046-402D-9F4D-709AAFD2B6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9243" y="3289815"/>
            <a:ext cx="1349560" cy="224648"/>
          </a:xfrm>
          <a:prstGeom prst="rect">
            <a:avLst/>
          </a:prstGeom>
        </p:spPr>
      </p:pic>
      <p:pic>
        <p:nvPicPr>
          <p:cNvPr id="40" name="Picture 39">
            <a:extLst>
              <a:ext uri="{FF2B5EF4-FFF2-40B4-BE49-F238E27FC236}">
                <a16:creationId xmlns:a16="http://schemas.microsoft.com/office/drawing/2014/main" id="{406D1F7D-9C21-4AA2-9A99-39990596D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9243" y="3873196"/>
            <a:ext cx="1349560" cy="224648"/>
          </a:xfrm>
          <a:prstGeom prst="rect">
            <a:avLst/>
          </a:prstGeom>
        </p:spPr>
      </p:pic>
      <p:pic>
        <p:nvPicPr>
          <p:cNvPr id="45" name="Picture 44">
            <a:extLst>
              <a:ext uri="{FF2B5EF4-FFF2-40B4-BE49-F238E27FC236}">
                <a16:creationId xmlns:a16="http://schemas.microsoft.com/office/drawing/2014/main" id="{BF68F799-17AF-4F80-8817-50DFEBCB23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9243" y="5460476"/>
            <a:ext cx="1349560" cy="224648"/>
          </a:xfrm>
          <a:prstGeom prst="rect">
            <a:avLst/>
          </a:prstGeom>
        </p:spPr>
      </p:pic>
      <p:pic>
        <p:nvPicPr>
          <p:cNvPr id="46" name="Picture 45">
            <a:extLst>
              <a:ext uri="{FF2B5EF4-FFF2-40B4-BE49-F238E27FC236}">
                <a16:creationId xmlns:a16="http://schemas.microsoft.com/office/drawing/2014/main" id="{479D44AA-ACC2-4AD8-945F-597478B585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2231" y="5938550"/>
            <a:ext cx="1349560" cy="224648"/>
          </a:xfrm>
          <a:prstGeom prst="rect">
            <a:avLst/>
          </a:prstGeom>
        </p:spPr>
      </p:pic>
      <p:pic>
        <p:nvPicPr>
          <p:cNvPr id="42" name="Picture 41" descr="A picture containing text, metalware, clipart&#10;&#10;Description automatically generated">
            <a:extLst>
              <a:ext uri="{FF2B5EF4-FFF2-40B4-BE49-F238E27FC236}">
                <a16:creationId xmlns:a16="http://schemas.microsoft.com/office/drawing/2014/main" id="{7E0D2292-8049-4A44-BD74-DD66BFE93B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39926" y="3151684"/>
            <a:ext cx="439420" cy="439420"/>
          </a:xfrm>
          <a:prstGeom prst="rect">
            <a:avLst/>
          </a:prstGeom>
        </p:spPr>
      </p:pic>
      <p:pic>
        <p:nvPicPr>
          <p:cNvPr id="66" name="Picture 65" descr="A picture containing qr code&#10;&#10;Description automatically generated">
            <a:extLst>
              <a:ext uri="{FF2B5EF4-FFF2-40B4-BE49-F238E27FC236}">
                <a16:creationId xmlns:a16="http://schemas.microsoft.com/office/drawing/2014/main" id="{CEDFA73A-CA99-4B4B-9A36-F62F63A079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39926" y="3712635"/>
            <a:ext cx="438150" cy="438150"/>
          </a:xfrm>
          <a:prstGeom prst="rect">
            <a:avLst/>
          </a:prstGeom>
        </p:spPr>
      </p:pic>
      <p:pic>
        <p:nvPicPr>
          <p:cNvPr id="67" name="Picture 66" descr="A picture containing diagram&#10;&#10;Description automatically generated">
            <a:extLst>
              <a:ext uri="{FF2B5EF4-FFF2-40B4-BE49-F238E27FC236}">
                <a16:creationId xmlns:a16="http://schemas.microsoft.com/office/drawing/2014/main" id="{AED9358F-BB06-4AC3-8F52-47D3E7B76A7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37387" y="4316542"/>
            <a:ext cx="440689" cy="427355"/>
          </a:xfrm>
          <a:prstGeom prst="rect">
            <a:avLst/>
          </a:prstGeom>
        </p:spPr>
      </p:pic>
      <p:pic>
        <p:nvPicPr>
          <p:cNvPr id="68" name="Picture 67" descr="A picture containing text, clipart&#10;&#10;Description automatically generated">
            <a:extLst>
              <a:ext uri="{FF2B5EF4-FFF2-40B4-BE49-F238E27FC236}">
                <a16:creationId xmlns:a16="http://schemas.microsoft.com/office/drawing/2014/main" id="{988ACF03-7AC9-4D7F-8734-0326CF186DC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37388" y="4830983"/>
            <a:ext cx="439420" cy="439420"/>
          </a:xfrm>
          <a:prstGeom prst="rect">
            <a:avLst/>
          </a:prstGeom>
        </p:spPr>
      </p:pic>
      <p:pic>
        <p:nvPicPr>
          <p:cNvPr id="69" name="Picture 68" descr="A picture containing text, clock&#10;&#10;Description automatically generated">
            <a:extLst>
              <a:ext uri="{FF2B5EF4-FFF2-40B4-BE49-F238E27FC236}">
                <a16:creationId xmlns:a16="http://schemas.microsoft.com/office/drawing/2014/main" id="{B1E60585-0E49-4D02-B46C-BCAFCAE92A9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36967" y="5352966"/>
            <a:ext cx="438150" cy="438150"/>
          </a:xfrm>
          <a:prstGeom prst="rect">
            <a:avLst/>
          </a:prstGeom>
        </p:spPr>
      </p:pic>
      <p:pic>
        <p:nvPicPr>
          <p:cNvPr id="70" name="Picture 69" descr="A picture containing diagram&#10;&#10;Description automatically generated">
            <a:extLst>
              <a:ext uri="{FF2B5EF4-FFF2-40B4-BE49-F238E27FC236}">
                <a16:creationId xmlns:a16="http://schemas.microsoft.com/office/drawing/2014/main" id="{B3D5D517-055E-4B2C-A967-67A402B67C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29569" y="5840770"/>
            <a:ext cx="445548" cy="445548"/>
          </a:xfrm>
          <a:prstGeom prst="rect">
            <a:avLst/>
          </a:prstGeom>
        </p:spPr>
      </p:pic>
      <p:pic>
        <p:nvPicPr>
          <p:cNvPr id="71" name="Picture 70" descr="Diagram&#10;&#10;Description automatically generated">
            <a:extLst>
              <a:ext uri="{FF2B5EF4-FFF2-40B4-BE49-F238E27FC236}">
                <a16:creationId xmlns:a16="http://schemas.microsoft.com/office/drawing/2014/main" id="{46CDA8AE-7B47-4099-B590-8786B106F21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192170" y="3150414"/>
            <a:ext cx="440690" cy="440690"/>
          </a:xfrm>
          <a:prstGeom prst="rect">
            <a:avLst/>
          </a:prstGeom>
        </p:spPr>
      </p:pic>
      <p:pic>
        <p:nvPicPr>
          <p:cNvPr id="72" name="Picture 71" descr="A picture containing text&#10;&#10;Description automatically generated">
            <a:extLst>
              <a:ext uri="{FF2B5EF4-FFF2-40B4-BE49-F238E27FC236}">
                <a16:creationId xmlns:a16="http://schemas.microsoft.com/office/drawing/2014/main" id="{35C8CF2A-95DC-4D3C-A1E9-0DA5473BDDF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190900" y="3693199"/>
            <a:ext cx="438150" cy="448310"/>
          </a:xfrm>
          <a:prstGeom prst="rect">
            <a:avLst/>
          </a:prstGeom>
        </p:spPr>
      </p:pic>
      <p:pic>
        <p:nvPicPr>
          <p:cNvPr id="73" name="Picture 72" descr="A picture containing text&#10;&#10;Description automatically generated">
            <a:extLst>
              <a:ext uri="{FF2B5EF4-FFF2-40B4-BE49-F238E27FC236}">
                <a16:creationId xmlns:a16="http://schemas.microsoft.com/office/drawing/2014/main" id="{58EED0A9-A4F4-4745-AEC1-406095BAF99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190900" y="4285103"/>
            <a:ext cx="429260" cy="429260"/>
          </a:xfrm>
          <a:prstGeom prst="rect">
            <a:avLst/>
          </a:prstGeom>
        </p:spPr>
      </p:pic>
      <p:pic>
        <p:nvPicPr>
          <p:cNvPr id="74" name="Picture 73" descr="A picture containing diagram&#10;&#10;Description automatically generated">
            <a:extLst>
              <a:ext uri="{FF2B5EF4-FFF2-40B4-BE49-F238E27FC236}">
                <a16:creationId xmlns:a16="http://schemas.microsoft.com/office/drawing/2014/main" id="{E52D0041-50B9-425D-AEE1-5DD19DB7739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166767" y="4839555"/>
            <a:ext cx="429260" cy="429260"/>
          </a:xfrm>
          <a:prstGeom prst="rect">
            <a:avLst/>
          </a:prstGeom>
        </p:spPr>
      </p:pic>
      <p:pic>
        <p:nvPicPr>
          <p:cNvPr id="75" name="Picture 74" descr="A picture containing text&#10;&#10;Description automatically generated">
            <a:extLst>
              <a:ext uri="{FF2B5EF4-FFF2-40B4-BE49-F238E27FC236}">
                <a16:creationId xmlns:a16="http://schemas.microsoft.com/office/drawing/2014/main" id="{DB7EAF8E-F647-47F9-8BF9-2496540C610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135632" y="5335821"/>
            <a:ext cx="438150" cy="438150"/>
          </a:xfrm>
          <a:prstGeom prst="rect">
            <a:avLst/>
          </a:prstGeom>
        </p:spPr>
      </p:pic>
      <p:pic>
        <p:nvPicPr>
          <p:cNvPr id="76" name="Picture 75" descr="Diagram&#10;&#10;Description automatically generated">
            <a:extLst>
              <a:ext uri="{FF2B5EF4-FFF2-40B4-BE49-F238E27FC236}">
                <a16:creationId xmlns:a16="http://schemas.microsoft.com/office/drawing/2014/main" id="{7E1F73FD-1DD2-4D9D-8A27-43443567690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166767" y="5856567"/>
            <a:ext cx="429260" cy="429260"/>
          </a:xfrm>
          <a:prstGeom prst="rect">
            <a:avLst/>
          </a:prstGeom>
        </p:spPr>
      </p:pic>
    </p:spTree>
    <p:extLst>
      <p:ext uri="{BB962C8B-B14F-4D97-AF65-F5344CB8AC3E}">
        <p14:creationId xmlns:p14="http://schemas.microsoft.com/office/powerpoint/2010/main" val="283547553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GB" sz="2800" dirty="0">
                <a:solidFill>
                  <a:schemeClr val="accent5">
                    <a:lumMod val="75000"/>
                  </a:schemeClr>
                </a:solidFill>
                <a:latin typeface="Century Schoolbook" pitchFamily="18" charset="0"/>
              </a:rPr>
              <a:t>4</a:t>
            </a:r>
            <a:r>
              <a:rPr lang="en-US" sz="2800" dirty="0">
                <a:solidFill>
                  <a:schemeClr val="accent5">
                    <a:lumMod val="75000"/>
                  </a:schemeClr>
                </a:solidFill>
                <a:latin typeface="Century Schoolbook" pitchFamily="18" charset="0"/>
              </a:rPr>
              <a:t> </a:t>
            </a:r>
            <a:r>
              <a:rPr lang="el-GR" sz="2800" dirty="0">
                <a:solidFill>
                  <a:schemeClr val="accent5">
                    <a:lumMod val="75000"/>
                  </a:schemeClr>
                </a:solidFill>
                <a:latin typeface="Century Schoolbook" pitchFamily="18" charset="0"/>
              </a:rPr>
              <a:t>Πειραματικά αποτελέσματα</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732367" cy="1754326"/>
          </a:xfrm>
          <a:prstGeom prst="rect">
            <a:avLst/>
          </a:prstGeom>
        </p:spPr>
        <p:txBody>
          <a:bodyPr wrap="square">
            <a:spAutoFit/>
          </a:bodyPr>
          <a:lstStyle/>
          <a:p>
            <a:pPr marL="0" lvl="3" algn="just"/>
            <a:r>
              <a:rPr lang="el-CY" b="1" dirty="0">
                <a:solidFill>
                  <a:srgbClr val="C00000"/>
                </a:solidFill>
                <a:latin typeface="Times New Roman" pitchFamily="18" charset="0"/>
                <a:cs typeface="Times New Roman" pitchFamily="18" charset="0"/>
                <a:sym typeface="Wingdings" pitchFamily="2" charset="2"/>
              </a:rPr>
              <a:t>Γεωμετρικές επιθέσεις</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r>
              <a:rPr lang="el-GR" sz="1800" dirty="0">
                <a:effectLst/>
                <a:latin typeface="Cambria" panose="02040503050406030204" pitchFamily="18" charset="0"/>
                <a:ea typeface="Times New Roman" panose="02020603050405020304" pitchFamily="18" charset="0"/>
                <a:cs typeface="Times New Roman" panose="02020603050405020304" pitchFamily="18" charset="0"/>
              </a:rPr>
              <a:t>Στις </a:t>
            </a:r>
            <a:r>
              <a:rPr lang="el-CY" sz="1800" dirty="0">
                <a:effectLst/>
                <a:latin typeface="Cambria" panose="02040503050406030204" pitchFamily="18" charset="0"/>
                <a:ea typeface="Times New Roman" panose="02020603050405020304" pitchFamily="18" charset="0"/>
                <a:cs typeface="Times New Roman" panose="02020603050405020304" pitchFamily="18" charset="0"/>
              </a:rPr>
              <a:t>γεωμετρικές </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επιθέσεις κόψαμε διάφορα κομμάτια της εικόνας που προηγουμένως είχε υδατογραφηθεί με τις δύο τεχνικές, και στη συνέχεια εξαγάγαμε τα υδατοσήματα  και συγκρίναμε τις τεχνικές. Οι επιθέσεις στα διαγράμματα είναι με την σειρά οι παρακάτω.</a:t>
            </a:r>
          </a:p>
          <a:p>
            <a:pPr marL="0" lvl="3" algn="just"/>
            <a:endParaRPr lang="en-US" dirty="0">
              <a:solidFill>
                <a:schemeClr val="tx1">
                  <a:lumMod val="95000"/>
                  <a:lumOff val="5000"/>
                </a:schemeClr>
              </a:solidFill>
              <a:latin typeface="Times New Roman" pitchFamily="18" charset="0"/>
              <a:cs typeface="Times New Roman" pitchFamily="18" charset="0"/>
              <a:sym typeface="Wingdings" pitchFamily="2" charset="2"/>
            </a:endParaRP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177</a:t>
            </a:fld>
            <a:endParaRPr lang="el-GR" altLang="el-GR" sz="1200" dirty="0">
              <a:latin typeface="Cambria" pitchFamily="18" charset="0"/>
            </a:endParaRPr>
          </a:p>
        </p:txBody>
      </p:sp>
      <p:sp>
        <p:nvSpPr>
          <p:cNvPr id="3" name="TextBox 2">
            <a:extLst>
              <a:ext uri="{FF2B5EF4-FFF2-40B4-BE49-F238E27FC236}">
                <a16:creationId xmlns:a16="http://schemas.microsoft.com/office/drawing/2014/main" id="{5EB97B9C-F3F8-4EBC-AB9A-BCD351B6E119}"/>
              </a:ext>
            </a:extLst>
          </p:cNvPr>
          <p:cNvSpPr txBox="1"/>
          <p:nvPr/>
        </p:nvSpPr>
        <p:spPr>
          <a:xfrm>
            <a:off x="830644" y="3034445"/>
            <a:ext cx="4752528" cy="2292935"/>
          </a:xfrm>
          <a:prstGeom prst="rect">
            <a:avLst/>
          </a:prstGeom>
          <a:noFill/>
        </p:spPr>
        <p:txBody>
          <a:bodyPr wrap="square" rtlCol="0">
            <a:spAutoFit/>
          </a:bodyPr>
          <a:lstStyle/>
          <a:p>
            <a:pPr marL="285750" lvl="0" indent="-285750" algn="just">
              <a:lnSpc>
                <a:spcPct val="150000"/>
              </a:lnSpc>
              <a:spcAft>
                <a:spcPts val="300"/>
              </a:spcAft>
              <a:buFont typeface="Arial" panose="020B0604020202020204" pitchFamily="34" charset="0"/>
              <a:buChar char="•"/>
              <a:tabLst>
                <a:tab pos="457200" algn="l"/>
              </a:tabLst>
            </a:pPr>
            <a:r>
              <a:rPr lang="el-GR" sz="1500" dirty="0">
                <a:solidFill>
                  <a:srgbClr val="C00000"/>
                </a:solidFill>
                <a:effectLst/>
                <a:latin typeface="Cambria" panose="02040503050406030204" pitchFamily="18" charset="0"/>
                <a:ea typeface="Times New Roman" panose="02020603050405020304" pitchFamily="18" charset="0"/>
                <a:cs typeface="Times New Roman" panose="02020603050405020304" pitchFamily="18" charset="0"/>
              </a:rPr>
              <a:t>Περικοπή 40 στηλών</a:t>
            </a:r>
            <a:r>
              <a:rPr lang="en-GB" sz="1500" dirty="0">
                <a:solidFill>
                  <a:srgbClr val="C00000"/>
                </a:solidFill>
                <a:effectLst/>
                <a:latin typeface="Cambria" panose="02040503050406030204" pitchFamily="18" charset="0"/>
                <a:ea typeface="Times New Roman" panose="02020603050405020304" pitchFamily="18" charset="0"/>
                <a:cs typeface="Times New Roman" panose="02020603050405020304" pitchFamily="18" charset="0"/>
              </a:rPr>
              <a:t> </a:t>
            </a:r>
            <a:r>
              <a:rPr lang="el-GR" sz="1500" dirty="0">
                <a:solidFill>
                  <a:srgbClr val="C00000"/>
                </a:solidFill>
                <a:effectLst/>
                <a:latin typeface="Cambria" panose="02040503050406030204" pitchFamily="18" charset="0"/>
                <a:ea typeface="Times New Roman" panose="02020603050405020304" pitchFamily="18" charset="0"/>
                <a:cs typeface="Times New Roman" panose="02020603050405020304" pitchFamily="18" charset="0"/>
              </a:rPr>
              <a:t>αριστερά και δεξιά</a:t>
            </a:r>
          </a:p>
          <a:p>
            <a:pPr marL="285750" lvl="0" indent="-285750" algn="just">
              <a:lnSpc>
                <a:spcPct val="150000"/>
              </a:lnSpc>
              <a:spcAft>
                <a:spcPts val="300"/>
              </a:spcAft>
              <a:buFont typeface="Arial" panose="020B0604020202020204" pitchFamily="34" charset="0"/>
              <a:buChar char="•"/>
              <a:tabLst>
                <a:tab pos="457200" algn="l"/>
              </a:tabLst>
            </a:pPr>
            <a:r>
              <a:rPr lang="el-GR" sz="1500" dirty="0">
                <a:solidFill>
                  <a:srgbClr val="C00000"/>
                </a:solidFill>
                <a:effectLst/>
                <a:latin typeface="Cambria" panose="02040503050406030204" pitchFamily="18" charset="0"/>
                <a:ea typeface="Times New Roman" panose="02020603050405020304" pitchFamily="18" charset="0"/>
                <a:cs typeface="Times New Roman" panose="02020603050405020304" pitchFamily="18" charset="0"/>
              </a:rPr>
              <a:t>Περικοπή 40 γραμμών </a:t>
            </a:r>
            <a:r>
              <a:rPr lang="el-CY" sz="1500" dirty="0">
                <a:solidFill>
                  <a:srgbClr val="C00000"/>
                </a:solidFill>
                <a:latin typeface="Cambria" panose="02040503050406030204" pitchFamily="18" charset="0"/>
                <a:ea typeface="Times New Roman" panose="02020603050405020304" pitchFamily="18" charset="0"/>
                <a:cs typeface="Times New Roman" panose="02020603050405020304" pitchFamily="18" charset="0"/>
              </a:rPr>
              <a:t>πάνω και κάτω</a:t>
            </a:r>
            <a:endParaRPr lang="el-GR" sz="1500" dirty="0">
              <a:solidFill>
                <a:srgbClr val="C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285750" lvl="0" indent="-285750" algn="just">
              <a:lnSpc>
                <a:spcPct val="150000"/>
              </a:lnSpc>
              <a:spcAft>
                <a:spcPts val="300"/>
              </a:spcAft>
              <a:buFont typeface="Arial" panose="020B0604020202020204" pitchFamily="34" charset="0"/>
              <a:buChar char="•"/>
              <a:tabLst>
                <a:tab pos="457200" algn="l"/>
              </a:tabLst>
            </a:pPr>
            <a:r>
              <a:rPr lang="el-GR" sz="1500" dirty="0">
                <a:solidFill>
                  <a:srgbClr val="C00000"/>
                </a:solidFill>
                <a:effectLst/>
                <a:latin typeface="Cambria" panose="02040503050406030204" pitchFamily="18" charset="0"/>
                <a:ea typeface="Times New Roman" panose="02020603050405020304" pitchFamily="18" charset="0"/>
                <a:cs typeface="Times New Roman" panose="02020603050405020304" pitchFamily="18" charset="0"/>
              </a:rPr>
              <a:t>Περικοπή άσπρου τετραγώνου 64</a:t>
            </a:r>
            <a:r>
              <a:rPr lang="en-GB" sz="1500" dirty="0">
                <a:solidFill>
                  <a:srgbClr val="C00000"/>
                </a:solidFill>
                <a:effectLst/>
                <a:latin typeface="Cambria" panose="02040503050406030204" pitchFamily="18" charset="0"/>
                <a:ea typeface="Times New Roman" panose="02020603050405020304" pitchFamily="18" charset="0"/>
                <a:cs typeface="Times New Roman" panose="02020603050405020304" pitchFamily="18" charset="0"/>
              </a:rPr>
              <a:t>x64 </a:t>
            </a:r>
            <a:endParaRPr lang="el-GR" sz="1500" dirty="0">
              <a:solidFill>
                <a:srgbClr val="C00000"/>
              </a:solidFill>
              <a:latin typeface="Cambria" panose="02040503050406030204" pitchFamily="18" charset="0"/>
              <a:ea typeface="Times New Roman" panose="02020603050405020304" pitchFamily="18" charset="0"/>
              <a:cs typeface="Times New Roman" panose="02020603050405020304" pitchFamily="18" charset="0"/>
            </a:endParaRPr>
          </a:p>
          <a:p>
            <a:pPr marL="285750" lvl="0" indent="-285750" algn="just">
              <a:lnSpc>
                <a:spcPct val="150000"/>
              </a:lnSpc>
              <a:spcAft>
                <a:spcPts val="300"/>
              </a:spcAft>
              <a:buFont typeface="Arial" panose="020B0604020202020204" pitchFamily="34" charset="0"/>
              <a:buChar char="•"/>
              <a:tabLst>
                <a:tab pos="457200" algn="l"/>
              </a:tabLst>
            </a:pPr>
            <a:r>
              <a:rPr lang="el-GR" sz="1500" dirty="0">
                <a:solidFill>
                  <a:srgbClr val="C00000"/>
                </a:solidFill>
                <a:effectLst/>
                <a:latin typeface="Cambria" panose="02040503050406030204" pitchFamily="18" charset="0"/>
                <a:ea typeface="Times New Roman" panose="02020603050405020304" pitchFamily="18" charset="0"/>
                <a:cs typeface="Times New Roman" panose="02020603050405020304" pitchFamily="18" charset="0"/>
              </a:rPr>
              <a:t>Περικοπή μαύρου τετραγώνου 64</a:t>
            </a:r>
            <a:r>
              <a:rPr lang="en-GB" sz="1500" dirty="0">
                <a:solidFill>
                  <a:srgbClr val="C00000"/>
                </a:solidFill>
                <a:effectLst/>
                <a:latin typeface="Cambria" panose="02040503050406030204" pitchFamily="18" charset="0"/>
                <a:ea typeface="Times New Roman" panose="02020603050405020304" pitchFamily="18" charset="0"/>
                <a:cs typeface="Times New Roman" panose="02020603050405020304" pitchFamily="18" charset="0"/>
              </a:rPr>
              <a:t>x64</a:t>
            </a:r>
            <a:endParaRPr lang="el-GR" sz="1500" dirty="0">
              <a:solidFill>
                <a:srgbClr val="C00000"/>
              </a:solidFill>
              <a:latin typeface="Cambria" panose="02040503050406030204" pitchFamily="18" charset="0"/>
              <a:ea typeface="Times New Roman" panose="02020603050405020304" pitchFamily="18" charset="0"/>
              <a:cs typeface="Times New Roman" panose="02020603050405020304" pitchFamily="18" charset="0"/>
            </a:endParaRPr>
          </a:p>
          <a:p>
            <a:pPr marL="285750" lvl="0" indent="-285750" algn="just">
              <a:lnSpc>
                <a:spcPct val="150000"/>
              </a:lnSpc>
              <a:spcAft>
                <a:spcPts val="300"/>
              </a:spcAft>
              <a:buFont typeface="Arial" panose="020B0604020202020204" pitchFamily="34" charset="0"/>
              <a:buChar char="•"/>
              <a:tabLst>
                <a:tab pos="457200" algn="l"/>
              </a:tabLst>
            </a:pPr>
            <a:r>
              <a:rPr lang="en-US" sz="1500" dirty="0" err="1">
                <a:solidFill>
                  <a:srgbClr val="C00000"/>
                </a:solidFill>
                <a:effectLst/>
                <a:latin typeface="Cambria" panose="02040503050406030204" pitchFamily="18" charset="0"/>
                <a:ea typeface="Times New Roman" panose="02020603050405020304" pitchFamily="18" charset="0"/>
                <a:cs typeface="Times New Roman" panose="02020603050405020304" pitchFamily="18" charset="0"/>
              </a:rPr>
              <a:t>Περικο</a:t>
            </a:r>
            <a:r>
              <a:rPr lang="en-US" sz="1500" dirty="0">
                <a:solidFill>
                  <a:srgbClr val="C00000"/>
                </a:solidFill>
                <a:effectLst/>
                <a:latin typeface="Cambria" panose="02040503050406030204" pitchFamily="18" charset="0"/>
                <a:ea typeface="Times New Roman" panose="02020603050405020304" pitchFamily="18" charset="0"/>
                <a:cs typeface="Times New Roman" panose="02020603050405020304" pitchFamily="18" charset="0"/>
              </a:rPr>
              <a:t>πή </a:t>
            </a:r>
            <a:r>
              <a:rPr lang="el-GR" sz="1500" dirty="0">
                <a:solidFill>
                  <a:srgbClr val="C00000"/>
                </a:solidFill>
                <a:effectLst/>
                <a:latin typeface="Cambria" panose="02040503050406030204" pitchFamily="18" charset="0"/>
                <a:ea typeface="Times New Roman" panose="02020603050405020304" pitchFamily="18" charset="0"/>
                <a:cs typeface="Times New Roman" panose="02020603050405020304" pitchFamily="18" charset="0"/>
              </a:rPr>
              <a:t>128</a:t>
            </a:r>
            <a:r>
              <a:rPr lang="en-US" sz="1500" dirty="0">
                <a:solidFill>
                  <a:srgbClr val="C00000"/>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1500" dirty="0" err="1">
                <a:solidFill>
                  <a:srgbClr val="C00000"/>
                </a:solidFill>
                <a:effectLst/>
                <a:latin typeface="Cambria" panose="02040503050406030204" pitchFamily="18" charset="0"/>
                <a:ea typeface="Times New Roman" panose="02020603050405020304" pitchFamily="18" charset="0"/>
                <a:cs typeface="Times New Roman" panose="02020603050405020304" pitchFamily="18" charset="0"/>
              </a:rPr>
              <a:t>στηλών</a:t>
            </a:r>
            <a:r>
              <a:rPr lang="el-GR" sz="1500" dirty="0">
                <a:solidFill>
                  <a:srgbClr val="C00000"/>
                </a:solidFill>
                <a:effectLst/>
                <a:latin typeface="Cambria" panose="02040503050406030204" pitchFamily="18" charset="0"/>
                <a:ea typeface="Times New Roman" panose="02020603050405020304" pitchFamily="18" charset="0"/>
                <a:cs typeface="Times New Roman" panose="02020603050405020304" pitchFamily="18" charset="0"/>
              </a:rPr>
              <a:t> αριστερά και δεξιά</a:t>
            </a:r>
            <a:endParaRPr lang="el-GR" sz="1500" dirty="0">
              <a:solidFill>
                <a:srgbClr val="C00000"/>
              </a:solidFill>
              <a:latin typeface="Cambria" panose="02040503050406030204" pitchFamily="18" charset="0"/>
              <a:ea typeface="Times New Roman" panose="02020603050405020304" pitchFamily="18" charset="0"/>
              <a:cs typeface="Times New Roman" panose="02020603050405020304" pitchFamily="18" charset="0"/>
            </a:endParaRPr>
          </a:p>
          <a:p>
            <a:endParaRPr lang="el-GR" dirty="0"/>
          </a:p>
        </p:txBody>
      </p:sp>
      <p:sp>
        <p:nvSpPr>
          <p:cNvPr id="11" name="TextBox 10">
            <a:extLst>
              <a:ext uri="{FF2B5EF4-FFF2-40B4-BE49-F238E27FC236}">
                <a16:creationId xmlns:a16="http://schemas.microsoft.com/office/drawing/2014/main" id="{31A0471B-A8CA-4495-9D6A-CA4831A0FF1E}"/>
              </a:ext>
            </a:extLst>
          </p:cNvPr>
          <p:cNvSpPr txBox="1"/>
          <p:nvPr/>
        </p:nvSpPr>
        <p:spPr>
          <a:xfrm>
            <a:off x="4672180" y="3006544"/>
            <a:ext cx="4220300" cy="2292935"/>
          </a:xfrm>
          <a:prstGeom prst="rect">
            <a:avLst/>
          </a:prstGeom>
          <a:noFill/>
        </p:spPr>
        <p:txBody>
          <a:bodyPr wrap="square" rtlCol="0">
            <a:spAutoFit/>
          </a:bodyPr>
          <a:lstStyle/>
          <a:p>
            <a:pPr marL="285750" lvl="0" indent="-285750" algn="just">
              <a:lnSpc>
                <a:spcPct val="150000"/>
              </a:lnSpc>
              <a:spcAft>
                <a:spcPts val="300"/>
              </a:spcAft>
              <a:buFont typeface="Arial" panose="020B0604020202020204" pitchFamily="34" charset="0"/>
              <a:buChar char="•"/>
              <a:tabLst>
                <a:tab pos="457200" algn="l"/>
              </a:tabLst>
            </a:pPr>
            <a:r>
              <a:rPr lang="en-US" sz="1500" dirty="0" err="1">
                <a:solidFill>
                  <a:srgbClr val="C00000"/>
                </a:solidFill>
                <a:effectLst/>
                <a:latin typeface="Cambria" panose="02040503050406030204" pitchFamily="18" charset="0"/>
                <a:ea typeface="Times New Roman" panose="02020603050405020304" pitchFamily="18" charset="0"/>
                <a:cs typeface="Times New Roman" panose="02020603050405020304" pitchFamily="18" charset="0"/>
              </a:rPr>
              <a:t>Περικο</a:t>
            </a:r>
            <a:r>
              <a:rPr lang="en-US" sz="1500" dirty="0">
                <a:solidFill>
                  <a:srgbClr val="C00000"/>
                </a:solidFill>
                <a:effectLst/>
                <a:latin typeface="Cambria" panose="02040503050406030204" pitchFamily="18" charset="0"/>
                <a:ea typeface="Times New Roman" panose="02020603050405020304" pitchFamily="18" charset="0"/>
                <a:cs typeface="Times New Roman" panose="02020603050405020304" pitchFamily="18" charset="0"/>
              </a:rPr>
              <a:t>πή </a:t>
            </a:r>
            <a:r>
              <a:rPr lang="el-GR" sz="1500" dirty="0">
                <a:solidFill>
                  <a:srgbClr val="C00000"/>
                </a:solidFill>
                <a:effectLst/>
                <a:latin typeface="Cambria" panose="02040503050406030204" pitchFamily="18" charset="0"/>
                <a:ea typeface="Times New Roman" panose="02020603050405020304" pitchFamily="18" charset="0"/>
                <a:cs typeface="Times New Roman" panose="02020603050405020304" pitchFamily="18" charset="0"/>
              </a:rPr>
              <a:t>128</a:t>
            </a:r>
            <a:r>
              <a:rPr lang="en-US" sz="1500" dirty="0">
                <a:solidFill>
                  <a:srgbClr val="C00000"/>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1500" dirty="0" err="1">
                <a:solidFill>
                  <a:srgbClr val="C00000"/>
                </a:solidFill>
                <a:effectLst/>
                <a:latin typeface="Cambria" panose="02040503050406030204" pitchFamily="18" charset="0"/>
                <a:ea typeface="Times New Roman" panose="02020603050405020304" pitchFamily="18" charset="0"/>
                <a:cs typeface="Times New Roman" panose="02020603050405020304" pitchFamily="18" charset="0"/>
              </a:rPr>
              <a:t>γρ</a:t>
            </a:r>
            <a:r>
              <a:rPr lang="en-US" sz="1500" dirty="0">
                <a:solidFill>
                  <a:srgbClr val="C00000"/>
                </a:solidFill>
                <a:effectLst/>
                <a:latin typeface="Cambria" panose="02040503050406030204" pitchFamily="18" charset="0"/>
                <a:ea typeface="Times New Roman" panose="02020603050405020304" pitchFamily="18" charset="0"/>
                <a:cs typeface="Times New Roman" panose="02020603050405020304" pitchFamily="18" charset="0"/>
              </a:rPr>
              <a:t>αμμώ</a:t>
            </a:r>
            <a:r>
              <a:rPr lang="el-GR" sz="1500" dirty="0">
                <a:solidFill>
                  <a:srgbClr val="C00000"/>
                </a:solidFill>
                <a:effectLst/>
                <a:latin typeface="Cambria" panose="02040503050406030204" pitchFamily="18" charset="0"/>
                <a:ea typeface="Times New Roman" panose="02020603050405020304" pitchFamily="18" charset="0"/>
                <a:cs typeface="Times New Roman" panose="02020603050405020304" pitchFamily="18" charset="0"/>
              </a:rPr>
              <a:t>ν </a:t>
            </a:r>
            <a:r>
              <a:rPr lang="el-CY" sz="1500" dirty="0">
                <a:solidFill>
                  <a:srgbClr val="C00000"/>
                </a:solidFill>
                <a:latin typeface="Cambria" panose="02040503050406030204" pitchFamily="18" charset="0"/>
                <a:ea typeface="Times New Roman" panose="02020603050405020304" pitchFamily="18" charset="0"/>
                <a:cs typeface="Times New Roman" panose="02020603050405020304" pitchFamily="18" charset="0"/>
              </a:rPr>
              <a:t>πάνω και κάτω</a:t>
            </a:r>
            <a:endParaRPr lang="el-GR" sz="1500" dirty="0">
              <a:solidFill>
                <a:srgbClr val="C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285750" lvl="0" indent="-285750" algn="just">
              <a:lnSpc>
                <a:spcPct val="150000"/>
              </a:lnSpc>
              <a:spcAft>
                <a:spcPts val="300"/>
              </a:spcAft>
              <a:buFont typeface="Arial" panose="020B0604020202020204" pitchFamily="34" charset="0"/>
              <a:buChar char="•"/>
              <a:tabLst>
                <a:tab pos="457200" algn="l"/>
              </a:tabLst>
            </a:pPr>
            <a:r>
              <a:rPr lang="en-US" sz="1500" dirty="0" err="1">
                <a:solidFill>
                  <a:srgbClr val="C00000"/>
                </a:solidFill>
                <a:effectLst/>
                <a:latin typeface="Cambria" panose="02040503050406030204" pitchFamily="18" charset="0"/>
                <a:ea typeface="Times New Roman" panose="02020603050405020304" pitchFamily="18" charset="0"/>
                <a:cs typeface="Times New Roman" panose="02020603050405020304" pitchFamily="18" charset="0"/>
              </a:rPr>
              <a:t>Περικο</a:t>
            </a:r>
            <a:r>
              <a:rPr lang="en-US" sz="1500" dirty="0">
                <a:solidFill>
                  <a:srgbClr val="C00000"/>
                </a:solidFill>
                <a:effectLst/>
                <a:latin typeface="Cambria" panose="02040503050406030204" pitchFamily="18" charset="0"/>
                <a:ea typeface="Times New Roman" panose="02020603050405020304" pitchFamily="18" charset="0"/>
                <a:cs typeface="Times New Roman" panose="02020603050405020304" pitchFamily="18" charset="0"/>
              </a:rPr>
              <a:t>πή άσπρου τετραγώνου 256x256</a:t>
            </a:r>
            <a:endParaRPr lang="el-GR" sz="1500" dirty="0">
              <a:solidFill>
                <a:srgbClr val="C00000"/>
              </a:solidFill>
              <a:latin typeface="Cambria" panose="02040503050406030204" pitchFamily="18" charset="0"/>
              <a:ea typeface="Times New Roman" panose="02020603050405020304" pitchFamily="18" charset="0"/>
              <a:cs typeface="Times New Roman" panose="02020603050405020304" pitchFamily="18" charset="0"/>
            </a:endParaRPr>
          </a:p>
          <a:p>
            <a:pPr marL="285750" lvl="0" indent="-285750" algn="just">
              <a:lnSpc>
                <a:spcPct val="150000"/>
              </a:lnSpc>
              <a:spcAft>
                <a:spcPts val="300"/>
              </a:spcAft>
              <a:buFont typeface="Arial" panose="020B0604020202020204" pitchFamily="34" charset="0"/>
              <a:buChar char="•"/>
              <a:tabLst>
                <a:tab pos="457200" algn="l"/>
              </a:tabLst>
            </a:pPr>
            <a:r>
              <a:rPr lang="en-US" sz="1500" dirty="0" err="1">
                <a:solidFill>
                  <a:srgbClr val="C00000"/>
                </a:solidFill>
                <a:effectLst/>
                <a:latin typeface="Cambria" panose="02040503050406030204" pitchFamily="18" charset="0"/>
                <a:ea typeface="Times New Roman" panose="02020603050405020304" pitchFamily="18" charset="0"/>
                <a:cs typeface="Times New Roman" panose="02020603050405020304" pitchFamily="18" charset="0"/>
              </a:rPr>
              <a:t>Περικο</a:t>
            </a:r>
            <a:r>
              <a:rPr lang="en-US" sz="1500" dirty="0">
                <a:solidFill>
                  <a:srgbClr val="C00000"/>
                </a:solidFill>
                <a:effectLst/>
                <a:latin typeface="Cambria" panose="02040503050406030204" pitchFamily="18" charset="0"/>
                <a:ea typeface="Times New Roman" panose="02020603050405020304" pitchFamily="18" charset="0"/>
                <a:cs typeface="Times New Roman" panose="02020603050405020304" pitchFamily="18" charset="0"/>
              </a:rPr>
              <a:t>πή μαύρου τετραγώνου  256x256</a:t>
            </a:r>
            <a:endParaRPr lang="el-GR" sz="1500" dirty="0">
              <a:solidFill>
                <a:srgbClr val="C00000"/>
              </a:solidFill>
              <a:latin typeface="Cambria" panose="02040503050406030204" pitchFamily="18" charset="0"/>
              <a:ea typeface="Times New Roman" panose="02020603050405020304" pitchFamily="18" charset="0"/>
              <a:cs typeface="Times New Roman" panose="02020603050405020304" pitchFamily="18" charset="0"/>
            </a:endParaRPr>
          </a:p>
          <a:p>
            <a:pPr marL="285750" lvl="0" indent="-285750" algn="just">
              <a:lnSpc>
                <a:spcPct val="150000"/>
              </a:lnSpc>
              <a:spcAft>
                <a:spcPts val="300"/>
              </a:spcAft>
              <a:buFont typeface="Arial" panose="020B0604020202020204" pitchFamily="34" charset="0"/>
              <a:buChar char="•"/>
              <a:tabLst>
                <a:tab pos="457200" algn="l"/>
              </a:tabLst>
            </a:pPr>
            <a:r>
              <a:rPr lang="en-US" sz="1500" dirty="0" err="1">
                <a:solidFill>
                  <a:srgbClr val="C00000"/>
                </a:solidFill>
                <a:effectLst/>
                <a:latin typeface="Cambria" panose="02040503050406030204" pitchFamily="18" charset="0"/>
                <a:ea typeface="Times New Roman" panose="02020603050405020304" pitchFamily="18" charset="0"/>
                <a:cs typeface="Times New Roman" panose="02020603050405020304" pitchFamily="18" charset="0"/>
              </a:rPr>
              <a:t>Περικο</a:t>
            </a:r>
            <a:r>
              <a:rPr lang="en-US" sz="1500" dirty="0">
                <a:solidFill>
                  <a:srgbClr val="C00000"/>
                </a:solidFill>
                <a:effectLst/>
                <a:latin typeface="Cambria" panose="02040503050406030204" pitchFamily="18" charset="0"/>
                <a:ea typeface="Times New Roman" panose="02020603050405020304" pitchFamily="18" charset="0"/>
                <a:cs typeface="Times New Roman" panose="02020603050405020304" pitchFamily="18" charset="0"/>
              </a:rPr>
              <a:t>πή άσπρου τετραγώνου 350x350</a:t>
            </a:r>
            <a:endParaRPr lang="el-GR" sz="1500" dirty="0">
              <a:solidFill>
                <a:srgbClr val="C00000"/>
              </a:solidFill>
              <a:latin typeface="Cambria" panose="02040503050406030204" pitchFamily="18" charset="0"/>
              <a:ea typeface="Times New Roman" panose="02020603050405020304" pitchFamily="18" charset="0"/>
              <a:cs typeface="Times New Roman" panose="02020603050405020304" pitchFamily="18" charset="0"/>
            </a:endParaRPr>
          </a:p>
          <a:p>
            <a:pPr marL="285750" lvl="0" indent="-285750" algn="just">
              <a:lnSpc>
                <a:spcPct val="150000"/>
              </a:lnSpc>
              <a:spcAft>
                <a:spcPts val="300"/>
              </a:spcAft>
              <a:buFont typeface="Arial" panose="020B0604020202020204" pitchFamily="34" charset="0"/>
              <a:buChar char="•"/>
              <a:tabLst>
                <a:tab pos="457200" algn="l"/>
              </a:tabLst>
            </a:pPr>
            <a:r>
              <a:rPr lang="en-US" sz="1500" dirty="0" err="1">
                <a:solidFill>
                  <a:srgbClr val="C00000"/>
                </a:solidFill>
                <a:effectLst/>
                <a:latin typeface="Cambria" panose="02040503050406030204" pitchFamily="18" charset="0"/>
                <a:ea typeface="Times New Roman" panose="02020603050405020304" pitchFamily="18" charset="0"/>
                <a:cs typeface="Times New Roman" panose="02020603050405020304" pitchFamily="18" charset="0"/>
              </a:rPr>
              <a:t>Περικο</a:t>
            </a:r>
            <a:r>
              <a:rPr lang="en-US" sz="1500" dirty="0">
                <a:solidFill>
                  <a:srgbClr val="C00000"/>
                </a:solidFill>
                <a:effectLst/>
                <a:latin typeface="Cambria" panose="02040503050406030204" pitchFamily="18" charset="0"/>
                <a:ea typeface="Times New Roman" panose="02020603050405020304" pitchFamily="18" charset="0"/>
                <a:cs typeface="Times New Roman" panose="02020603050405020304" pitchFamily="18" charset="0"/>
              </a:rPr>
              <a:t>πή μαύρου τετραγώνου  350x350</a:t>
            </a:r>
            <a:endParaRPr lang="el-GR" sz="1500" dirty="0">
              <a:solidFill>
                <a:srgbClr val="C00000"/>
              </a:solidFill>
              <a:effectLst/>
              <a:latin typeface="Cambria" panose="02040503050406030204" pitchFamily="18" charset="0"/>
              <a:ea typeface="Times New Roman" panose="02020603050405020304" pitchFamily="18" charset="0"/>
              <a:cs typeface="Times New Roman" panose="02020603050405020304" pitchFamily="18" charset="0"/>
            </a:endParaRPr>
          </a:p>
          <a:p>
            <a:endParaRPr lang="el-GR" dirty="0"/>
          </a:p>
        </p:txBody>
      </p:sp>
    </p:spTree>
    <p:extLst>
      <p:ext uri="{BB962C8B-B14F-4D97-AF65-F5344CB8AC3E}">
        <p14:creationId xmlns:p14="http://schemas.microsoft.com/office/powerpoint/2010/main" val="186777592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GB" sz="2800" dirty="0">
                <a:solidFill>
                  <a:schemeClr val="accent5">
                    <a:lumMod val="75000"/>
                  </a:schemeClr>
                </a:solidFill>
                <a:latin typeface="Century Schoolbook" pitchFamily="18" charset="0"/>
              </a:rPr>
              <a:t>4</a:t>
            </a:r>
            <a:r>
              <a:rPr lang="en-US" sz="2800" dirty="0">
                <a:solidFill>
                  <a:schemeClr val="accent5">
                    <a:lumMod val="75000"/>
                  </a:schemeClr>
                </a:solidFill>
                <a:latin typeface="Century Schoolbook" pitchFamily="18" charset="0"/>
              </a:rPr>
              <a:t> </a:t>
            </a:r>
            <a:r>
              <a:rPr lang="el-GR" sz="2800" dirty="0">
                <a:solidFill>
                  <a:schemeClr val="accent5">
                    <a:lumMod val="75000"/>
                  </a:schemeClr>
                </a:solidFill>
                <a:latin typeface="Century Schoolbook" pitchFamily="18" charset="0"/>
              </a:rPr>
              <a:t>Πειραματικά αποτελέσματα</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732367" cy="1200329"/>
          </a:xfrm>
          <a:prstGeom prst="rect">
            <a:avLst/>
          </a:prstGeom>
        </p:spPr>
        <p:txBody>
          <a:bodyPr wrap="square">
            <a:spAutoFit/>
          </a:bodyPr>
          <a:lstStyle/>
          <a:p>
            <a:pPr marL="0" lvl="3" algn="just"/>
            <a:r>
              <a:rPr lang="el-CY" b="1" dirty="0">
                <a:solidFill>
                  <a:srgbClr val="C00000"/>
                </a:solidFill>
                <a:latin typeface="Times New Roman" pitchFamily="18" charset="0"/>
                <a:cs typeface="Times New Roman" pitchFamily="18" charset="0"/>
                <a:sym typeface="Wingdings" pitchFamily="2" charset="2"/>
              </a:rPr>
              <a:t>Γεωμετρικές επιθέσεις </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r>
              <a:rPr lang="el-GR" sz="1800" dirty="0">
                <a:effectLst/>
                <a:latin typeface="Cambria" panose="02040503050406030204" pitchFamily="18" charset="0"/>
                <a:ea typeface="Times New Roman" panose="02020603050405020304" pitchFamily="18" charset="0"/>
                <a:cs typeface="Times New Roman" panose="02020603050405020304" pitchFamily="18" charset="0"/>
              </a:rPr>
              <a:t>Παρακάτω δίνουμε τις εικόνες που χρησιμοποιήθηκαν στις επιθέσεις περικοπής.</a:t>
            </a:r>
            <a:endParaRPr lang="el-GR" dirty="0"/>
          </a:p>
          <a:p>
            <a:pPr marL="0" lvl="3" algn="just"/>
            <a:endParaRPr lang="en-US" dirty="0">
              <a:solidFill>
                <a:schemeClr val="tx1">
                  <a:lumMod val="95000"/>
                  <a:lumOff val="5000"/>
                </a:schemeClr>
              </a:solidFill>
              <a:latin typeface="Times New Roman" pitchFamily="18" charset="0"/>
              <a:cs typeface="Times New Roman" pitchFamily="18" charset="0"/>
              <a:sym typeface="Wingdings" pitchFamily="2" charset="2"/>
            </a:endParaRP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178</a:t>
            </a:fld>
            <a:endParaRPr lang="el-GR" altLang="el-GR" sz="1200" dirty="0">
              <a:latin typeface="Cambria" pitchFamily="18" charset="0"/>
            </a:endParaRPr>
          </a:p>
        </p:txBody>
      </p:sp>
      <p:pic>
        <p:nvPicPr>
          <p:cNvPr id="13" name="Picture 12">
            <a:extLst>
              <a:ext uri="{FF2B5EF4-FFF2-40B4-BE49-F238E27FC236}">
                <a16:creationId xmlns:a16="http://schemas.microsoft.com/office/drawing/2014/main" id="{9E8497D6-C6B5-4F32-BC3F-F60689A891D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831818" y="2600681"/>
            <a:ext cx="1076325" cy="1076325"/>
          </a:xfrm>
          <a:prstGeom prst="rect">
            <a:avLst/>
          </a:prstGeom>
        </p:spPr>
      </p:pic>
      <p:pic>
        <p:nvPicPr>
          <p:cNvPr id="15" name="Picture 14">
            <a:extLst>
              <a:ext uri="{FF2B5EF4-FFF2-40B4-BE49-F238E27FC236}">
                <a16:creationId xmlns:a16="http://schemas.microsoft.com/office/drawing/2014/main" id="{4458467C-9AB4-495D-8EBB-D3CF55A25E8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220072" y="2600681"/>
            <a:ext cx="1076325" cy="1076325"/>
          </a:xfrm>
          <a:prstGeom prst="rect">
            <a:avLst/>
          </a:prstGeom>
        </p:spPr>
      </p:pic>
      <p:sp>
        <p:nvSpPr>
          <p:cNvPr id="2" name="TextBox 1">
            <a:extLst>
              <a:ext uri="{FF2B5EF4-FFF2-40B4-BE49-F238E27FC236}">
                <a16:creationId xmlns:a16="http://schemas.microsoft.com/office/drawing/2014/main" id="{66562D5C-A372-42AA-8DD4-2E7C6A9D6AEC}"/>
              </a:ext>
            </a:extLst>
          </p:cNvPr>
          <p:cNvSpPr txBox="1"/>
          <p:nvPr/>
        </p:nvSpPr>
        <p:spPr>
          <a:xfrm>
            <a:off x="2873690" y="3709868"/>
            <a:ext cx="992579"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768x768</a:t>
            </a:r>
          </a:p>
        </p:txBody>
      </p:sp>
      <p:sp>
        <p:nvSpPr>
          <p:cNvPr id="11" name="TextBox 10">
            <a:extLst>
              <a:ext uri="{FF2B5EF4-FFF2-40B4-BE49-F238E27FC236}">
                <a16:creationId xmlns:a16="http://schemas.microsoft.com/office/drawing/2014/main" id="{A07E6FEE-48EF-4854-B056-9D2F6F7F6147}"/>
              </a:ext>
            </a:extLst>
          </p:cNvPr>
          <p:cNvSpPr txBox="1"/>
          <p:nvPr/>
        </p:nvSpPr>
        <p:spPr>
          <a:xfrm>
            <a:off x="5261944" y="3677006"/>
            <a:ext cx="986167"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512x512</a:t>
            </a:r>
          </a:p>
        </p:txBody>
      </p:sp>
    </p:spTree>
    <p:extLst>
      <p:ext uri="{BB962C8B-B14F-4D97-AF65-F5344CB8AC3E}">
        <p14:creationId xmlns:p14="http://schemas.microsoft.com/office/powerpoint/2010/main" val="295627941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3190823-B638-4DD2-A60C-ABEED909DF35}"/>
              </a:ext>
            </a:extLst>
          </p:cNvPr>
          <p:cNvGraphicFramePr>
            <a:graphicFrameLocks noGrp="1"/>
          </p:cNvGraphicFramePr>
          <p:nvPr>
            <p:extLst>
              <p:ext uri="{D42A27DB-BD31-4B8C-83A1-F6EECF244321}">
                <p14:modId xmlns:p14="http://schemas.microsoft.com/office/powerpoint/2010/main" val="1340922231"/>
              </p:ext>
            </p:extLst>
          </p:nvPr>
        </p:nvGraphicFramePr>
        <p:xfrm>
          <a:off x="1453875" y="1563779"/>
          <a:ext cx="6624735" cy="4833598"/>
        </p:xfrm>
        <a:graphic>
          <a:graphicData uri="http://schemas.openxmlformats.org/drawingml/2006/table">
            <a:tbl>
              <a:tblPr firstRow="1" firstCol="1" bandRow="1">
                <a:tableStyleId>{5940675A-B579-460E-94D1-54222C63F5DA}</a:tableStyleId>
              </a:tblPr>
              <a:tblGrid>
                <a:gridCol w="1000748">
                  <a:extLst>
                    <a:ext uri="{9D8B030D-6E8A-4147-A177-3AD203B41FA5}">
                      <a16:colId xmlns:a16="http://schemas.microsoft.com/office/drawing/2014/main" val="3161320705"/>
                    </a:ext>
                  </a:extLst>
                </a:gridCol>
                <a:gridCol w="1029314">
                  <a:extLst>
                    <a:ext uri="{9D8B030D-6E8A-4147-A177-3AD203B41FA5}">
                      <a16:colId xmlns:a16="http://schemas.microsoft.com/office/drawing/2014/main" val="3510436330"/>
                    </a:ext>
                  </a:extLst>
                </a:gridCol>
                <a:gridCol w="812025">
                  <a:extLst>
                    <a:ext uri="{9D8B030D-6E8A-4147-A177-3AD203B41FA5}">
                      <a16:colId xmlns:a16="http://schemas.microsoft.com/office/drawing/2014/main" val="612189320"/>
                    </a:ext>
                  </a:extLst>
                </a:gridCol>
                <a:gridCol w="923218">
                  <a:extLst>
                    <a:ext uri="{9D8B030D-6E8A-4147-A177-3AD203B41FA5}">
                      <a16:colId xmlns:a16="http://schemas.microsoft.com/office/drawing/2014/main" val="4222528733"/>
                    </a:ext>
                  </a:extLst>
                </a:gridCol>
                <a:gridCol w="792643">
                  <a:extLst>
                    <a:ext uri="{9D8B030D-6E8A-4147-A177-3AD203B41FA5}">
                      <a16:colId xmlns:a16="http://schemas.microsoft.com/office/drawing/2014/main" val="3630752411"/>
                    </a:ext>
                  </a:extLst>
                </a:gridCol>
                <a:gridCol w="923218">
                  <a:extLst>
                    <a:ext uri="{9D8B030D-6E8A-4147-A177-3AD203B41FA5}">
                      <a16:colId xmlns:a16="http://schemas.microsoft.com/office/drawing/2014/main" val="3461365164"/>
                    </a:ext>
                  </a:extLst>
                </a:gridCol>
                <a:gridCol w="1143569">
                  <a:extLst>
                    <a:ext uri="{9D8B030D-6E8A-4147-A177-3AD203B41FA5}">
                      <a16:colId xmlns:a16="http://schemas.microsoft.com/office/drawing/2014/main" val="1968356904"/>
                    </a:ext>
                  </a:extLst>
                </a:gridCol>
              </a:tblGrid>
              <a:tr h="490979">
                <a:tc>
                  <a:txBody>
                    <a:bodyPr/>
                    <a:lstStyle/>
                    <a:p>
                      <a:pPr algn="just">
                        <a:lnSpc>
                          <a:spcPct val="150000"/>
                        </a:lnSpc>
                        <a:spcAft>
                          <a:spcPts val="300"/>
                        </a:spcAft>
                      </a:pPr>
                      <a:r>
                        <a:rPr lang="el-GR" sz="800" dirty="0">
                          <a:effectLst/>
                        </a:rPr>
                        <a:t> </a:t>
                      </a:r>
                      <a:endParaRPr lang="el-GR" sz="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800" dirty="0">
                          <a:effectLst/>
                        </a:rPr>
                        <a:t>                   </a:t>
                      </a:r>
                      <a:endParaRPr lang="el-GR" sz="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lnL w="12700" cmpd="sng">
                      <a:noFill/>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800" dirty="0">
                          <a:effectLst/>
                        </a:rPr>
                        <a:t> </a:t>
                      </a:r>
                    </a:p>
                    <a:p>
                      <a:pPr algn="just">
                        <a:lnSpc>
                          <a:spcPct val="150000"/>
                        </a:lnSpc>
                        <a:spcAft>
                          <a:spcPts val="300"/>
                        </a:spcAft>
                      </a:pPr>
                      <a:r>
                        <a:rPr lang="el-GR" sz="800" dirty="0">
                          <a:effectLst/>
                        </a:rPr>
                        <a:t>                    </a:t>
                      </a:r>
                      <a:r>
                        <a:rPr lang="el-GR" sz="1000" dirty="0">
                          <a:effectLst/>
                        </a:rPr>
                        <a:t> </a:t>
                      </a:r>
                      <a:r>
                        <a:rPr lang="el-GR" sz="800" dirty="0">
                          <a:effectLst/>
                        </a:rPr>
                        <a:t>              </a:t>
                      </a:r>
                      <a:endParaRPr lang="el-GR" sz="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800" dirty="0">
                          <a:effectLst/>
                        </a:rPr>
                        <a:t>                      </a:t>
                      </a:r>
                      <a:endParaRPr lang="el-GR" sz="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800" dirty="0">
                          <a:effectLst/>
                        </a:rPr>
                        <a:t>        </a:t>
                      </a:r>
                      <a:endParaRPr lang="en-GB" sz="800" dirty="0">
                        <a:effectLst/>
                      </a:endParaRPr>
                    </a:p>
                    <a:p>
                      <a:pPr algn="just">
                        <a:lnSpc>
                          <a:spcPct val="150000"/>
                        </a:lnSpc>
                        <a:spcAft>
                          <a:spcPts val="300"/>
                        </a:spcAft>
                      </a:pPr>
                      <a:r>
                        <a:rPr lang="en-GB" sz="800" dirty="0">
                          <a:effectLst/>
                        </a:rPr>
                        <a:t>              </a:t>
                      </a:r>
                      <a:endParaRPr lang="el-GR" sz="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800" dirty="0">
                          <a:effectLst/>
                        </a:rPr>
                        <a:t>           </a:t>
                      </a:r>
                      <a:endParaRPr lang="el-GR" sz="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800" dirty="0">
                          <a:effectLst/>
                        </a:rPr>
                        <a:t> </a:t>
                      </a:r>
                      <a:endParaRPr lang="el-GR" sz="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06452515"/>
                  </a:ext>
                </a:extLst>
              </a:tr>
              <a:tr h="613259">
                <a:tc>
                  <a:txBody>
                    <a:bodyPr/>
                    <a:lstStyle/>
                    <a:p>
                      <a:pPr algn="ctr">
                        <a:lnSpc>
                          <a:spcPct val="150000"/>
                        </a:lnSpc>
                        <a:spcAft>
                          <a:spcPts val="300"/>
                        </a:spcAft>
                      </a:pPr>
                      <a:r>
                        <a:rPr lang="el-GR" sz="1000" dirty="0">
                          <a:effectLst/>
                        </a:rPr>
                        <a:t>Εικόνα</a:t>
                      </a:r>
                      <a:endParaRPr lang="el-GR"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000" dirty="0">
                          <a:effectLst/>
                        </a:rPr>
                        <a:t>SIZE</a:t>
                      </a:r>
                      <a:endParaRPr lang="el-GR"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000" dirty="0">
                          <a:effectLst/>
                        </a:rPr>
                        <a:t>BER</a:t>
                      </a:r>
                      <a:r>
                        <a:rPr lang="el-GR" sz="1000" dirty="0">
                          <a:effectLst/>
                        </a:rPr>
                        <a:t> πράσινο κανάλι</a:t>
                      </a:r>
                      <a:endParaRPr lang="el-GR"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000">
                          <a:effectLst/>
                        </a:rPr>
                        <a:t>BER </a:t>
                      </a:r>
                      <a:r>
                        <a:rPr lang="el-GR" sz="1000">
                          <a:effectLst/>
                        </a:rPr>
                        <a:t>μπλε κανάλι</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l-GR" sz="1000">
                          <a:effectLst/>
                        </a:rPr>
                        <a:t>BER πράσινο κανάλι</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l-GR" sz="1000">
                          <a:effectLst/>
                        </a:rPr>
                        <a:t>BER μπλε κανάλι</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l-GR" sz="1000" dirty="0">
                          <a:effectLst/>
                        </a:rPr>
                        <a:t>Επίθεση</a:t>
                      </a:r>
                      <a:endParaRPr lang="el-GR"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87549852"/>
                  </a:ext>
                </a:extLst>
              </a:tr>
              <a:tr h="343862">
                <a:tc>
                  <a:txBody>
                    <a:bodyPr/>
                    <a:lstStyle/>
                    <a:p>
                      <a:pPr algn="ctr">
                        <a:lnSpc>
                          <a:spcPct val="150000"/>
                        </a:lnSpc>
                        <a:spcAft>
                          <a:spcPts val="300"/>
                        </a:spcAft>
                      </a:pPr>
                      <a:r>
                        <a:rPr lang="en-GB" sz="1000" dirty="0">
                          <a:effectLst/>
                        </a:rPr>
                        <a:t>dog.jpg</a:t>
                      </a:r>
                      <a:endParaRPr lang="el-GR"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n-US" sz="1000" dirty="0">
                          <a:effectLst/>
                        </a:rPr>
                        <a:t>512x512</a:t>
                      </a:r>
                      <a:endParaRPr lang="el-GR"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n-GB" sz="1000" dirty="0">
                          <a:effectLst/>
                        </a:rPr>
                        <a:t>0</a:t>
                      </a:r>
                      <a:endParaRPr lang="el-GR"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n-GB" sz="1000">
                          <a:effectLst/>
                        </a:rPr>
                        <a:t>0</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300000"/>
                        </a:lnSpc>
                        <a:spcAft>
                          <a:spcPts val="300"/>
                        </a:spcAft>
                      </a:pPr>
                      <a:r>
                        <a:rPr lang="en-GB" sz="1000">
                          <a:effectLst/>
                        </a:rPr>
                        <a:t>0.10</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300000"/>
                        </a:lnSpc>
                        <a:spcAft>
                          <a:spcPts val="300"/>
                        </a:spcAft>
                      </a:pPr>
                      <a:r>
                        <a:rPr lang="en-GB" sz="1000" dirty="0">
                          <a:effectLst/>
                        </a:rPr>
                        <a:t>0.13</a:t>
                      </a:r>
                      <a:endParaRPr lang="el-GR"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n-GB" sz="1000" dirty="0">
                          <a:effectLst/>
                        </a:rPr>
                        <a:t>40 </a:t>
                      </a:r>
                      <a:r>
                        <a:rPr lang="en-GB" sz="1000" dirty="0" err="1">
                          <a:effectLst/>
                        </a:rPr>
                        <a:t>colum</a:t>
                      </a:r>
                      <a:r>
                        <a:rPr lang="en-US" sz="1000" dirty="0">
                          <a:effectLst/>
                        </a:rPr>
                        <a:t>n</a:t>
                      </a:r>
                      <a:r>
                        <a:rPr lang="en-GB" sz="1000" dirty="0">
                          <a:effectLst/>
                        </a:rPr>
                        <a:t>s</a:t>
                      </a:r>
                      <a:endParaRPr lang="el-GR"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extLst>
                  <a:ext uri="{0D108BD9-81ED-4DB2-BD59-A6C34878D82A}">
                    <a16:rowId xmlns:a16="http://schemas.microsoft.com/office/drawing/2014/main" val="3243152962"/>
                  </a:ext>
                </a:extLst>
              </a:tr>
              <a:tr h="343862">
                <a:tc>
                  <a:txBody>
                    <a:bodyPr/>
                    <a:lstStyle/>
                    <a:p>
                      <a:pPr algn="just">
                        <a:lnSpc>
                          <a:spcPct val="150000"/>
                        </a:lnSpc>
                        <a:spcAft>
                          <a:spcPts val="300"/>
                        </a:spcAft>
                      </a:pPr>
                      <a:r>
                        <a:rPr lang="en-US" sz="1000">
                          <a:effectLst/>
                        </a:rPr>
                        <a:t> </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just">
                        <a:lnSpc>
                          <a:spcPct val="150000"/>
                        </a:lnSpc>
                        <a:spcAft>
                          <a:spcPts val="300"/>
                        </a:spcAft>
                      </a:pPr>
                      <a:r>
                        <a:rPr lang="el-GR" sz="1000" dirty="0">
                          <a:effectLst/>
                        </a:rPr>
                        <a:t> </a:t>
                      </a:r>
                      <a:endParaRPr lang="el-GR"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n-GB" sz="1000" dirty="0">
                          <a:effectLst/>
                        </a:rPr>
                        <a:t>0</a:t>
                      </a:r>
                      <a:endParaRPr lang="el-GR"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n-GB" sz="1000" dirty="0">
                          <a:effectLst/>
                        </a:rPr>
                        <a:t>0</a:t>
                      </a:r>
                      <a:endParaRPr lang="el-GR"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300000"/>
                        </a:lnSpc>
                        <a:spcAft>
                          <a:spcPts val="300"/>
                        </a:spcAft>
                      </a:pPr>
                      <a:r>
                        <a:rPr lang="en-GB" sz="1000">
                          <a:effectLst/>
                        </a:rPr>
                        <a:t>0.07</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300000"/>
                        </a:lnSpc>
                        <a:spcAft>
                          <a:spcPts val="300"/>
                        </a:spcAft>
                      </a:pPr>
                      <a:r>
                        <a:rPr lang="en-GB" sz="1000">
                          <a:effectLst/>
                        </a:rPr>
                        <a:t>0.13</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n-GB" sz="1000" dirty="0">
                          <a:effectLst/>
                        </a:rPr>
                        <a:t>40 rows</a:t>
                      </a:r>
                      <a:endParaRPr lang="el-GR"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extLst>
                  <a:ext uri="{0D108BD9-81ED-4DB2-BD59-A6C34878D82A}">
                    <a16:rowId xmlns:a16="http://schemas.microsoft.com/office/drawing/2014/main" val="195281466"/>
                  </a:ext>
                </a:extLst>
              </a:tr>
              <a:tr h="343862">
                <a:tc>
                  <a:txBody>
                    <a:bodyPr/>
                    <a:lstStyle/>
                    <a:p>
                      <a:pPr algn="just">
                        <a:lnSpc>
                          <a:spcPct val="150000"/>
                        </a:lnSpc>
                        <a:spcAft>
                          <a:spcPts val="300"/>
                        </a:spcAft>
                      </a:pPr>
                      <a:r>
                        <a:rPr lang="en-US" sz="1000">
                          <a:effectLst/>
                        </a:rPr>
                        <a:t> </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l-GR" sz="1000" dirty="0">
                          <a:effectLst/>
                        </a:rPr>
                        <a:t> </a:t>
                      </a:r>
                      <a:endParaRPr lang="el-GR"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n-GB" sz="1000">
                          <a:effectLst/>
                        </a:rPr>
                        <a:t>0</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n-GB" sz="1000" dirty="0">
                          <a:effectLst/>
                        </a:rPr>
                        <a:t>0</a:t>
                      </a:r>
                      <a:endParaRPr lang="el-GR"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300000"/>
                        </a:lnSpc>
                        <a:spcAft>
                          <a:spcPts val="300"/>
                        </a:spcAft>
                      </a:pPr>
                      <a:r>
                        <a:rPr lang="en-GB" sz="1000">
                          <a:effectLst/>
                        </a:rPr>
                        <a:t>0.06</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300000"/>
                        </a:lnSpc>
                        <a:spcAft>
                          <a:spcPts val="300"/>
                        </a:spcAft>
                      </a:pPr>
                      <a:r>
                        <a:rPr lang="en-GB" sz="1000">
                          <a:effectLst/>
                        </a:rPr>
                        <a:t>0.10</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n-GB" sz="1000" dirty="0">
                          <a:effectLst/>
                        </a:rPr>
                        <a:t>64x64 white</a:t>
                      </a:r>
                      <a:endParaRPr lang="el-GR"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extLst>
                  <a:ext uri="{0D108BD9-81ED-4DB2-BD59-A6C34878D82A}">
                    <a16:rowId xmlns:a16="http://schemas.microsoft.com/office/drawing/2014/main" val="21224762"/>
                  </a:ext>
                </a:extLst>
              </a:tr>
              <a:tr h="343862">
                <a:tc>
                  <a:txBody>
                    <a:bodyPr/>
                    <a:lstStyle/>
                    <a:p>
                      <a:pPr algn="just">
                        <a:lnSpc>
                          <a:spcPct val="150000"/>
                        </a:lnSpc>
                        <a:spcAft>
                          <a:spcPts val="300"/>
                        </a:spcAft>
                      </a:pPr>
                      <a:r>
                        <a:rPr lang="en-US" sz="1000">
                          <a:effectLst/>
                        </a:rPr>
                        <a:t> </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l-GR" sz="1000">
                          <a:effectLst/>
                        </a:rPr>
                        <a:t> </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n-GB" sz="1000">
                          <a:effectLst/>
                        </a:rPr>
                        <a:t>0</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n-GB" sz="1000" dirty="0">
                          <a:effectLst/>
                        </a:rPr>
                        <a:t>0</a:t>
                      </a:r>
                      <a:endParaRPr lang="el-GR"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300000"/>
                        </a:lnSpc>
                        <a:spcAft>
                          <a:spcPts val="300"/>
                        </a:spcAft>
                      </a:pPr>
                      <a:r>
                        <a:rPr lang="en-GB" sz="1000" dirty="0">
                          <a:effectLst/>
                        </a:rPr>
                        <a:t>0.06</a:t>
                      </a:r>
                      <a:endParaRPr lang="el-GR"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300000"/>
                        </a:lnSpc>
                        <a:spcAft>
                          <a:spcPts val="300"/>
                        </a:spcAft>
                      </a:pPr>
                      <a:r>
                        <a:rPr lang="en-GB" sz="1000">
                          <a:effectLst/>
                        </a:rPr>
                        <a:t>0.10</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n-GB" sz="1000" dirty="0">
                          <a:effectLst/>
                        </a:rPr>
                        <a:t>64x64 black</a:t>
                      </a:r>
                      <a:endParaRPr lang="el-GR"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extLst>
                  <a:ext uri="{0D108BD9-81ED-4DB2-BD59-A6C34878D82A}">
                    <a16:rowId xmlns:a16="http://schemas.microsoft.com/office/drawing/2014/main" val="1559624220"/>
                  </a:ext>
                </a:extLst>
              </a:tr>
              <a:tr h="343862">
                <a:tc>
                  <a:txBody>
                    <a:bodyPr/>
                    <a:lstStyle/>
                    <a:p>
                      <a:pPr algn="just">
                        <a:lnSpc>
                          <a:spcPct val="150000"/>
                        </a:lnSpc>
                        <a:spcAft>
                          <a:spcPts val="300"/>
                        </a:spcAft>
                      </a:pPr>
                      <a:r>
                        <a:rPr lang="en-US" sz="1000">
                          <a:effectLst/>
                        </a:rPr>
                        <a:t> </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just">
                        <a:lnSpc>
                          <a:spcPct val="150000"/>
                        </a:lnSpc>
                        <a:spcAft>
                          <a:spcPts val="300"/>
                        </a:spcAft>
                      </a:pPr>
                      <a:r>
                        <a:rPr lang="en-US" sz="1000">
                          <a:effectLst/>
                        </a:rPr>
                        <a:t> </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n-GB" sz="1000" dirty="0">
                          <a:effectLst/>
                        </a:rPr>
                        <a:t>0</a:t>
                      </a:r>
                      <a:endParaRPr lang="el-GR"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n-GB" sz="1000">
                          <a:effectLst/>
                        </a:rPr>
                        <a:t>0</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300000"/>
                        </a:lnSpc>
                        <a:spcAft>
                          <a:spcPts val="300"/>
                        </a:spcAft>
                      </a:pPr>
                      <a:r>
                        <a:rPr lang="en-GB" sz="1000" dirty="0">
                          <a:effectLst/>
                        </a:rPr>
                        <a:t>0.20</a:t>
                      </a:r>
                      <a:endParaRPr lang="el-GR"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300000"/>
                        </a:lnSpc>
                        <a:spcAft>
                          <a:spcPts val="300"/>
                        </a:spcAft>
                      </a:pPr>
                      <a:r>
                        <a:rPr lang="en-GB" sz="1000">
                          <a:effectLst/>
                        </a:rPr>
                        <a:t>0.18</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n-GB" sz="1000" dirty="0">
                          <a:effectLst/>
                        </a:rPr>
                        <a:t>128 columns</a:t>
                      </a:r>
                      <a:endParaRPr lang="el-GR"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extLst>
                  <a:ext uri="{0D108BD9-81ED-4DB2-BD59-A6C34878D82A}">
                    <a16:rowId xmlns:a16="http://schemas.microsoft.com/office/drawing/2014/main" val="1027370902"/>
                  </a:ext>
                </a:extLst>
              </a:tr>
              <a:tr h="343862">
                <a:tc>
                  <a:txBody>
                    <a:bodyPr/>
                    <a:lstStyle/>
                    <a:p>
                      <a:pPr algn="ctr">
                        <a:lnSpc>
                          <a:spcPct val="150000"/>
                        </a:lnSpc>
                        <a:spcAft>
                          <a:spcPts val="300"/>
                        </a:spcAft>
                      </a:pPr>
                      <a:r>
                        <a:rPr lang="en-US" sz="1000">
                          <a:effectLst/>
                        </a:rPr>
                        <a:t> </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just">
                        <a:lnSpc>
                          <a:spcPct val="150000"/>
                        </a:lnSpc>
                        <a:spcAft>
                          <a:spcPts val="300"/>
                        </a:spcAft>
                      </a:pPr>
                      <a:r>
                        <a:rPr lang="en-US" sz="1000">
                          <a:effectLst/>
                        </a:rPr>
                        <a:t> </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n-GB" sz="1000" dirty="0">
                          <a:effectLst/>
                        </a:rPr>
                        <a:t>0</a:t>
                      </a:r>
                      <a:endParaRPr lang="el-GR"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n-GB" sz="1000">
                          <a:effectLst/>
                        </a:rPr>
                        <a:t>0</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300000"/>
                        </a:lnSpc>
                        <a:spcAft>
                          <a:spcPts val="300"/>
                        </a:spcAft>
                      </a:pPr>
                      <a:r>
                        <a:rPr lang="en-GB" sz="1000" dirty="0">
                          <a:effectLst/>
                        </a:rPr>
                        <a:t>0.14</a:t>
                      </a:r>
                      <a:endParaRPr lang="el-GR"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300000"/>
                        </a:lnSpc>
                        <a:spcAft>
                          <a:spcPts val="300"/>
                        </a:spcAft>
                      </a:pPr>
                      <a:r>
                        <a:rPr lang="en-GB" sz="1000" dirty="0">
                          <a:effectLst/>
                        </a:rPr>
                        <a:t>0.18</a:t>
                      </a:r>
                      <a:endParaRPr lang="el-GR"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n-GB" sz="1000" dirty="0">
                          <a:effectLst/>
                        </a:rPr>
                        <a:t>128 rows</a:t>
                      </a:r>
                      <a:endParaRPr lang="el-GR"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extLst>
                  <a:ext uri="{0D108BD9-81ED-4DB2-BD59-A6C34878D82A}">
                    <a16:rowId xmlns:a16="http://schemas.microsoft.com/office/drawing/2014/main" val="2156615357"/>
                  </a:ext>
                </a:extLst>
              </a:tr>
              <a:tr h="343862">
                <a:tc>
                  <a:txBody>
                    <a:bodyPr/>
                    <a:lstStyle/>
                    <a:p>
                      <a:pPr algn="ctr">
                        <a:lnSpc>
                          <a:spcPct val="150000"/>
                        </a:lnSpc>
                        <a:spcAft>
                          <a:spcPts val="300"/>
                        </a:spcAft>
                      </a:pPr>
                      <a:r>
                        <a:rPr lang="en-US" sz="1000">
                          <a:effectLst/>
                        </a:rPr>
                        <a:t> </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just">
                        <a:lnSpc>
                          <a:spcPct val="150000"/>
                        </a:lnSpc>
                        <a:spcAft>
                          <a:spcPts val="300"/>
                        </a:spcAft>
                      </a:pPr>
                      <a:r>
                        <a:rPr lang="en-US" sz="1000">
                          <a:effectLst/>
                        </a:rPr>
                        <a:t> </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n-GB" sz="1000">
                          <a:effectLst/>
                        </a:rPr>
                        <a:t>0</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n-GB" sz="1000" dirty="0">
                          <a:effectLst/>
                        </a:rPr>
                        <a:t>0</a:t>
                      </a:r>
                      <a:endParaRPr lang="el-GR"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300000"/>
                        </a:lnSpc>
                        <a:spcAft>
                          <a:spcPts val="300"/>
                        </a:spcAft>
                      </a:pPr>
                      <a:r>
                        <a:rPr lang="en-GB" sz="1000">
                          <a:effectLst/>
                        </a:rPr>
                        <a:t>0.11</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300000"/>
                        </a:lnSpc>
                        <a:spcAft>
                          <a:spcPts val="300"/>
                        </a:spcAft>
                      </a:pPr>
                      <a:r>
                        <a:rPr lang="en-GB" sz="1000" dirty="0">
                          <a:effectLst/>
                        </a:rPr>
                        <a:t>0.13</a:t>
                      </a:r>
                      <a:endParaRPr lang="el-GR"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n-GB" sz="1000" dirty="0">
                          <a:effectLst/>
                        </a:rPr>
                        <a:t>256x256 white</a:t>
                      </a:r>
                      <a:endParaRPr lang="el-GR"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extLst>
                  <a:ext uri="{0D108BD9-81ED-4DB2-BD59-A6C34878D82A}">
                    <a16:rowId xmlns:a16="http://schemas.microsoft.com/office/drawing/2014/main" val="698561861"/>
                  </a:ext>
                </a:extLst>
              </a:tr>
              <a:tr h="343862">
                <a:tc>
                  <a:txBody>
                    <a:bodyPr/>
                    <a:lstStyle/>
                    <a:p>
                      <a:pPr algn="ctr">
                        <a:lnSpc>
                          <a:spcPct val="150000"/>
                        </a:lnSpc>
                        <a:spcAft>
                          <a:spcPts val="300"/>
                        </a:spcAft>
                      </a:pPr>
                      <a:r>
                        <a:rPr lang="en-US" sz="1000">
                          <a:effectLst/>
                        </a:rPr>
                        <a:t> </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just">
                        <a:lnSpc>
                          <a:spcPct val="150000"/>
                        </a:lnSpc>
                        <a:spcAft>
                          <a:spcPts val="300"/>
                        </a:spcAft>
                      </a:pPr>
                      <a:r>
                        <a:rPr lang="en-US" sz="1000">
                          <a:effectLst/>
                        </a:rPr>
                        <a:t> </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n-GB" sz="1000">
                          <a:effectLst/>
                        </a:rPr>
                        <a:t>0</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n-GB" sz="1000">
                          <a:effectLst/>
                        </a:rPr>
                        <a:t>0</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300000"/>
                        </a:lnSpc>
                        <a:spcAft>
                          <a:spcPts val="300"/>
                        </a:spcAft>
                      </a:pPr>
                      <a:r>
                        <a:rPr lang="en-GB" sz="1000" dirty="0">
                          <a:effectLst/>
                        </a:rPr>
                        <a:t>0.11</a:t>
                      </a:r>
                      <a:endParaRPr lang="el-GR"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300000"/>
                        </a:lnSpc>
                        <a:spcAft>
                          <a:spcPts val="300"/>
                        </a:spcAft>
                      </a:pPr>
                      <a:r>
                        <a:rPr lang="en-GB" sz="1000" dirty="0">
                          <a:effectLst/>
                        </a:rPr>
                        <a:t>0.13</a:t>
                      </a:r>
                      <a:endParaRPr lang="el-GR"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n-GB" sz="1000" dirty="0">
                          <a:effectLst/>
                        </a:rPr>
                        <a:t>256x256 black</a:t>
                      </a:r>
                      <a:endParaRPr lang="el-GR"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extLst>
                  <a:ext uri="{0D108BD9-81ED-4DB2-BD59-A6C34878D82A}">
                    <a16:rowId xmlns:a16="http://schemas.microsoft.com/office/drawing/2014/main" val="914305439"/>
                  </a:ext>
                </a:extLst>
              </a:tr>
              <a:tr h="343862">
                <a:tc>
                  <a:txBody>
                    <a:bodyPr/>
                    <a:lstStyle/>
                    <a:p>
                      <a:pPr algn="ctr">
                        <a:lnSpc>
                          <a:spcPct val="150000"/>
                        </a:lnSpc>
                        <a:spcAft>
                          <a:spcPts val="300"/>
                        </a:spcAft>
                      </a:pPr>
                      <a:r>
                        <a:rPr lang="en-US" sz="1000">
                          <a:effectLst/>
                        </a:rPr>
                        <a:t> </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just">
                        <a:lnSpc>
                          <a:spcPct val="150000"/>
                        </a:lnSpc>
                        <a:spcAft>
                          <a:spcPts val="300"/>
                        </a:spcAft>
                      </a:pPr>
                      <a:r>
                        <a:rPr lang="en-US" sz="1000">
                          <a:effectLst/>
                        </a:rPr>
                        <a:t> </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n-GB" sz="1000">
                          <a:effectLst/>
                        </a:rPr>
                        <a:t>0</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n-GB" sz="1000">
                          <a:effectLst/>
                        </a:rPr>
                        <a:t>0</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300000"/>
                        </a:lnSpc>
                        <a:spcAft>
                          <a:spcPts val="300"/>
                        </a:spcAft>
                      </a:pPr>
                      <a:r>
                        <a:rPr lang="en-GB" sz="1000">
                          <a:effectLst/>
                        </a:rPr>
                        <a:t>0.19</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300000"/>
                        </a:lnSpc>
                        <a:spcAft>
                          <a:spcPts val="300"/>
                        </a:spcAft>
                      </a:pPr>
                      <a:r>
                        <a:rPr lang="en-GB" sz="1000" dirty="0">
                          <a:effectLst/>
                        </a:rPr>
                        <a:t>0.16</a:t>
                      </a:r>
                      <a:endParaRPr lang="el-GR"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n-GB" sz="1000" dirty="0">
                          <a:effectLst/>
                        </a:rPr>
                        <a:t>350x350 white</a:t>
                      </a:r>
                      <a:endParaRPr lang="el-GR"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extLst>
                  <a:ext uri="{0D108BD9-81ED-4DB2-BD59-A6C34878D82A}">
                    <a16:rowId xmlns:a16="http://schemas.microsoft.com/office/drawing/2014/main" val="1966309669"/>
                  </a:ext>
                </a:extLst>
              </a:tr>
              <a:tr h="343862">
                <a:tc>
                  <a:txBody>
                    <a:bodyPr/>
                    <a:lstStyle/>
                    <a:p>
                      <a:pPr algn="ctr">
                        <a:lnSpc>
                          <a:spcPct val="150000"/>
                        </a:lnSpc>
                        <a:spcAft>
                          <a:spcPts val="300"/>
                        </a:spcAft>
                      </a:pPr>
                      <a:r>
                        <a:rPr lang="en-US" sz="1000">
                          <a:effectLst/>
                        </a:rPr>
                        <a:t> </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just">
                        <a:lnSpc>
                          <a:spcPct val="150000"/>
                        </a:lnSpc>
                        <a:spcAft>
                          <a:spcPts val="300"/>
                        </a:spcAft>
                      </a:pPr>
                      <a:r>
                        <a:rPr lang="en-US" sz="1000">
                          <a:effectLst/>
                        </a:rPr>
                        <a:t> </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n-GB" sz="1000">
                          <a:effectLst/>
                        </a:rPr>
                        <a:t>0</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n-GB" sz="1000">
                          <a:effectLst/>
                        </a:rPr>
                        <a:t>0</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300000"/>
                        </a:lnSpc>
                        <a:spcAft>
                          <a:spcPts val="300"/>
                        </a:spcAft>
                      </a:pPr>
                      <a:r>
                        <a:rPr lang="en-GB" sz="1000" dirty="0">
                          <a:effectLst/>
                        </a:rPr>
                        <a:t>0.19</a:t>
                      </a:r>
                      <a:endParaRPr lang="el-GR"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300000"/>
                        </a:lnSpc>
                        <a:spcAft>
                          <a:spcPts val="300"/>
                        </a:spcAft>
                      </a:pPr>
                      <a:r>
                        <a:rPr lang="en-GB" sz="1000" dirty="0">
                          <a:effectLst/>
                        </a:rPr>
                        <a:t>0.16</a:t>
                      </a:r>
                      <a:endParaRPr lang="el-GR"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n-GB" sz="1000" dirty="0">
                          <a:effectLst/>
                        </a:rPr>
                        <a:t>350x350 black</a:t>
                      </a:r>
                      <a:endParaRPr lang="el-GR"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extLst>
                  <a:ext uri="{0D108BD9-81ED-4DB2-BD59-A6C34878D82A}">
                    <a16:rowId xmlns:a16="http://schemas.microsoft.com/office/drawing/2014/main" val="3765556113"/>
                  </a:ext>
                </a:extLst>
              </a:tr>
            </a:tbl>
          </a:graphicData>
        </a:graphic>
      </p:graphicFrame>
      <p:sp>
        <p:nvSpPr>
          <p:cNvPr id="33" name="Title 1"/>
          <p:cNvSpPr>
            <a:spLocks noGrp="1"/>
          </p:cNvSpPr>
          <p:nvPr>
            <p:ph type="title"/>
          </p:nvPr>
        </p:nvSpPr>
        <p:spPr>
          <a:xfrm>
            <a:off x="304770" y="188640"/>
            <a:ext cx="7507590" cy="800796"/>
          </a:xfrm>
        </p:spPr>
        <p:txBody>
          <a:bodyPr anchor="b">
            <a:noAutofit/>
          </a:bodyPr>
          <a:lstStyle/>
          <a:p>
            <a:pPr marL="596646" indent="-514350"/>
            <a:r>
              <a:rPr lang="en-GB" sz="2800" dirty="0">
                <a:solidFill>
                  <a:schemeClr val="accent5">
                    <a:lumMod val="75000"/>
                  </a:schemeClr>
                </a:solidFill>
                <a:latin typeface="Century Schoolbook" pitchFamily="18" charset="0"/>
              </a:rPr>
              <a:t>4</a:t>
            </a:r>
            <a:r>
              <a:rPr lang="en-US" sz="2800" dirty="0">
                <a:solidFill>
                  <a:schemeClr val="accent5">
                    <a:lumMod val="75000"/>
                  </a:schemeClr>
                </a:solidFill>
                <a:latin typeface="Century Schoolbook" pitchFamily="18" charset="0"/>
              </a:rPr>
              <a:t> </a:t>
            </a:r>
            <a:r>
              <a:rPr lang="el-GR" sz="2800" dirty="0">
                <a:solidFill>
                  <a:schemeClr val="accent5">
                    <a:lumMod val="75000"/>
                  </a:schemeClr>
                </a:solidFill>
                <a:latin typeface="Century Schoolbook" pitchFamily="18" charset="0"/>
              </a:rPr>
              <a:t>Πειραματικά αποτελέσματα</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732367" cy="646331"/>
          </a:xfrm>
          <a:prstGeom prst="rect">
            <a:avLst/>
          </a:prstGeom>
        </p:spPr>
        <p:txBody>
          <a:bodyPr wrap="square">
            <a:spAutoFit/>
          </a:bodyPr>
          <a:lstStyle/>
          <a:p>
            <a:pPr marL="0" lvl="3" algn="just"/>
            <a:r>
              <a:rPr lang="el-CY" b="1" dirty="0">
                <a:solidFill>
                  <a:srgbClr val="C00000"/>
                </a:solidFill>
                <a:latin typeface="Times New Roman" pitchFamily="18" charset="0"/>
                <a:cs typeface="Times New Roman" pitchFamily="18" charset="0"/>
                <a:sym typeface="Wingdings" pitchFamily="2" charset="2"/>
              </a:rPr>
              <a:t>Γεωμετρικές επιθέσεις </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endParaRPr lang="en-US" dirty="0">
              <a:solidFill>
                <a:schemeClr val="tx1">
                  <a:lumMod val="95000"/>
                  <a:lumOff val="5000"/>
                </a:schemeClr>
              </a:solidFill>
              <a:latin typeface="Times New Roman" pitchFamily="18" charset="0"/>
              <a:cs typeface="Times New Roman" pitchFamily="18" charset="0"/>
              <a:sym typeface="Wingdings" pitchFamily="2" charset="2"/>
            </a:endParaRP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179</a:t>
            </a:fld>
            <a:endParaRPr lang="el-GR" altLang="el-GR" sz="1200" dirty="0">
              <a:latin typeface="Cambria" pitchFamily="18" charset="0"/>
            </a:endParaRPr>
          </a:p>
        </p:txBody>
      </p:sp>
      <p:sp>
        <p:nvSpPr>
          <p:cNvPr id="6" name="Rectangle 2">
            <a:extLst>
              <a:ext uri="{FF2B5EF4-FFF2-40B4-BE49-F238E27FC236}">
                <a16:creationId xmlns:a16="http://schemas.microsoft.com/office/drawing/2014/main" id="{5573B0BD-8C13-4BD2-A7D2-A47D75A379C0}"/>
              </a:ext>
            </a:extLst>
          </p:cNvPr>
          <p:cNvSpPr>
            <a:spLocks noChangeArrowheads="1"/>
          </p:cNvSpPr>
          <p:nvPr/>
        </p:nvSpPr>
        <p:spPr bwMode="auto">
          <a:xfrm>
            <a:off x="1453875" y="2751805"/>
            <a:ext cx="9419353" cy="32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l-GR"/>
          </a:p>
        </p:txBody>
      </p:sp>
      <p:sp>
        <p:nvSpPr>
          <p:cNvPr id="11" name="TextBox 10">
            <a:extLst>
              <a:ext uri="{FF2B5EF4-FFF2-40B4-BE49-F238E27FC236}">
                <a16:creationId xmlns:a16="http://schemas.microsoft.com/office/drawing/2014/main" id="{07155F45-8281-4ABA-AB81-DE4AF88C3627}"/>
              </a:ext>
            </a:extLst>
          </p:cNvPr>
          <p:cNvSpPr txBox="1"/>
          <p:nvPr/>
        </p:nvSpPr>
        <p:spPr>
          <a:xfrm>
            <a:off x="3610558" y="1680335"/>
            <a:ext cx="1525647" cy="246221"/>
          </a:xfrm>
          <a:prstGeom prst="rect">
            <a:avLst/>
          </a:prstGeom>
          <a:solidFill>
            <a:schemeClr val="bg1"/>
          </a:solidFill>
        </p:spPr>
        <p:txBody>
          <a:bodyPr wrap="square" rtlCol="0">
            <a:spAutoFit/>
          </a:bodyPr>
          <a:lstStyle/>
          <a:p>
            <a:r>
              <a:rPr lang="el-GR" sz="1000" dirty="0"/>
              <a:t>Αλγόριθμος </a:t>
            </a:r>
            <a:r>
              <a:rPr lang="en-US" sz="1000" dirty="0" err="1">
                <a:latin typeface="Calibri" panose="020F0502020204030204" pitchFamily="34" charset="0"/>
                <a:cs typeface="Calibri" panose="020F0502020204030204" pitchFamily="34" charset="0"/>
              </a:rPr>
              <a:t>Chroni</a:t>
            </a:r>
            <a:r>
              <a:rPr lang="en-US" sz="1000" dirty="0"/>
              <a:t> </a:t>
            </a:r>
            <a:r>
              <a:rPr lang="en-US" sz="1000" dirty="0">
                <a:latin typeface="Calibri" panose="020F0502020204030204" pitchFamily="34" charset="0"/>
                <a:cs typeface="Calibri" panose="020F0502020204030204" pitchFamily="34" charset="0"/>
              </a:rPr>
              <a:t>et al</a:t>
            </a:r>
            <a:r>
              <a:rPr lang="en-US" sz="1000" dirty="0"/>
              <a:t>.</a:t>
            </a:r>
          </a:p>
        </p:txBody>
      </p:sp>
      <p:sp>
        <p:nvSpPr>
          <p:cNvPr id="12" name="TextBox 11">
            <a:extLst>
              <a:ext uri="{FF2B5EF4-FFF2-40B4-BE49-F238E27FC236}">
                <a16:creationId xmlns:a16="http://schemas.microsoft.com/office/drawing/2014/main" id="{C5EC1D17-2D52-40C5-9029-1717A2FFCB1F}"/>
              </a:ext>
            </a:extLst>
          </p:cNvPr>
          <p:cNvSpPr txBox="1"/>
          <p:nvPr/>
        </p:nvSpPr>
        <p:spPr>
          <a:xfrm>
            <a:off x="5237318" y="1680335"/>
            <a:ext cx="1433055" cy="246221"/>
          </a:xfrm>
          <a:prstGeom prst="rect">
            <a:avLst/>
          </a:prstGeom>
          <a:solidFill>
            <a:schemeClr val="bg1"/>
          </a:solidFill>
        </p:spPr>
        <p:txBody>
          <a:bodyPr wrap="square" rtlCol="0">
            <a:spAutoFit/>
          </a:bodyPr>
          <a:lstStyle/>
          <a:p>
            <a:r>
              <a:rPr lang="el-GR" sz="1000" dirty="0"/>
              <a:t>Αλγόριθμος </a:t>
            </a:r>
            <a:r>
              <a:rPr lang="en-GB" sz="1000" dirty="0">
                <a:latin typeface="Calibri" panose="020F0502020204030204" pitchFamily="34" charset="0"/>
                <a:cs typeface="Calibri" panose="020F0502020204030204" pitchFamily="34" charset="0"/>
              </a:rPr>
              <a:t>Roy</a:t>
            </a:r>
            <a:r>
              <a:rPr lang="en-US" sz="1000" dirty="0">
                <a:latin typeface="Calibri" panose="020F0502020204030204" pitchFamily="34" charset="0"/>
                <a:cs typeface="Calibri" panose="020F0502020204030204" pitchFamily="34" charset="0"/>
              </a:rPr>
              <a:t> et al</a:t>
            </a:r>
            <a:r>
              <a:rPr lang="en-US" sz="1000" dirty="0"/>
              <a:t>.</a:t>
            </a:r>
          </a:p>
        </p:txBody>
      </p:sp>
    </p:spTree>
    <p:extLst>
      <p:ext uri="{BB962C8B-B14F-4D97-AF65-F5344CB8AC3E}">
        <p14:creationId xmlns:p14="http://schemas.microsoft.com/office/powerpoint/2010/main" val="1858957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457200" y="188640"/>
            <a:ext cx="8229600" cy="800796"/>
          </a:xfrm>
        </p:spPr>
        <p:txBody>
          <a:bodyPr anchor="b">
            <a:noAutofit/>
          </a:bodyPr>
          <a:lstStyle/>
          <a:p>
            <a:pPr marL="596646" indent="-514350"/>
            <a:r>
              <a:rPr lang="el-GR" sz="2800" dirty="0">
                <a:solidFill>
                  <a:schemeClr val="accent5">
                    <a:lumMod val="75000"/>
                  </a:schemeClr>
                </a:solidFill>
                <a:latin typeface="Century Schoolbook" pitchFamily="18" charset="0"/>
              </a:rPr>
              <a:t>Περιεχόμενα</a:t>
            </a:r>
            <a:r>
              <a:rPr lang="en-US" sz="2800" dirty="0">
                <a:solidFill>
                  <a:schemeClr val="accent5">
                    <a:lumMod val="75000"/>
                  </a:schemeClr>
                </a:solidFill>
                <a:latin typeface="Century Schoolbook" pitchFamily="18" charset="0"/>
              </a:rPr>
              <a:t>                                                      </a:t>
            </a:r>
          </a:p>
        </p:txBody>
      </p:sp>
      <p:cxnSp>
        <p:nvCxnSpPr>
          <p:cNvPr id="9"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11"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10" name="Slide Number Placeholder 4"/>
          <p:cNvSpPr>
            <a:spLocks noGrp="1"/>
          </p:cNvSpPr>
          <p:nvPr>
            <p:ph type="sldNum" sz="quarter" idx="12"/>
          </p:nvPr>
        </p:nvSpPr>
        <p:spPr>
          <a:xfrm>
            <a:off x="594360" y="6392479"/>
            <a:ext cx="1405872" cy="251231"/>
          </a:xfrm>
          <a:noFill/>
        </p:spPr>
        <p:txBody>
          <a:bodyPr/>
          <a:lstStyle/>
          <a:p>
            <a:r>
              <a:rPr lang="el-GR" altLang="el-GR" sz="1200" dirty="0">
                <a:latin typeface="Cambria" pitchFamily="18" charset="0"/>
              </a:rPr>
              <a:t>2</a:t>
            </a:r>
          </a:p>
        </p:txBody>
      </p:sp>
      <p:pic>
        <p:nvPicPr>
          <p:cNvPr id="2" name="Εικόνα 1">
            <a:extLst>
              <a:ext uri="{FF2B5EF4-FFF2-40B4-BE49-F238E27FC236}">
                <a16:creationId xmlns:a16="http://schemas.microsoft.com/office/drawing/2014/main" id="{5060E1DE-8AB0-44F1-9AC0-35D06D3034C9}"/>
              </a:ext>
            </a:extLst>
          </p:cNvPr>
          <p:cNvPicPr>
            <a:picLocks noChangeAspect="1"/>
          </p:cNvPicPr>
          <p:nvPr/>
        </p:nvPicPr>
        <p:blipFill>
          <a:blip r:embed="rId2">
            <a:alphaModFix amt="20000"/>
            <a:duotone>
              <a:schemeClr val="accent1">
                <a:shade val="45000"/>
                <a:satMod val="135000"/>
              </a:schemeClr>
              <a:prstClr val="white"/>
            </a:duotone>
          </a:blip>
          <a:stretch>
            <a:fillRect/>
          </a:stretch>
        </p:blipFill>
        <p:spPr>
          <a:xfrm>
            <a:off x="395536" y="1616317"/>
            <a:ext cx="8367287" cy="4585546"/>
          </a:xfrm>
          <a:prstGeom prst="rect">
            <a:avLst/>
          </a:prstGeom>
          <a:ln>
            <a:noFill/>
          </a:ln>
          <a:effectLst>
            <a:softEdge rad="112500"/>
          </a:effectLst>
        </p:spPr>
      </p:pic>
      <p:sp>
        <p:nvSpPr>
          <p:cNvPr id="16" name="Content Placeholder 2">
            <a:extLst>
              <a:ext uri="{FF2B5EF4-FFF2-40B4-BE49-F238E27FC236}">
                <a16:creationId xmlns:a16="http://schemas.microsoft.com/office/drawing/2014/main" id="{19DC442B-0461-4CD9-BFAA-18379726494F}"/>
              </a:ext>
            </a:extLst>
          </p:cNvPr>
          <p:cNvSpPr>
            <a:spLocks noGrp="1"/>
          </p:cNvSpPr>
          <p:nvPr>
            <p:ph sz="quarter" idx="1"/>
          </p:nvPr>
        </p:nvSpPr>
        <p:spPr>
          <a:xfrm>
            <a:off x="539551" y="1412776"/>
            <a:ext cx="8223272" cy="4816988"/>
          </a:xfrm>
        </p:spPr>
        <p:txBody>
          <a:bodyPr>
            <a:normAutofit/>
          </a:bodyPr>
          <a:lstStyle/>
          <a:p>
            <a:pPr marL="228600" indent="-147638">
              <a:lnSpc>
                <a:spcPct val="120000"/>
              </a:lnSpc>
              <a:spcBef>
                <a:spcPts val="1200"/>
              </a:spcBef>
              <a:buFont typeface="+mj-lt"/>
              <a:buAutoNum type="arabicPeriod"/>
            </a:pPr>
            <a:r>
              <a:rPr lang="el-GR" sz="1400" dirty="0">
                <a:solidFill>
                  <a:schemeClr val="accent5">
                    <a:lumMod val="75000"/>
                  </a:schemeClr>
                </a:solidFill>
                <a:latin typeface="Century Schoolbook" pitchFamily="18" charset="0"/>
              </a:rPr>
              <a:t>Εισαγωγή</a:t>
            </a:r>
          </a:p>
          <a:p>
            <a:pPr marL="457200" lvl="3" indent="-171450">
              <a:spcBef>
                <a:spcPts val="0"/>
              </a:spcBef>
            </a:pPr>
            <a:r>
              <a:rPr lang="el-GR" sz="1400" dirty="0">
                <a:solidFill>
                  <a:schemeClr val="bg2">
                    <a:lumMod val="50000"/>
                  </a:schemeClr>
                </a:solidFill>
                <a:latin typeface="Century Schoolbook" pitchFamily="18" charset="0"/>
              </a:rPr>
              <a:t>Απόκρυψη πληροφορίας</a:t>
            </a:r>
            <a:endParaRPr lang="en-US" sz="1400" dirty="0">
              <a:solidFill>
                <a:schemeClr val="bg2">
                  <a:lumMod val="50000"/>
                </a:schemeClr>
              </a:solidFill>
              <a:latin typeface="Century Schoolbook" pitchFamily="18" charset="0"/>
            </a:endParaRPr>
          </a:p>
          <a:p>
            <a:pPr marL="457200" lvl="3" indent="-171450">
              <a:spcBef>
                <a:spcPts val="0"/>
              </a:spcBef>
            </a:pPr>
            <a:r>
              <a:rPr lang="el-GR" sz="1400" dirty="0" err="1">
                <a:solidFill>
                  <a:schemeClr val="bg2">
                    <a:lumMod val="50000"/>
                  </a:schemeClr>
                </a:solidFill>
                <a:latin typeface="Century Schoolbook" pitchFamily="18" charset="0"/>
              </a:rPr>
              <a:t>Υδατοσήμανση</a:t>
            </a:r>
            <a:r>
              <a:rPr lang="el-GR" sz="1400" dirty="0">
                <a:solidFill>
                  <a:schemeClr val="bg2">
                    <a:lumMod val="50000"/>
                  </a:schemeClr>
                </a:solidFill>
                <a:latin typeface="Century Schoolbook" pitchFamily="18" charset="0"/>
              </a:rPr>
              <a:t> εικόνας</a:t>
            </a:r>
          </a:p>
          <a:p>
            <a:pPr marL="228600" indent="-147638">
              <a:lnSpc>
                <a:spcPct val="120000"/>
              </a:lnSpc>
              <a:buFont typeface="+mj-lt"/>
              <a:buAutoNum type="arabicPeriod"/>
            </a:pPr>
            <a:r>
              <a:rPr lang="en-US" sz="1400" dirty="0">
                <a:solidFill>
                  <a:schemeClr val="bg2">
                    <a:lumMod val="50000"/>
                  </a:schemeClr>
                </a:solidFill>
                <a:latin typeface="Century Schoolbook" pitchFamily="18" charset="0"/>
              </a:rPr>
              <a:t> </a:t>
            </a:r>
            <a:r>
              <a:rPr lang="el-GR" sz="1400" dirty="0">
                <a:solidFill>
                  <a:schemeClr val="accent5">
                    <a:lumMod val="75000"/>
                  </a:schemeClr>
                </a:solidFill>
                <a:latin typeface="Century Schoolbook" pitchFamily="18" charset="0"/>
              </a:rPr>
              <a:t>Θεωρητικό υπόβαθρο</a:t>
            </a:r>
            <a:endParaRPr lang="en-US" sz="1400" dirty="0">
              <a:solidFill>
                <a:schemeClr val="accent5">
                  <a:lumMod val="75000"/>
                </a:schemeClr>
              </a:solidFill>
              <a:latin typeface="Century Schoolbook" pitchFamily="18" charset="0"/>
            </a:endParaRPr>
          </a:p>
          <a:p>
            <a:pPr marL="457200" lvl="3" indent="-171450">
              <a:spcBef>
                <a:spcPts val="0"/>
              </a:spcBef>
            </a:pPr>
            <a:r>
              <a:rPr lang="el-GR" sz="1400" dirty="0">
                <a:solidFill>
                  <a:schemeClr val="bg2">
                    <a:lumMod val="50000"/>
                  </a:schemeClr>
                </a:solidFill>
                <a:latin typeface="Century Schoolbook" pitchFamily="18" charset="0"/>
              </a:rPr>
              <a:t>Επεξεργασία ψηφιακής εικόνας</a:t>
            </a:r>
          </a:p>
          <a:p>
            <a:pPr marL="457200" lvl="3" indent="-171450">
              <a:spcBef>
                <a:spcPts val="0"/>
              </a:spcBef>
            </a:pPr>
            <a:r>
              <a:rPr lang="el-GR" sz="1400" dirty="0">
                <a:solidFill>
                  <a:schemeClr val="bg2">
                    <a:lumMod val="50000"/>
                  </a:schemeClr>
                </a:solidFill>
                <a:latin typeface="Century Schoolbook" pitchFamily="18" charset="0"/>
              </a:rPr>
              <a:t>Ψηφιακή </a:t>
            </a:r>
            <a:r>
              <a:rPr lang="el-GR" sz="1400" dirty="0" err="1">
                <a:solidFill>
                  <a:schemeClr val="bg2">
                    <a:lumMod val="50000"/>
                  </a:schemeClr>
                </a:solidFill>
                <a:latin typeface="Century Schoolbook" pitchFamily="18" charset="0"/>
              </a:rPr>
              <a:t>υδατοσήμανση</a:t>
            </a:r>
            <a:r>
              <a:rPr lang="en-US" sz="1400" dirty="0">
                <a:solidFill>
                  <a:schemeClr val="bg2">
                    <a:lumMod val="50000"/>
                  </a:schemeClr>
                </a:solidFill>
                <a:latin typeface="Century Schoolbook" pitchFamily="18" charset="0"/>
              </a:rPr>
              <a:t> </a:t>
            </a:r>
          </a:p>
          <a:p>
            <a:pPr marL="457200" lvl="3" indent="-171450">
              <a:spcBef>
                <a:spcPts val="0"/>
              </a:spcBef>
            </a:pPr>
            <a:r>
              <a:rPr lang="el-GR" sz="1400" dirty="0">
                <a:solidFill>
                  <a:schemeClr val="bg2">
                    <a:lumMod val="50000"/>
                  </a:schemeClr>
                </a:solidFill>
                <a:latin typeface="Century Schoolbook" pitchFamily="18" charset="0"/>
              </a:rPr>
              <a:t>Αξιολόγηση </a:t>
            </a:r>
            <a:r>
              <a:rPr lang="el-GR" sz="1400" dirty="0" err="1">
                <a:solidFill>
                  <a:schemeClr val="bg2">
                    <a:lumMod val="50000"/>
                  </a:schemeClr>
                </a:solidFill>
                <a:latin typeface="Century Schoolbook" pitchFamily="18" charset="0"/>
              </a:rPr>
              <a:t>υδατοσημασμένης</a:t>
            </a:r>
            <a:r>
              <a:rPr lang="el-GR" sz="1400" dirty="0">
                <a:solidFill>
                  <a:schemeClr val="bg2">
                    <a:lumMod val="50000"/>
                  </a:schemeClr>
                </a:solidFill>
                <a:latin typeface="Century Schoolbook" pitchFamily="18" charset="0"/>
              </a:rPr>
              <a:t> εικόνας</a:t>
            </a:r>
          </a:p>
          <a:p>
            <a:pPr marL="457200" lvl="3" indent="-171450">
              <a:spcBef>
                <a:spcPts val="0"/>
              </a:spcBef>
            </a:pPr>
            <a:r>
              <a:rPr lang="el-GR" sz="1400" dirty="0" err="1">
                <a:solidFill>
                  <a:schemeClr val="bg2">
                    <a:lumMod val="50000"/>
                  </a:schemeClr>
                </a:solidFill>
                <a:latin typeface="Century Schoolbook" pitchFamily="18" charset="0"/>
              </a:rPr>
              <a:t>Αυτοαναστρέφουσες</a:t>
            </a:r>
            <a:r>
              <a:rPr lang="el-GR" sz="1400" dirty="0">
                <a:solidFill>
                  <a:schemeClr val="bg2">
                    <a:lumMod val="50000"/>
                  </a:schemeClr>
                </a:solidFill>
                <a:latin typeface="Century Schoolbook" pitchFamily="18" charset="0"/>
              </a:rPr>
              <a:t> μεταθέσεις</a:t>
            </a:r>
          </a:p>
          <a:p>
            <a:pPr marL="457200" lvl="3" indent="-171450">
              <a:spcBef>
                <a:spcPts val="0"/>
              </a:spcBef>
            </a:pPr>
            <a:r>
              <a:rPr lang="el-GR" sz="1400" dirty="0">
                <a:solidFill>
                  <a:schemeClr val="bg2">
                    <a:lumMod val="50000"/>
                  </a:schemeClr>
                </a:solidFill>
                <a:latin typeface="Century Schoolbook" pitchFamily="18" charset="0"/>
              </a:rPr>
              <a:t>Κωδικοποίηση αριθμών σε </a:t>
            </a:r>
            <a:r>
              <a:rPr lang="el-GR" sz="1400" dirty="0" err="1">
                <a:solidFill>
                  <a:schemeClr val="bg2">
                    <a:lumMod val="50000"/>
                  </a:schemeClr>
                </a:solidFill>
                <a:latin typeface="Century Schoolbook" pitchFamily="18" charset="0"/>
              </a:rPr>
              <a:t>αυτοαναστρέφουσες</a:t>
            </a:r>
            <a:r>
              <a:rPr lang="el-GR" sz="1400" dirty="0">
                <a:solidFill>
                  <a:schemeClr val="bg2">
                    <a:lumMod val="50000"/>
                  </a:schemeClr>
                </a:solidFill>
                <a:latin typeface="Century Schoolbook" pitchFamily="18" charset="0"/>
              </a:rPr>
              <a:t> μεταθέσεις</a:t>
            </a:r>
          </a:p>
          <a:p>
            <a:pPr marL="457200" lvl="3" indent="-171450">
              <a:spcBef>
                <a:spcPts val="0"/>
              </a:spcBef>
            </a:pPr>
            <a:r>
              <a:rPr lang="el-GR" sz="1400" dirty="0">
                <a:solidFill>
                  <a:schemeClr val="bg2">
                    <a:lumMod val="50000"/>
                  </a:schemeClr>
                </a:solidFill>
                <a:latin typeface="Century Schoolbook" pitchFamily="18" charset="0"/>
              </a:rPr>
              <a:t>Κώδικες διόρθωσης σφαλμάτων</a:t>
            </a:r>
          </a:p>
          <a:p>
            <a:pPr marL="228600" indent="-147638">
              <a:lnSpc>
                <a:spcPct val="120000"/>
              </a:lnSpc>
              <a:buFont typeface="+mj-lt"/>
              <a:buAutoNum type="arabicPeriod"/>
            </a:pPr>
            <a:r>
              <a:rPr lang="el-GR" sz="1400" dirty="0" err="1">
                <a:solidFill>
                  <a:schemeClr val="accent5">
                    <a:lumMod val="75000"/>
                  </a:schemeClr>
                </a:solidFill>
                <a:latin typeface="Century Schoolbook" pitchFamily="18" charset="0"/>
              </a:rPr>
              <a:t>Υδατοσήμανση</a:t>
            </a:r>
            <a:r>
              <a:rPr lang="el-GR" sz="1400" dirty="0">
                <a:solidFill>
                  <a:schemeClr val="accent5">
                    <a:lumMod val="75000"/>
                  </a:schemeClr>
                </a:solidFill>
                <a:latin typeface="Century Schoolbook" pitchFamily="18" charset="0"/>
              </a:rPr>
              <a:t> εικόνας</a:t>
            </a:r>
            <a:endParaRPr lang="en-US" sz="1400" dirty="0">
              <a:solidFill>
                <a:schemeClr val="accent5">
                  <a:lumMod val="75000"/>
                </a:schemeClr>
              </a:solidFill>
              <a:latin typeface="Century Schoolbook" pitchFamily="18" charset="0"/>
            </a:endParaRPr>
          </a:p>
          <a:p>
            <a:pPr marL="457200" lvl="3" indent="-171450">
              <a:spcBef>
                <a:spcPts val="0"/>
              </a:spcBef>
            </a:pPr>
            <a:r>
              <a:rPr lang="el-GR" sz="1400" dirty="0">
                <a:solidFill>
                  <a:schemeClr val="bg2">
                    <a:lumMod val="50000"/>
                  </a:schemeClr>
                </a:solidFill>
                <a:latin typeface="Century Schoolbook" pitchFamily="18" charset="0"/>
              </a:rPr>
              <a:t>Αλγόριθμοι εισαγωγής/εξαγωγής αυτοανστρέφουσας μετάθεσης απ</a:t>
            </a:r>
            <a:r>
              <a:rPr lang="el-CY" sz="1400" dirty="0">
                <a:solidFill>
                  <a:schemeClr val="bg2">
                    <a:lumMod val="50000"/>
                  </a:schemeClr>
                </a:solidFill>
                <a:latin typeface="Century Schoolbook" pitchFamily="18" charset="0"/>
              </a:rPr>
              <a:t>ό</a:t>
            </a:r>
            <a:r>
              <a:rPr lang="el-GR" sz="1400" dirty="0">
                <a:solidFill>
                  <a:schemeClr val="bg2">
                    <a:lumMod val="50000"/>
                  </a:schemeClr>
                </a:solidFill>
                <a:latin typeface="Century Schoolbook" pitchFamily="18" charset="0"/>
              </a:rPr>
              <a:t> εικόνα</a:t>
            </a:r>
            <a:endParaRPr lang="en-US" sz="1400" dirty="0">
              <a:solidFill>
                <a:schemeClr val="bg2">
                  <a:lumMod val="50000"/>
                </a:schemeClr>
              </a:solidFill>
              <a:latin typeface="Century Schoolbook" pitchFamily="18" charset="0"/>
            </a:endParaRPr>
          </a:p>
          <a:p>
            <a:pPr marL="457200" lvl="3" indent="-171450">
              <a:spcBef>
                <a:spcPts val="0"/>
              </a:spcBef>
            </a:pPr>
            <a:r>
              <a:rPr lang="el-GR" sz="1400" dirty="0">
                <a:solidFill>
                  <a:schemeClr val="bg2">
                    <a:lumMod val="50000"/>
                  </a:schemeClr>
                </a:solidFill>
                <a:latin typeface="Century Schoolbook" pitchFamily="18" charset="0"/>
              </a:rPr>
              <a:t>Αλγόριθμοι εισαγωγής/εξαγωγής λογοτύπων απ</a:t>
            </a:r>
            <a:r>
              <a:rPr lang="el-CY" sz="1400" dirty="0">
                <a:solidFill>
                  <a:schemeClr val="bg2">
                    <a:lumMod val="50000"/>
                  </a:schemeClr>
                </a:solidFill>
                <a:latin typeface="Century Schoolbook" pitchFamily="18" charset="0"/>
              </a:rPr>
              <a:t>ό</a:t>
            </a:r>
            <a:r>
              <a:rPr lang="el-GR" sz="1400" dirty="0">
                <a:solidFill>
                  <a:schemeClr val="bg2">
                    <a:lumMod val="50000"/>
                  </a:schemeClr>
                </a:solidFill>
                <a:latin typeface="Century Schoolbook" pitchFamily="18" charset="0"/>
              </a:rPr>
              <a:t> εικόνα</a:t>
            </a:r>
            <a:endParaRPr lang="en-US" sz="1400" dirty="0">
              <a:solidFill>
                <a:schemeClr val="bg2">
                  <a:lumMod val="50000"/>
                </a:schemeClr>
              </a:solidFill>
              <a:latin typeface="Century Schoolbook" pitchFamily="18" charset="0"/>
            </a:endParaRPr>
          </a:p>
          <a:p>
            <a:pPr marL="228600" indent="-147638">
              <a:lnSpc>
                <a:spcPct val="120000"/>
              </a:lnSpc>
              <a:buFont typeface="+mj-lt"/>
              <a:buAutoNum type="arabicPeriod"/>
            </a:pPr>
            <a:r>
              <a:rPr lang="el-GR" sz="1400" dirty="0">
                <a:solidFill>
                  <a:schemeClr val="accent5">
                    <a:lumMod val="75000"/>
                  </a:schemeClr>
                </a:solidFill>
                <a:latin typeface="Century Schoolbook" pitchFamily="18" charset="0"/>
              </a:rPr>
              <a:t>Πειραματικά αποτελέσματα</a:t>
            </a:r>
            <a:endParaRPr lang="en-US" sz="1400" dirty="0">
              <a:solidFill>
                <a:schemeClr val="accent5">
                  <a:lumMod val="75000"/>
                </a:schemeClr>
              </a:solidFill>
              <a:latin typeface="Century Schoolbook" pitchFamily="18" charset="0"/>
            </a:endParaRPr>
          </a:p>
          <a:p>
            <a:pPr marL="457200" lvl="3" indent="-171450">
              <a:spcBef>
                <a:spcPts val="0"/>
              </a:spcBef>
            </a:pPr>
            <a:r>
              <a:rPr lang="el-GR" sz="1400" dirty="0">
                <a:solidFill>
                  <a:schemeClr val="bg2">
                    <a:lumMod val="50000"/>
                  </a:schemeClr>
                </a:solidFill>
                <a:latin typeface="Century Schoolbook" pitchFamily="18" charset="0"/>
              </a:rPr>
              <a:t>Επιθέσεις μέσω φίλτρων</a:t>
            </a:r>
            <a:endParaRPr lang="en-US" sz="1400" dirty="0">
              <a:solidFill>
                <a:schemeClr val="bg2">
                  <a:lumMod val="50000"/>
                </a:schemeClr>
              </a:solidFill>
              <a:latin typeface="Century Schoolbook" pitchFamily="18" charset="0"/>
            </a:endParaRPr>
          </a:p>
          <a:p>
            <a:pPr marL="457200" lvl="3" indent="-171450">
              <a:spcBef>
                <a:spcPts val="0"/>
              </a:spcBef>
            </a:pPr>
            <a:r>
              <a:rPr lang="el-GR" sz="1400" dirty="0">
                <a:solidFill>
                  <a:schemeClr val="bg2">
                    <a:lumMod val="50000"/>
                  </a:schemeClr>
                </a:solidFill>
                <a:latin typeface="Century Schoolbook" pitchFamily="18" charset="0"/>
              </a:rPr>
              <a:t>Γεωμετρικές επιθέσεις</a:t>
            </a:r>
            <a:endParaRPr lang="en-GB" sz="1400" dirty="0">
              <a:solidFill>
                <a:schemeClr val="bg2">
                  <a:lumMod val="50000"/>
                </a:schemeClr>
              </a:solidFill>
              <a:latin typeface="Century Schoolbook" pitchFamily="18" charset="0"/>
            </a:endParaRPr>
          </a:p>
          <a:p>
            <a:pPr marL="457200" lvl="3" indent="-171450">
              <a:spcBef>
                <a:spcPts val="0"/>
              </a:spcBef>
            </a:pPr>
            <a:r>
              <a:rPr lang="el-GR" sz="1400" dirty="0">
                <a:solidFill>
                  <a:schemeClr val="bg2">
                    <a:lumMod val="50000"/>
                  </a:schemeClr>
                </a:solidFill>
                <a:latin typeface="Century Schoolbook" pitchFamily="18" charset="0"/>
              </a:rPr>
              <a:t>Επιθέσεις </a:t>
            </a:r>
            <a:r>
              <a:rPr lang="en-GB" sz="1400" dirty="0" err="1">
                <a:solidFill>
                  <a:schemeClr val="bg2">
                    <a:lumMod val="50000"/>
                  </a:schemeClr>
                </a:solidFill>
                <a:latin typeface="Century Schoolbook" pitchFamily="18" charset="0"/>
              </a:rPr>
              <a:t>editting</a:t>
            </a:r>
            <a:endParaRPr lang="el-GR" sz="1400" dirty="0">
              <a:solidFill>
                <a:schemeClr val="bg2">
                  <a:lumMod val="50000"/>
                </a:schemeClr>
              </a:solidFill>
              <a:latin typeface="Century Schoolbook" pitchFamily="18" charset="0"/>
            </a:endParaRPr>
          </a:p>
          <a:p>
            <a:pPr marL="457200" lvl="3" indent="-171450">
              <a:spcBef>
                <a:spcPts val="0"/>
              </a:spcBef>
            </a:pPr>
            <a:r>
              <a:rPr lang="el-GR" sz="1400" dirty="0">
                <a:solidFill>
                  <a:schemeClr val="bg2">
                    <a:lumMod val="50000"/>
                  </a:schemeClr>
                </a:solidFill>
                <a:latin typeface="Century Schoolbook" pitchFamily="18" charset="0"/>
              </a:rPr>
              <a:t>Επιθέσεις συμπίεσης</a:t>
            </a:r>
            <a:endParaRPr lang="en-US" sz="1400" dirty="0">
              <a:solidFill>
                <a:schemeClr val="bg2">
                  <a:lumMod val="50000"/>
                </a:schemeClr>
              </a:solidFill>
              <a:latin typeface="Century Schoolbook" pitchFamily="18" charset="0"/>
            </a:endParaRPr>
          </a:p>
          <a:p>
            <a:pPr marL="228600" indent="-147638">
              <a:lnSpc>
                <a:spcPct val="120000"/>
              </a:lnSpc>
              <a:buFont typeface="+mj-lt"/>
              <a:buAutoNum type="arabicPeriod"/>
            </a:pPr>
            <a:r>
              <a:rPr lang="el-GR" sz="1400" dirty="0">
                <a:solidFill>
                  <a:schemeClr val="accent5">
                    <a:lumMod val="75000"/>
                  </a:schemeClr>
                </a:solidFill>
                <a:latin typeface="Century Schoolbook" pitchFamily="18" charset="0"/>
              </a:rPr>
              <a:t>Συμπεράσματα και μελλοντικές επεκτάσεις</a:t>
            </a:r>
            <a:endParaRPr lang="en-US" sz="1400" dirty="0">
              <a:solidFill>
                <a:schemeClr val="accent5">
                  <a:lumMod val="75000"/>
                </a:schemeClr>
              </a:solidFill>
              <a:latin typeface="Century Schoolbook" pitchFamily="18" charset="0"/>
            </a:endParaRPr>
          </a:p>
        </p:txBody>
      </p:sp>
    </p:spTree>
    <p:extLst>
      <p:ext uri="{BB962C8B-B14F-4D97-AF65-F5344CB8AC3E}">
        <p14:creationId xmlns:p14="http://schemas.microsoft.com/office/powerpoint/2010/main" val="393076077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GB" sz="2800" dirty="0">
                <a:solidFill>
                  <a:schemeClr val="accent5">
                    <a:lumMod val="75000"/>
                  </a:schemeClr>
                </a:solidFill>
                <a:latin typeface="Century Schoolbook" pitchFamily="18" charset="0"/>
              </a:rPr>
              <a:t>4</a:t>
            </a:r>
            <a:r>
              <a:rPr lang="en-US" sz="2800" dirty="0">
                <a:solidFill>
                  <a:schemeClr val="accent5">
                    <a:lumMod val="75000"/>
                  </a:schemeClr>
                </a:solidFill>
                <a:latin typeface="Century Schoolbook" pitchFamily="18" charset="0"/>
              </a:rPr>
              <a:t> </a:t>
            </a:r>
            <a:r>
              <a:rPr lang="el-GR" sz="2800" dirty="0">
                <a:solidFill>
                  <a:schemeClr val="accent5">
                    <a:lumMod val="75000"/>
                  </a:schemeClr>
                </a:solidFill>
                <a:latin typeface="Century Schoolbook" pitchFamily="18" charset="0"/>
              </a:rPr>
              <a:t>Πειραματικά αποτελέσματα</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732367" cy="646331"/>
          </a:xfrm>
          <a:prstGeom prst="rect">
            <a:avLst/>
          </a:prstGeom>
        </p:spPr>
        <p:txBody>
          <a:bodyPr wrap="square">
            <a:spAutoFit/>
          </a:bodyPr>
          <a:lstStyle/>
          <a:p>
            <a:pPr marL="0" lvl="3" algn="just"/>
            <a:r>
              <a:rPr lang="el-CY" b="1" dirty="0">
                <a:solidFill>
                  <a:srgbClr val="C00000"/>
                </a:solidFill>
                <a:latin typeface="Times New Roman" pitchFamily="18" charset="0"/>
                <a:cs typeface="Times New Roman" pitchFamily="18" charset="0"/>
                <a:sym typeface="Wingdings" pitchFamily="2" charset="2"/>
              </a:rPr>
              <a:t>Γεωμετρικές επιθέσεις </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endParaRPr lang="en-US" dirty="0">
              <a:solidFill>
                <a:schemeClr val="tx1">
                  <a:lumMod val="95000"/>
                  <a:lumOff val="5000"/>
                </a:schemeClr>
              </a:solidFill>
              <a:latin typeface="Times New Roman" pitchFamily="18" charset="0"/>
              <a:cs typeface="Times New Roman" pitchFamily="18" charset="0"/>
              <a:sym typeface="Wingdings" pitchFamily="2" charset="2"/>
            </a:endParaRP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180</a:t>
            </a:fld>
            <a:endParaRPr lang="el-GR" altLang="el-GR" sz="1200" dirty="0">
              <a:latin typeface="Cambria" pitchFamily="18" charset="0"/>
            </a:endParaRPr>
          </a:p>
        </p:txBody>
      </p:sp>
      <p:graphicFrame>
        <p:nvGraphicFramePr>
          <p:cNvPr id="41" name="Table 40">
            <a:extLst>
              <a:ext uri="{FF2B5EF4-FFF2-40B4-BE49-F238E27FC236}">
                <a16:creationId xmlns:a16="http://schemas.microsoft.com/office/drawing/2014/main" id="{BA47865B-49D2-49A8-B2F1-DC5049B21999}"/>
              </a:ext>
            </a:extLst>
          </p:cNvPr>
          <p:cNvGraphicFramePr>
            <a:graphicFrameLocks noGrp="1"/>
          </p:cNvGraphicFramePr>
          <p:nvPr>
            <p:extLst>
              <p:ext uri="{D42A27DB-BD31-4B8C-83A1-F6EECF244321}">
                <p14:modId xmlns:p14="http://schemas.microsoft.com/office/powerpoint/2010/main" val="1804603747"/>
              </p:ext>
            </p:extLst>
          </p:nvPr>
        </p:nvGraphicFramePr>
        <p:xfrm>
          <a:off x="1212897" y="1870461"/>
          <a:ext cx="6708508" cy="4436892"/>
        </p:xfrm>
        <a:graphic>
          <a:graphicData uri="http://schemas.openxmlformats.org/drawingml/2006/table">
            <a:tbl>
              <a:tblPr firstRow="1" firstCol="1" bandRow="1">
                <a:tableStyleId>{5940675A-B579-460E-94D1-54222C63F5DA}</a:tableStyleId>
              </a:tblPr>
              <a:tblGrid>
                <a:gridCol w="1012393">
                  <a:extLst>
                    <a:ext uri="{9D8B030D-6E8A-4147-A177-3AD203B41FA5}">
                      <a16:colId xmlns:a16="http://schemas.microsoft.com/office/drawing/2014/main" val="3342696732"/>
                    </a:ext>
                  </a:extLst>
                </a:gridCol>
                <a:gridCol w="954150">
                  <a:extLst>
                    <a:ext uri="{9D8B030D-6E8A-4147-A177-3AD203B41FA5}">
                      <a16:colId xmlns:a16="http://schemas.microsoft.com/office/drawing/2014/main" val="2041033584"/>
                    </a:ext>
                  </a:extLst>
                </a:gridCol>
                <a:gridCol w="1536577">
                  <a:extLst>
                    <a:ext uri="{9D8B030D-6E8A-4147-A177-3AD203B41FA5}">
                      <a16:colId xmlns:a16="http://schemas.microsoft.com/office/drawing/2014/main" val="2350714866"/>
                    </a:ext>
                  </a:extLst>
                </a:gridCol>
                <a:gridCol w="648072">
                  <a:extLst>
                    <a:ext uri="{9D8B030D-6E8A-4147-A177-3AD203B41FA5}">
                      <a16:colId xmlns:a16="http://schemas.microsoft.com/office/drawing/2014/main" val="3668893062"/>
                    </a:ext>
                  </a:extLst>
                </a:gridCol>
                <a:gridCol w="757116">
                  <a:extLst>
                    <a:ext uri="{9D8B030D-6E8A-4147-A177-3AD203B41FA5}">
                      <a16:colId xmlns:a16="http://schemas.microsoft.com/office/drawing/2014/main" val="1713823200"/>
                    </a:ext>
                  </a:extLst>
                </a:gridCol>
                <a:gridCol w="864097">
                  <a:extLst>
                    <a:ext uri="{9D8B030D-6E8A-4147-A177-3AD203B41FA5}">
                      <a16:colId xmlns:a16="http://schemas.microsoft.com/office/drawing/2014/main" val="3515708534"/>
                    </a:ext>
                  </a:extLst>
                </a:gridCol>
                <a:gridCol w="936103">
                  <a:extLst>
                    <a:ext uri="{9D8B030D-6E8A-4147-A177-3AD203B41FA5}">
                      <a16:colId xmlns:a16="http://schemas.microsoft.com/office/drawing/2014/main" val="3518015996"/>
                    </a:ext>
                  </a:extLst>
                </a:gridCol>
              </a:tblGrid>
              <a:tr h="209600">
                <a:tc>
                  <a:txBody>
                    <a:bodyPr/>
                    <a:lstStyle/>
                    <a:p>
                      <a:pPr algn="just">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46741204"/>
                  </a:ext>
                </a:extLst>
              </a:tr>
              <a:tr h="711180">
                <a:tc>
                  <a:txBody>
                    <a:bodyPr/>
                    <a:lstStyle/>
                    <a:p>
                      <a:pPr algn="ctr">
                        <a:lnSpc>
                          <a:spcPct val="150000"/>
                        </a:lnSpc>
                        <a:spcAft>
                          <a:spcPts val="300"/>
                        </a:spcAft>
                      </a:pPr>
                      <a:r>
                        <a:rPr lang="el-GR" sz="1100" dirty="0">
                          <a:effectLst/>
                        </a:rPr>
                        <a:t>Εικόνα</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100" dirty="0">
                          <a:effectLst/>
                          <a:latin typeface="Calibri" panose="020F0502020204030204" pitchFamily="34" charset="0"/>
                          <a:cs typeface="Calibri" panose="020F0502020204030204" pitchFamily="34" charset="0"/>
                        </a:rPr>
                        <a:t>SIZE</a:t>
                      </a:r>
                      <a:endParaRPr lang="el-GR" sz="11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100" dirty="0" err="1">
                          <a:effectLst/>
                          <a:latin typeface="Calibri" panose="020F0502020204030204" pitchFamily="34" charset="0"/>
                          <a:cs typeface="Calibri" panose="020F0502020204030204" pitchFamily="34" charset="0"/>
                        </a:rPr>
                        <a:t>SiP</a:t>
                      </a:r>
                      <a:endParaRPr lang="el-GR" sz="11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kumimoji="0" lang="el-GR" sz="1100" kern="1200" dirty="0">
                          <a:solidFill>
                            <a:schemeClr val="tx1"/>
                          </a:solidFill>
                          <a:effectLst/>
                          <a:latin typeface="+mn-lt"/>
                          <a:ea typeface="+mn-ea"/>
                          <a:cs typeface="+mn-cs"/>
                        </a:rPr>
                        <a:t>Αρχικό </a:t>
                      </a:r>
                      <a:r>
                        <a:rPr kumimoji="0" lang="en-GB" sz="1100" kern="1200" dirty="0">
                          <a:solidFill>
                            <a:schemeClr val="tx1"/>
                          </a:solidFill>
                          <a:effectLst/>
                          <a:latin typeface="+mn-lt"/>
                          <a:ea typeface="+mn-ea"/>
                          <a:cs typeface="+mn-cs"/>
                        </a:rPr>
                        <a:t>logo1</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50000"/>
                        </a:lnSpc>
                        <a:spcBef>
                          <a:spcPts val="0"/>
                        </a:spcBef>
                        <a:spcAft>
                          <a:spcPts val="300"/>
                        </a:spcAft>
                        <a:buClrTx/>
                        <a:buSzTx/>
                        <a:buFontTx/>
                        <a:buNone/>
                        <a:tabLst/>
                        <a:defRPr/>
                      </a:pPr>
                      <a:r>
                        <a:rPr kumimoji="0" lang="el-GR" sz="1100" kern="1200" dirty="0">
                          <a:solidFill>
                            <a:schemeClr val="tx1"/>
                          </a:solidFill>
                          <a:effectLst/>
                          <a:latin typeface="+mn-lt"/>
                          <a:ea typeface="+mn-ea"/>
                          <a:cs typeface="+mn-cs"/>
                        </a:rPr>
                        <a:t>Αρχικό </a:t>
                      </a:r>
                      <a:r>
                        <a:rPr kumimoji="0" lang="en-GB" sz="1100" kern="1200" dirty="0">
                          <a:solidFill>
                            <a:schemeClr val="tx1"/>
                          </a:solidFill>
                          <a:effectLst/>
                          <a:latin typeface="+mn-lt"/>
                          <a:ea typeface="+mn-ea"/>
                          <a:cs typeface="+mn-cs"/>
                        </a:rPr>
                        <a:t>logo2</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l-GR" sz="1100" dirty="0">
                          <a:effectLst/>
                          <a:latin typeface="Cambria" panose="02040503050406030204" pitchFamily="18" charset="0"/>
                          <a:ea typeface="Times New Roman" panose="02020603050405020304" pitchFamily="18" charset="0"/>
                          <a:cs typeface="Times New Roman" panose="02020603050405020304" pitchFamily="18" charset="0"/>
                        </a:rPr>
                        <a:t>Εξαγόμενο </a:t>
                      </a:r>
                      <a:r>
                        <a:rPr lang="en-GB" sz="1100" dirty="0">
                          <a:effectLst/>
                          <a:latin typeface="Cambria" panose="02040503050406030204" pitchFamily="18" charset="0"/>
                          <a:ea typeface="Times New Roman" panose="02020603050405020304" pitchFamily="18" charset="0"/>
                          <a:cs typeface="Times New Roman" panose="02020603050405020304" pitchFamily="18" charset="0"/>
                        </a:rPr>
                        <a:t>logo1</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100" dirty="0">
                          <a:effectLst/>
                        </a:rPr>
                        <a:t>E</a:t>
                      </a:r>
                      <a:r>
                        <a:rPr lang="el-GR" sz="1100" dirty="0" err="1">
                          <a:effectLst/>
                        </a:rPr>
                        <a:t>ξαγόμενο</a:t>
                      </a:r>
                      <a:r>
                        <a:rPr lang="el-GR" sz="1100" dirty="0">
                          <a:effectLst/>
                        </a:rPr>
                        <a:t> </a:t>
                      </a:r>
                      <a:r>
                        <a:rPr lang="en-GB" sz="1100" dirty="0">
                          <a:effectLst/>
                        </a:rPr>
                        <a:t>logo 2</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24480568"/>
                  </a:ext>
                </a:extLst>
              </a:tr>
              <a:tr h="329366">
                <a:tc>
                  <a:txBody>
                    <a:bodyPr/>
                    <a:lstStyle/>
                    <a:p>
                      <a:pPr algn="ctr">
                        <a:lnSpc>
                          <a:spcPct val="150000"/>
                        </a:lnSpc>
                        <a:spcAft>
                          <a:spcPts val="300"/>
                        </a:spcAft>
                      </a:pPr>
                      <a:r>
                        <a:rPr lang="en-GB" sz="1100" dirty="0">
                          <a:effectLst/>
                          <a:latin typeface="Calibri" panose="020F0502020204030204" pitchFamily="34" charset="0"/>
                          <a:ea typeface="Times New Roman" panose="02020603050405020304" pitchFamily="18" charset="0"/>
                          <a:cs typeface="Calibri" panose="020F0502020204030204" pitchFamily="34" charset="0"/>
                        </a:rPr>
                        <a:t>dog.jpg</a:t>
                      </a:r>
                      <a:endParaRPr lang="el-GR" sz="11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l-GR" sz="1100" dirty="0">
                          <a:effectLst/>
                          <a:latin typeface="Calibri" panose="020F0502020204030204" pitchFamily="34" charset="0"/>
                          <a:ea typeface="Times New Roman" panose="02020603050405020304" pitchFamily="18" charset="0"/>
                          <a:cs typeface="Calibri" panose="020F0502020204030204" pitchFamily="34" charset="0"/>
                        </a:rPr>
                        <a:t>512 </a:t>
                      </a:r>
                      <a:r>
                        <a:rPr lang="en-GB" sz="1100" dirty="0">
                          <a:effectLst/>
                          <a:latin typeface="Calibri" panose="020F0502020204030204" pitchFamily="34" charset="0"/>
                          <a:ea typeface="Times New Roman" panose="02020603050405020304" pitchFamily="18" charset="0"/>
                          <a:cs typeface="Calibri" panose="020F0502020204030204" pitchFamily="34" charset="0"/>
                        </a:rPr>
                        <a:t>x 512</a:t>
                      </a:r>
                      <a:endParaRPr lang="el-GR" sz="11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99315984"/>
                  </a:ext>
                </a:extLst>
              </a:tr>
              <a:tr h="375184">
                <a:tc>
                  <a:txBody>
                    <a:bodyPr/>
                    <a:lstStyle/>
                    <a:p>
                      <a:pPr algn="ctr">
                        <a:lnSpc>
                          <a:spcPct val="150000"/>
                        </a:lnSpc>
                        <a:spcAft>
                          <a:spcPts val="300"/>
                        </a:spcAft>
                      </a:pPr>
                      <a:endParaRPr lang="el-GR" sz="11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70729762"/>
                  </a:ext>
                </a:extLst>
              </a:tr>
              <a:tr h="364518">
                <a:tc>
                  <a:txBody>
                    <a:bodyPr/>
                    <a:lstStyle/>
                    <a:p>
                      <a:pPr algn="ctr">
                        <a:lnSpc>
                          <a:spcPct val="150000"/>
                        </a:lnSpc>
                        <a:spcAft>
                          <a:spcPts val="300"/>
                        </a:spcAft>
                      </a:pPr>
                      <a:endParaRPr lang="el-GR" sz="11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17339129"/>
                  </a:ext>
                </a:extLst>
              </a:tr>
              <a:tr h="323619">
                <a:tc>
                  <a:txBody>
                    <a:bodyPr/>
                    <a:lstStyle/>
                    <a:p>
                      <a:pPr algn="ctr">
                        <a:lnSpc>
                          <a:spcPct val="150000"/>
                        </a:lnSpc>
                        <a:spcAft>
                          <a:spcPts val="300"/>
                        </a:spcAft>
                      </a:pPr>
                      <a:endParaRPr lang="el-GR" sz="11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04434190"/>
                  </a:ext>
                </a:extLst>
              </a:tr>
              <a:tr h="323619">
                <a:tc>
                  <a:txBody>
                    <a:bodyPr/>
                    <a:lstStyle/>
                    <a:p>
                      <a:pPr algn="ctr">
                        <a:lnSpc>
                          <a:spcPct val="150000"/>
                        </a:lnSpc>
                        <a:spcAft>
                          <a:spcPts val="300"/>
                        </a:spcAft>
                      </a:pPr>
                      <a:endParaRPr lang="el-GR" sz="11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96406690"/>
                  </a:ext>
                </a:extLst>
              </a:tr>
              <a:tr h="323619">
                <a:tc>
                  <a:txBody>
                    <a:bodyPr/>
                    <a:lstStyle/>
                    <a:p>
                      <a:pPr algn="ctr">
                        <a:lnSpc>
                          <a:spcPct val="150000"/>
                        </a:lnSpc>
                        <a:spcAft>
                          <a:spcPts val="300"/>
                        </a:spcAft>
                      </a:pPr>
                      <a:endParaRPr lang="el-GR" sz="11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79992995"/>
                  </a:ext>
                </a:extLst>
              </a:tr>
              <a:tr h="367430">
                <a:tc>
                  <a:txBody>
                    <a:bodyPr/>
                    <a:lstStyle/>
                    <a:p>
                      <a:pPr algn="ctr">
                        <a:lnSpc>
                          <a:spcPct val="150000"/>
                        </a:lnSpc>
                        <a:spcAft>
                          <a:spcPts val="300"/>
                        </a:spcAft>
                      </a:pPr>
                      <a:endParaRPr lang="el-GR" sz="11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70811368"/>
                  </a:ext>
                </a:extLst>
              </a:tr>
              <a:tr h="360040">
                <a:tc>
                  <a:txBody>
                    <a:bodyPr/>
                    <a:lstStyle/>
                    <a:p>
                      <a:pPr algn="ctr">
                        <a:lnSpc>
                          <a:spcPct val="150000"/>
                        </a:lnSpc>
                        <a:spcAft>
                          <a:spcPts val="300"/>
                        </a:spcAft>
                      </a:pPr>
                      <a:endParaRPr lang="el-GR" sz="11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12233625"/>
                  </a:ext>
                </a:extLst>
              </a:tr>
              <a:tr h="360040">
                <a:tc>
                  <a:txBody>
                    <a:bodyPr/>
                    <a:lstStyle/>
                    <a:p>
                      <a:pPr algn="ctr">
                        <a:lnSpc>
                          <a:spcPct val="150000"/>
                        </a:lnSpc>
                        <a:spcAft>
                          <a:spcPts val="300"/>
                        </a:spcAft>
                      </a:pPr>
                      <a:endParaRPr lang="el-GR" sz="11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004771457"/>
                  </a:ext>
                </a:extLst>
              </a:tr>
              <a:tr h="323619">
                <a:tc>
                  <a:txBody>
                    <a:bodyPr/>
                    <a:lstStyle/>
                    <a:p>
                      <a:pPr algn="ctr">
                        <a:lnSpc>
                          <a:spcPct val="150000"/>
                        </a:lnSpc>
                        <a:spcAft>
                          <a:spcPts val="300"/>
                        </a:spcAft>
                      </a:pPr>
                      <a:endParaRPr lang="el-GR" sz="11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8615833"/>
                  </a:ext>
                </a:extLst>
              </a:tr>
            </a:tbl>
          </a:graphicData>
        </a:graphic>
      </p:graphicFrame>
      <p:pic>
        <p:nvPicPr>
          <p:cNvPr id="54" name="Picture 53">
            <a:extLst>
              <a:ext uri="{FF2B5EF4-FFF2-40B4-BE49-F238E27FC236}">
                <a16:creationId xmlns:a16="http://schemas.microsoft.com/office/drawing/2014/main" id="{C8883B51-34CB-41FB-BEFE-C664B4A9E4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4975" y="2867305"/>
            <a:ext cx="300257" cy="300257"/>
          </a:xfrm>
          <a:prstGeom prst="rect">
            <a:avLst/>
          </a:prstGeom>
        </p:spPr>
      </p:pic>
      <p:pic>
        <p:nvPicPr>
          <p:cNvPr id="60" name="Picture 59">
            <a:extLst>
              <a:ext uri="{FF2B5EF4-FFF2-40B4-BE49-F238E27FC236}">
                <a16:creationId xmlns:a16="http://schemas.microsoft.com/office/drawing/2014/main" id="{85F9C4FF-E55D-439B-8161-BB1CFD5684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8759" y="2878254"/>
            <a:ext cx="300257" cy="300257"/>
          </a:xfrm>
          <a:prstGeom prst="rect">
            <a:avLst/>
          </a:prstGeom>
        </p:spPr>
      </p:pic>
      <p:pic>
        <p:nvPicPr>
          <p:cNvPr id="43" name="Picture 42">
            <a:extLst>
              <a:ext uri="{FF2B5EF4-FFF2-40B4-BE49-F238E27FC236}">
                <a16:creationId xmlns:a16="http://schemas.microsoft.com/office/drawing/2014/main" id="{F7FC77D2-23E8-4D17-A961-FB49B4C11D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4975" y="3246526"/>
            <a:ext cx="300257" cy="300257"/>
          </a:xfrm>
          <a:prstGeom prst="rect">
            <a:avLst/>
          </a:prstGeom>
        </p:spPr>
      </p:pic>
      <p:pic>
        <p:nvPicPr>
          <p:cNvPr id="47" name="Picture 46">
            <a:extLst>
              <a:ext uri="{FF2B5EF4-FFF2-40B4-BE49-F238E27FC236}">
                <a16:creationId xmlns:a16="http://schemas.microsoft.com/office/drawing/2014/main" id="{49ABEBC6-97B7-47E5-BA19-B0C3A056C8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4975" y="3591390"/>
            <a:ext cx="300257" cy="300257"/>
          </a:xfrm>
          <a:prstGeom prst="rect">
            <a:avLst/>
          </a:prstGeom>
        </p:spPr>
      </p:pic>
      <p:pic>
        <p:nvPicPr>
          <p:cNvPr id="48" name="Picture 47">
            <a:extLst>
              <a:ext uri="{FF2B5EF4-FFF2-40B4-BE49-F238E27FC236}">
                <a16:creationId xmlns:a16="http://schemas.microsoft.com/office/drawing/2014/main" id="{D06D126A-341E-4600-81B3-F196177C1A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4975" y="3947283"/>
            <a:ext cx="300257" cy="300257"/>
          </a:xfrm>
          <a:prstGeom prst="rect">
            <a:avLst/>
          </a:prstGeom>
        </p:spPr>
      </p:pic>
      <p:pic>
        <p:nvPicPr>
          <p:cNvPr id="49" name="Picture 48">
            <a:extLst>
              <a:ext uri="{FF2B5EF4-FFF2-40B4-BE49-F238E27FC236}">
                <a16:creationId xmlns:a16="http://schemas.microsoft.com/office/drawing/2014/main" id="{DB779465-4905-4F12-AEC8-5ECDE438ED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4974" y="4270577"/>
            <a:ext cx="300257" cy="300257"/>
          </a:xfrm>
          <a:prstGeom prst="rect">
            <a:avLst/>
          </a:prstGeom>
        </p:spPr>
      </p:pic>
      <p:pic>
        <p:nvPicPr>
          <p:cNvPr id="52" name="Picture 51">
            <a:extLst>
              <a:ext uri="{FF2B5EF4-FFF2-40B4-BE49-F238E27FC236}">
                <a16:creationId xmlns:a16="http://schemas.microsoft.com/office/drawing/2014/main" id="{D886CD45-C125-4950-9F75-93E5B59F5A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4973" y="4585710"/>
            <a:ext cx="300257" cy="300257"/>
          </a:xfrm>
          <a:prstGeom prst="rect">
            <a:avLst/>
          </a:prstGeom>
        </p:spPr>
      </p:pic>
      <p:pic>
        <p:nvPicPr>
          <p:cNvPr id="53" name="Picture 52">
            <a:extLst>
              <a:ext uri="{FF2B5EF4-FFF2-40B4-BE49-F238E27FC236}">
                <a16:creationId xmlns:a16="http://schemas.microsoft.com/office/drawing/2014/main" id="{7099B367-678E-4570-BCA6-21850F50D6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4972" y="4932759"/>
            <a:ext cx="300257" cy="300257"/>
          </a:xfrm>
          <a:prstGeom prst="rect">
            <a:avLst/>
          </a:prstGeom>
        </p:spPr>
      </p:pic>
      <p:pic>
        <p:nvPicPr>
          <p:cNvPr id="77" name="Picture 76">
            <a:extLst>
              <a:ext uri="{FF2B5EF4-FFF2-40B4-BE49-F238E27FC236}">
                <a16:creationId xmlns:a16="http://schemas.microsoft.com/office/drawing/2014/main" id="{D20A9FDB-10B7-4683-A4E9-891BAEB26F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4971" y="5274330"/>
            <a:ext cx="300257" cy="300257"/>
          </a:xfrm>
          <a:prstGeom prst="rect">
            <a:avLst/>
          </a:prstGeom>
        </p:spPr>
      </p:pic>
      <p:pic>
        <p:nvPicPr>
          <p:cNvPr id="78" name="Picture 77">
            <a:extLst>
              <a:ext uri="{FF2B5EF4-FFF2-40B4-BE49-F238E27FC236}">
                <a16:creationId xmlns:a16="http://schemas.microsoft.com/office/drawing/2014/main" id="{40035C77-596D-42B1-A87A-9F7E7F4AAE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0871" y="5641358"/>
            <a:ext cx="300257" cy="300257"/>
          </a:xfrm>
          <a:prstGeom prst="rect">
            <a:avLst/>
          </a:prstGeom>
        </p:spPr>
      </p:pic>
      <p:pic>
        <p:nvPicPr>
          <p:cNvPr id="79" name="Picture 78">
            <a:extLst>
              <a:ext uri="{FF2B5EF4-FFF2-40B4-BE49-F238E27FC236}">
                <a16:creationId xmlns:a16="http://schemas.microsoft.com/office/drawing/2014/main" id="{E39B4692-CBD9-4BF3-8855-85E03227F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4971" y="5982929"/>
            <a:ext cx="300257" cy="300257"/>
          </a:xfrm>
          <a:prstGeom prst="rect">
            <a:avLst/>
          </a:prstGeom>
        </p:spPr>
      </p:pic>
      <p:pic>
        <p:nvPicPr>
          <p:cNvPr id="80" name="Picture 79">
            <a:extLst>
              <a:ext uri="{FF2B5EF4-FFF2-40B4-BE49-F238E27FC236}">
                <a16:creationId xmlns:a16="http://schemas.microsoft.com/office/drawing/2014/main" id="{866BEC54-5499-4B33-8CF5-86E3A53224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8759" y="3224810"/>
            <a:ext cx="300257" cy="300257"/>
          </a:xfrm>
          <a:prstGeom prst="rect">
            <a:avLst/>
          </a:prstGeom>
        </p:spPr>
      </p:pic>
      <p:pic>
        <p:nvPicPr>
          <p:cNvPr id="81" name="Picture 80">
            <a:extLst>
              <a:ext uri="{FF2B5EF4-FFF2-40B4-BE49-F238E27FC236}">
                <a16:creationId xmlns:a16="http://schemas.microsoft.com/office/drawing/2014/main" id="{1088DADF-CB04-46A7-925F-B29AEE8225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8759" y="3592197"/>
            <a:ext cx="300257" cy="300257"/>
          </a:xfrm>
          <a:prstGeom prst="rect">
            <a:avLst/>
          </a:prstGeom>
        </p:spPr>
      </p:pic>
      <p:pic>
        <p:nvPicPr>
          <p:cNvPr id="82" name="Picture 81">
            <a:extLst>
              <a:ext uri="{FF2B5EF4-FFF2-40B4-BE49-F238E27FC236}">
                <a16:creationId xmlns:a16="http://schemas.microsoft.com/office/drawing/2014/main" id="{5D50F51B-132E-4E88-B70F-B096161710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4744" y="3937915"/>
            <a:ext cx="300257" cy="300257"/>
          </a:xfrm>
          <a:prstGeom prst="rect">
            <a:avLst/>
          </a:prstGeom>
        </p:spPr>
      </p:pic>
      <p:pic>
        <p:nvPicPr>
          <p:cNvPr id="83" name="Picture 82">
            <a:extLst>
              <a:ext uri="{FF2B5EF4-FFF2-40B4-BE49-F238E27FC236}">
                <a16:creationId xmlns:a16="http://schemas.microsoft.com/office/drawing/2014/main" id="{E59B7A56-82F1-493F-83AF-6512B97744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8759" y="4255890"/>
            <a:ext cx="293378" cy="293378"/>
          </a:xfrm>
          <a:prstGeom prst="rect">
            <a:avLst/>
          </a:prstGeom>
        </p:spPr>
      </p:pic>
      <p:pic>
        <p:nvPicPr>
          <p:cNvPr id="84" name="Picture 83">
            <a:extLst>
              <a:ext uri="{FF2B5EF4-FFF2-40B4-BE49-F238E27FC236}">
                <a16:creationId xmlns:a16="http://schemas.microsoft.com/office/drawing/2014/main" id="{1706FB3B-1E6F-412E-8900-D8715716C4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1881" y="4595556"/>
            <a:ext cx="293378" cy="293378"/>
          </a:xfrm>
          <a:prstGeom prst="rect">
            <a:avLst/>
          </a:prstGeom>
        </p:spPr>
      </p:pic>
      <p:pic>
        <p:nvPicPr>
          <p:cNvPr id="85" name="Picture 84">
            <a:extLst>
              <a:ext uri="{FF2B5EF4-FFF2-40B4-BE49-F238E27FC236}">
                <a16:creationId xmlns:a16="http://schemas.microsoft.com/office/drawing/2014/main" id="{2D7A500A-9339-4B89-BBF7-A813549A61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5638" y="4931184"/>
            <a:ext cx="293378" cy="293378"/>
          </a:xfrm>
          <a:prstGeom prst="rect">
            <a:avLst/>
          </a:prstGeom>
        </p:spPr>
      </p:pic>
      <p:pic>
        <p:nvPicPr>
          <p:cNvPr id="86" name="Picture 85">
            <a:extLst>
              <a:ext uri="{FF2B5EF4-FFF2-40B4-BE49-F238E27FC236}">
                <a16:creationId xmlns:a16="http://schemas.microsoft.com/office/drawing/2014/main" id="{E3E3513A-D906-4859-A505-C2665BE13C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8759" y="5299465"/>
            <a:ext cx="293378" cy="293378"/>
          </a:xfrm>
          <a:prstGeom prst="rect">
            <a:avLst/>
          </a:prstGeom>
        </p:spPr>
      </p:pic>
      <p:pic>
        <p:nvPicPr>
          <p:cNvPr id="87" name="Picture 86">
            <a:extLst>
              <a:ext uri="{FF2B5EF4-FFF2-40B4-BE49-F238E27FC236}">
                <a16:creationId xmlns:a16="http://schemas.microsoft.com/office/drawing/2014/main" id="{83E8E8B0-0D8E-496E-8E46-35E08EB138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5638" y="5633745"/>
            <a:ext cx="293378" cy="293378"/>
          </a:xfrm>
          <a:prstGeom prst="rect">
            <a:avLst/>
          </a:prstGeom>
        </p:spPr>
      </p:pic>
      <p:pic>
        <p:nvPicPr>
          <p:cNvPr id="88" name="Picture 87">
            <a:extLst>
              <a:ext uri="{FF2B5EF4-FFF2-40B4-BE49-F238E27FC236}">
                <a16:creationId xmlns:a16="http://schemas.microsoft.com/office/drawing/2014/main" id="{19441E00-082D-42DD-B565-863F5550ED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8183" y="6006985"/>
            <a:ext cx="293378" cy="293378"/>
          </a:xfrm>
          <a:prstGeom prst="rect">
            <a:avLst/>
          </a:prstGeom>
        </p:spPr>
      </p:pic>
      <p:pic>
        <p:nvPicPr>
          <p:cNvPr id="89" name="Picture 88">
            <a:extLst>
              <a:ext uri="{FF2B5EF4-FFF2-40B4-BE49-F238E27FC236}">
                <a16:creationId xmlns:a16="http://schemas.microsoft.com/office/drawing/2014/main" id="{9B387A94-DB66-4685-8EA2-6AE2B5DB00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9367" y="2867305"/>
            <a:ext cx="1374784" cy="295275"/>
          </a:xfrm>
          <a:prstGeom prst="rect">
            <a:avLst/>
          </a:prstGeom>
        </p:spPr>
      </p:pic>
      <p:pic>
        <p:nvPicPr>
          <p:cNvPr id="90" name="Picture 89">
            <a:extLst>
              <a:ext uri="{FF2B5EF4-FFF2-40B4-BE49-F238E27FC236}">
                <a16:creationId xmlns:a16="http://schemas.microsoft.com/office/drawing/2014/main" id="{18797F32-94E3-42E0-9BBC-6AF387B233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2563" y="3246526"/>
            <a:ext cx="1374784" cy="295275"/>
          </a:xfrm>
          <a:prstGeom prst="rect">
            <a:avLst/>
          </a:prstGeom>
        </p:spPr>
      </p:pic>
      <p:pic>
        <p:nvPicPr>
          <p:cNvPr id="91" name="Picture 90">
            <a:extLst>
              <a:ext uri="{FF2B5EF4-FFF2-40B4-BE49-F238E27FC236}">
                <a16:creationId xmlns:a16="http://schemas.microsoft.com/office/drawing/2014/main" id="{A8B15F77-F9DA-409B-B3BE-308EBBCE44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2563" y="3582818"/>
            <a:ext cx="1374784" cy="295275"/>
          </a:xfrm>
          <a:prstGeom prst="rect">
            <a:avLst/>
          </a:prstGeom>
        </p:spPr>
      </p:pic>
      <p:pic>
        <p:nvPicPr>
          <p:cNvPr id="92" name="Picture 91">
            <a:extLst>
              <a:ext uri="{FF2B5EF4-FFF2-40B4-BE49-F238E27FC236}">
                <a16:creationId xmlns:a16="http://schemas.microsoft.com/office/drawing/2014/main" id="{BDA8BC34-A84A-40BC-922B-50EC93135D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2563" y="3948450"/>
            <a:ext cx="1374784" cy="295275"/>
          </a:xfrm>
          <a:prstGeom prst="rect">
            <a:avLst/>
          </a:prstGeom>
        </p:spPr>
      </p:pic>
      <p:pic>
        <p:nvPicPr>
          <p:cNvPr id="93" name="Picture 92">
            <a:extLst>
              <a:ext uri="{FF2B5EF4-FFF2-40B4-BE49-F238E27FC236}">
                <a16:creationId xmlns:a16="http://schemas.microsoft.com/office/drawing/2014/main" id="{FD2A838B-5726-4813-B666-10739A28C3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9367" y="4266343"/>
            <a:ext cx="1435674" cy="284255"/>
          </a:xfrm>
          <a:prstGeom prst="rect">
            <a:avLst/>
          </a:prstGeom>
        </p:spPr>
      </p:pic>
      <p:pic>
        <p:nvPicPr>
          <p:cNvPr id="94" name="Picture 93">
            <a:extLst>
              <a:ext uri="{FF2B5EF4-FFF2-40B4-BE49-F238E27FC236}">
                <a16:creationId xmlns:a16="http://schemas.microsoft.com/office/drawing/2014/main" id="{ABB2F632-65DB-4507-897A-9542486083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2563" y="4603433"/>
            <a:ext cx="1374784" cy="284857"/>
          </a:xfrm>
          <a:prstGeom prst="rect">
            <a:avLst/>
          </a:prstGeom>
        </p:spPr>
      </p:pic>
      <p:pic>
        <p:nvPicPr>
          <p:cNvPr id="95" name="Picture 94" descr="Text&#10;&#10;Description automatically generated">
            <a:extLst>
              <a:ext uri="{FF2B5EF4-FFF2-40B4-BE49-F238E27FC236}">
                <a16:creationId xmlns:a16="http://schemas.microsoft.com/office/drawing/2014/main" id="{FE4531AB-4DE5-446B-B186-F4DF9F1CAC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2563" y="4920910"/>
            <a:ext cx="1391588" cy="334760"/>
          </a:xfrm>
          <a:prstGeom prst="rect">
            <a:avLst/>
          </a:prstGeom>
        </p:spPr>
      </p:pic>
      <p:pic>
        <p:nvPicPr>
          <p:cNvPr id="96" name="Picture 95" descr="Text&#10;&#10;Description automatically generated">
            <a:extLst>
              <a:ext uri="{FF2B5EF4-FFF2-40B4-BE49-F238E27FC236}">
                <a16:creationId xmlns:a16="http://schemas.microsoft.com/office/drawing/2014/main" id="{7B3BDE0F-228E-46FB-93FB-9995FCF6AB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4161" y="5283759"/>
            <a:ext cx="1391588" cy="334760"/>
          </a:xfrm>
          <a:prstGeom prst="rect">
            <a:avLst/>
          </a:prstGeom>
        </p:spPr>
      </p:pic>
      <p:pic>
        <p:nvPicPr>
          <p:cNvPr id="97" name="Picture 96">
            <a:extLst>
              <a:ext uri="{FF2B5EF4-FFF2-40B4-BE49-F238E27FC236}">
                <a16:creationId xmlns:a16="http://schemas.microsoft.com/office/drawing/2014/main" id="{14BCBADB-459E-4252-BB13-EC565C1B7A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9367" y="5673855"/>
            <a:ext cx="1435674" cy="284255"/>
          </a:xfrm>
          <a:prstGeom prst="rect">
            <a:avLst/>
          </a:prstGeom>
        </p:spPr>
      </p:pic>
      <p:pic>
        <p:nvPicPr>
          <p:cNvPr id="98" name="Picture 97">
            <a:extLst>
              <a:ext uri="{FF2B5EF4-FFF2-40B4-BE49-F238E27FC236}">
                <a16:creationId xmlns:a16="http://schemas.microsoft.com/office/drawing/2014/main" id="{07F7316A-6345-4C31-9D45-027B3DB38E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9367" y="6011547"/>
            <a:ext cx="1435674" cy="284255"/>
          </a:xfrm>
          <a:prstGeom prst="rect">
            <a:avLst/>
          </a:prstGeom>
        </p:spPr>
      </p:pic>
      <p:pic>
        <p:nvPicPr>
          <p:cNvPr id="99" name="Picture 98">
            <a:extLst>
              <a:ext uri="{FF2B5EF4-FFF2-40B4-BE49-F238E27FC236}">
                <a16:creationId xmlns:a16="http://schemas.microsoft.com/office/drawing/2014/main" id="{F9A9B781-F669-4F00-B76E-6D32A3DB54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40364" y="2867305"/>
            <a:ext cx="300257" cy="300257"/>
          </a:xfrm>
          <a:prstGeom prst="rect">
            <a:avLst/>
          </a:prstGeom>
        </p:spPr>
      </p:pic>
      <p:pic>
        <p:nvPicPr>
          <p:cNvPr id="100" name="Picture 99">
            <a:extLst>
              <a:ext uri="{FF2B5EF4-FFF2-40B4-BE49-F238E27FC236}">
                <a16:creationId xmlns:a16="http://schemas.microsoft.com/office/drawing/2014/main" id="{C5336F8A-A78C-4E93-8B0F-1A3DB310B01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326718" y="3224810"/>
            <a:ext cx="300257" cy="300257"/>
          </a:xfrm>
          <a:prstGeom prst="rect">
            <a:avLst/>
          </a:prstGeom>
        </p:spPr>
      </p:pic>
      <p:pic>
        <p:nvPicPr>
          <p:cNvPr id="101" name="Picture 100">
            <a:extLst>
              <a:ext uri="{FF2B5EF4-FFF2-40B4-BE49-F238E27FC236}">
                <a16:creationId xmlns:a16="http://schemas.microsoft.com/office/drawing/2014/main" id="{71343AC8-3C2A-4FF4-91D6-E50510D7CD89}"/>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343801" y="3586310"/>
            <a:ext cx="300257" cy="300257"/>
          </a:xfrm>
          <a:prstGeom prst="rect">
            <a:avLst/>
          </a:prstGeom>
        </p:spPr>
      </p:pic>
      <p:pic>
        <p:nvPicPr>
          <p:cNvPr id="102" name="Picture 101">
            <a:extLst>
              <a:ext uri="{FF2B5EF4-FFF2-40B4-BE49-F238E27FC236}">
                <a16:creationId xmlns:a16="http://schemas.microsoft.com/office/drawing/2014/main" id="{5857E7AD-7E4A-416D-80FC-90820A83821C}"/>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326718" y="3927569"/>
            <a:ext cx="300257" cy="300257"/>
          </a:xfrm>
          <a:prstGeom prst="rect">
            <a:avLst/>
          </a:prstGeom>
        </p:spPr>
      </p:pic>
      <p:pic>
        <p:nvPicPr>
          <p:cNvPr id="103" name="Picture 102">
            <a:extLst>
              <a:ext uri="{FF2B5EF4-FFF2-40B4-BE49-F238E27FC236}">
                <a16:creationId xmlns:a16="http://schemas.microsoft.com/office/drawing/2014/main" id="{BDE1D98E-7B6E-4AA8-91D9-F3CFE12865B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26718" y="4255890"/>
            <a:ext cx="300257" cy="300257"/>
          </a:xfrm>
          <a:prstGeom prst="rect">
            <a:avLst/>
          </a:prstGeom>
        </p:spPr>
      </p:pic>
      <p:pic>
        <p:nvPicPr>
          <p:cNvPr id="104" name="Picture 103">
            <a:extLst>
              <a:ext uri="{FF2B5EF4-FFF2-40B4-BE49-F238E27FC236}">
                <a16:creationId xmlns:a16="http://schemas.microsoft.com/office/drawing/2014/main" id="{AEEA65BB-CD3A-4547-8956-3416B958C1F5}"/>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312115" y="4592116"/>
            <a:ext cx="300257" cy="300257"/>
          </a:xfrm>
          <a:prstGeom prst="rect">
            <a:avLst/>
          </a:prstGeom>
        </p:spPr>
      </p:pic>
      <p:pic>
        <p:nvPicPr>
          <p:cNvPr id="105" name="Picture 104">
            <a:extLst>
              <a:ext uri="{FF2B5EF4-FFF2-40B4-BE49-F238E27FC236}">
                <a16:creationId xmlns:a16="http://schemas.microsoft.com/office/drawing/2014/main" id="{022BC17E-0A88-40E1-AC16-D1F2F03A945F}"/>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6312115" y="4925868"/>
            <a:ext cx="300257" cy="300257"/>
          </a:xfrm>
          <a:prstGeom prst="rect">
            <a:avLst/>
          </a:prstGeom>
        </p:spPr>
      </p:pic>
      <p:pic>
        <p:nvPicPr>
          <p:cNvPr id="106" name="Picture 105">
            <a:extLst>
              <a:ext uri="{FF2B5EF4-FFF2-40B4-BE49-F238E27FC236}">
                <a16:creationId xmlns:a16="http://schemas.microsoft.com/office/drawing/2014/main" id="{926F3E64-AECC-4261-A21A-11168B308803}"/>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6315328" y="5283875"/>
            <a:ext cx="300257" cy="300257"/>
          </a:xfrm>
          <a:prstGeom prst="rect">
            <a:avLst/>
          </a:prstGeom>
        </p:spPr>
      </p:pic>
      <p:pic>
        <p:nvPicPr>
          <p:cNvPr id="107" name="Picture 106">
            <a:extLst>
              <a:ext uri="{FF2B5EF4-FFF2-40B4-BE49-F238E27FC236}">
                <a16:creationId xmlns:a16="http://schemas.microsoft.com/office/drawing/2014/main" id="{EDA6CF0D-0751-4DF4-AAB2-4940FE6AC42A}"/>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312115" y="5653596"/>
            <a:ext cx="300257" cy="300257"/>
          </a:xfrm>
          <a:prstGeom prst="rect">
            <a:avLst/>
          </a:prstGeom>
        </p:spPr>
      </p:pic>
      <p:pic>
        <p:nvPicPr>
          <p:cNvPr id="108" name="Picture 107">
            <a:extLst>
              <a:ext uri="{FF2B5EF4-FFF2-40B4-BE49-F238E27FC236}">
                <a16:creationId xmlns:a16="http://schemas.microsoft.com/office/drawing/2014/main" id="{2BC16BB7-4EEA-4719-8A1B-E8E25D52097D}"/>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6312115" y="5993794"/>
            <a:ext cx="300257" cy="300257"/>
          </a:xfrm>
          <a:prstGeom prst="rect">
            <a:avLst/>
          </a:prstGeom>
        </p:spPr>
      </p:pic>
      <p:pic>
        <p:nvPicPr>
          <p:cNvPr id="109" name="Picture 108">
            <a:extLst>
              <a:ext uri="{FF2B5EF4-FFF2-40B4-BE49-F238E27FC236}">
                <a16:creationId xmlns:a16="http://schemas.microsoft.com/office/drawing/2014/main" id="{BD516F04-C01E-4BB2-BBFD-73E3D2F67BB4}"/>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7255401" y="2862323"/>
            <a:ext cx="300257" cy="300257"/>
          </a:xfrm>
          <a:prstGeom prst="rect">
            <a:avLst/>
          </a:prstGeom>
        </p:spPr>
      </p:pic>
      <p:pic>
        <p:nvPicPr>
          <p:cNvPr id="110" name="Picture 109">
            <a:extLst>
              <a:ext uri="{FF2B5EF4-FFF2-40B4-BE49-F238E27FC236}">
                <a16:creationId xmlns:a16="http://schemas.microsoft.com/office/drawing/2014/main" id="{E9F67096-FA2D-46FD-9261-1262B2983CAF}"/>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7255401" y="3224810"/>
            <a:ext cx="300257" cy="300257"/>
          </a:xfrm>
          <a:prstGeom prst="rect">
            <a:avLst/>
          </a:prstGeom>
        </p:spPr>
      </p:pic>
      <p:pic>
        <p:nvPicPr>
          <p:cNvPr id="111" name="Picture 110">
            <a:extLst>
              <a:ext uri="{FF2B5EF4-FFF2-40B4-BE49-F238E27FC236}">
                <a16:creationId xmlns:a16="http://schemas.microsoft.com/office/drawing/2014/main" id="{2CDB8CBB-D4E6-4572-84FA-BF2B253551AF}"/>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7255401" y="3586310"/>
            <a:ext cx="300257" cy="300257"/>
          </a:xfrm>
          <a:prstGeom prst="rect">
            <a:avLst/>
          </a:prstGeom>
        </p:spPr>
      </p:pic>
      <p:pic>
        <p:nvPicPr>
          <p:cNvPr id="112" name="Picture 111">
            <a:extLst>
              <a:ext uri="{FF2B5EF4-FFF2-40B4-BE49-F238E27FC236}">
                <a16:creationId xmlns:a16="http://schemas.microsoft.com/office/drawing/2014/main" id="{1980C0E5-0BD9-4A48-BA96-BFC848246213}"/>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7255401" y="3937915"/>
            <a:ext cx="300257" cy="300257"/>
          </a:xfrm>
          <a:prstGeom prst="rect">
            <a:avLst/>
          </a:prstGeom>
        </p:spPr>
      </p:pic>
      <p:pic>
        <p:nvPicPr>
          <p:cNvPr id="113" name="Picture 112">
            <a:extLst>
              <a:ext uri="{FF2B5EF4-FFF2-40B4-BE49-F238E27FC236}">
                <a16:creationId xmlns:a16="http://schemas.microsoft.com/office/drawing/2014/main" id="{E0CCC7DC-A1A3-4D1B-9DF3-AD154E4E088A}"/>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7255401" y="4266343"/>
            <a:ext cx="300257" cy="300257"/>
          </a:xfrm>
          <a:prstGeom prst="rect">
            <a:avLst/>
          </a:prstGeom>
        </p:spPr>
      </p:pic>
      <p:pic>
        <p:nvPicPr>
          <p:cNvPr id="114" name="Picture 113">
            <a:extLst>
              <a:ext uri="{FF2B5EF4-FFF2-40B4-BE49-F238E27FC236}">
                <a16:creationId xmlns:a16="http://schemas.microsoft.com/office/drawing/2014/main" id="{634E354A-6DD4-4782-A267-E8569C1B9EC1}"/>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7255401" y="4593548"/>
            <a:ext cx="300257" cy="300257"/>
          </a:xfrm>
          <a:prstGeom prst="rect">
            <a:avLst/>
          </a:prstGeom>
        </p:spPr>
      </p:pic>
      <p:pic>
        <p:nvPicPr>
          <p:cNvPr id="115" name="Picture 114">
            <a:extLst>
              <a:ext uri="{FF2B5EF4-FFF2-40B4-BE49-F238E27FC236}">
                <a16:creationId xmlns:a16="http://schemas.microsoft.com/office/drawing/2014/main" id="{0A7F32EE-3516-4186-956A-4118459A6303}"/>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7249674" y="4920753"/>
            <a:ext cx="300257" cy="300257"/>
          </a:xfrm>
          <a:prstGeom prst="rect">
            <a:avLst/>
          </a:prstGeom>
        </p:spPr>
      </p:pic>
      <p:pic>
        <p:nvPicPr>
          <p:cNvPr id="116" name="Picture 115">
            <a:extLst>
              <a:ext uri="{FF2B5EF4-FFF2-40B4-BE49-F238E27FC236}">
                <a16:creationId xmlns:a16="http://schemas.microsoft.com/office/drawing/2014/main" id="{AB840D1E-776A-4DF0-8CF1-744EDB450864}"/>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7249673" y="5285880"/>
            <a:ext cx="300257" cy="300257"/>
          </a:xfrm>
          <a:prstGeom prst="rect">
            <a:avLst/>
          </a:prstGeom>
        </p:spPr>
      </p:pic>
      <p:pic>
        <p:nvPicPr>
          <p:cNvPr id="117" name="Picture 116">
            <a:extLst>
              <a:ext uri="{FF2B5EF4-FFF2-40B4-BE49-F238E27FC236}">
                <a16:creationId xmlns:a16="http://schemas.microsoft.com/office/drawing/2014/main" id="{0E59C11C-58A8-4438-8578-BD9BC326BE8C}"/>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7249672" y="5640033"/>
            <a:ext cx="300257" cy="300257"/>
          </a:xfrm>
          <a:prstGeom prst="rect">
            <a:avLst/>
          </a:prstGeom>
        </p:spPr>
      </p:pic>
      <p:pic>
        <p:nvPicPr>
          <p:cNvPr id="118" name="Picture 117">
            <a:extLst>
              <a:ext uri="{FF2B5EF4-FFF2-40B4-BE49-F238E27FC236}">
                <a16:creationId xmlns:a16="http://schemas.microsoft.com/office/drawing/2014/main" id="{C2188F19-E513-459F-8AC6-2199BDC444EB}"/>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7249672" y="5992861"/>
            <a:ext cx="300257" cy="300257"/>
          </a:xfrm>
          <a:prstGeom prst="rect">
            <a:avLst/>
          </a:prstGeom>
        </p:spPr>
      </p:pic>
      <p:sp>
        <p:nvSpPr>
          <p:cNvPr id="2" name="Rectangle 1">
            <a:extLst>
              <a:ext uri="{FF2B5EF4-FFF2-40B4-BE49-F238E27FC236}">
                <a16:creationId xmlns:a16="http://schemas.microsoft.com/office/drawing/2014/main" id="{88F03335-1ADC-46EE-AA7B-848D495D2F57}"/>
              </a:ext>
            </a:extLst>
          </p:cNvPr>
          <p:cNvSpPr/>
          <p:nvPr/>
        </p:nvSpPr>
        <p:spPr>
          <a:xfrm>
            <a:off x="1212897" y="4566600"/>
            <a:ext cx="6708508" cy="3183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FE183262-7770-4B84-BB29-766D6FBECBA3}"/>
              </a:ext>
            </a:extLst>
          </p:cNvPr>
          <p:cNvSpPr/>
          <p:nvPr/>
        </p:nvSpPr>
        <p:spPr>
          <a:xfrm>
            <a:off x="1212897" y="4913618"/>
            <a:ext cx="6708508" cy="3183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2153012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ADAFD1B-625C-4971-9479-5C54899FB598}"/>
              </a:ext>
            </a:extLst>
          </p:cNvPr>
          <p:cNvGraphicFramePr>
            <a:graphicFrameLocks noGrp="1"/>
          </p:cNvGraphicFramePr>
          <p:nvPr>
            <p:extLst>
              <p:ext uri="{D42A27DB-BD31-4B8C-83A1-F6EECF244321}">
                <p14:modId xmlns:p14="http://schemas.microsoft.com/office/powerpoint/2010/main" val="660192677"/>
              </p:ext>
            </p:extLst>
          </p:nvPr>
        </p:nvGraphicFramePr>
        <p:xfrm>
          <a:off x="1522390" y="1395249"/>
          <a:ext cx="6840759" cy="4981707"/>
        </p:xfrm>
        <a:graphic>
          <a:graphicData uri="http://schemas.openxmlformats.org/drawingml/2006/table">
            <a:tbl>
              <a:tblPr firstRow="1" firstCol="1" bandRow="1">
                <a:tableStyleId>{5940675A-B579-460E-94D1-54222C63F5DA}</a:tableStyleId>
              </a:tblPr>
              <a:tblGrid>
                <a:gridCol w="1033373">
                  <a:extLst>
                    <a:ext uri="{9D8B030D-6E8A-4147-A177-3AD203B41FA5}">
                      <a16:colId xmlns:a16="http://schemas.microsoft.com/office/drawing/2014/main" val="4054034266"/>
                    </a:ext>
                  </a:extLst>
                </a:gridCol>
                <a:gridCol w="1049385">
                  <a:extLst>
                    <a:ext uri="{9D8B030D-6E8A-4147-A177-3AD203B41FA5}">
                      <a16:colId xmlns:a16="http://schemas.microsoft.com/office/drawing/2014/main" val="3584630476"/>
                    </a:ext>
                  </a:extLst>
                </a:gridCol>
                <a:gridCol w="852960">
                  <a:extLst>
                    <a:ext uri="{9D8B030D-6E8A-4147-A177-3AD203B41FA5}">
                      <a16:colId xmlns:a16="http://schemas.microsoft.com/office/drawing/2014/main" val="218051121"/>
                    </a:ext>
                  </a:extLst>
                </a:gridCol>
                <a:gridCol w="953308">
                  <a:extLst>
                    <a:ext uri="{9D8B030D-6E8A-4147-A177-3AD203B41FA5}">
                      <a16:colId xmlns:a16="http://schemas.microsoft.com/office/drawing/2014/main" val="2678665610"/>
                    </a:ext>
                  </a:extLst>
                </a:gridCol>
                <a:gridCol w="818800">
                  <a:extLst>
                    <a:ext uri="{9D8B030D-6E8A-4147-A177-3AD203B41FA5}">
                      <a16:colId xmlns:a16="http://schemas.microsoft.com/office/drawing/2014/main" val="2377711637"/>
                    </a:ext>
                  </a:extLst>
                </a:gridCol>
                <a:gridCol w="953308">
                  <a:extLst>
                    <a:ext uri="{9D8B030D-6E8A-4147-A177-3AD203B41FA5}">
                      <a16:colId xmlns:a16="http://schemas.microsoft.com/office/drawing/2014/main" val="3441947529"/>
                    </a:ext>
                  </a:extLst>
                </a:gridCol>
                <a:gridCol w="1179625">
                  <a:extLst>
                    <a:ext uri="{9D8B030D-6E8A-4147-A177-3AD203B41FA5}">
                      <a16:colId xmlns:a16="http://schemas.microsoft.com/office/drawing/2014/main" val="2981940371"/>
                    </a:ext>
                  </a:extLst>
                </a:gridCol>
              </a:tblGrid>
              <a:tr h="423745">
                <a:tc>
                  <a:txBody>
                    <a:bodyPr/>
                    <a:lstStyle/>
                    <a:p>
                      <a:pPr algn="just">
                        <a:lnSpc>
                          <a:spcPct val="150000"/>
                        </a:lnSpc>
                        <a:spcAft>
                          <a:spcPts val="300"/>
                        </a:spcAft>
                      </a:pPr>
                      <a:r>
                        <a:rPr lang="el-GR" sz="800" dirty="0">
                          <a:effectLst/>
                        </a:rPr>
                        <a:t> </a:t>
                      </a:r>
                      <a:endParaRPr lang="el-GR" sz="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800" dirty="0">
                          <a:effectLst/>
                        </a:rPr>
                        <a:t>                   </a:t>
                      </a:r>
                      <a:endParaRPr lang="el-GR" sz="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lnL w="12700" cmpd="sng">
                      <a:noFill/>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800" dirty="0">
                          <a:effectLst/>
                        </a:rPr>
                        <a:t> </a:t>
                      </a:r>
                    </a:p>
                    <a:p>
                      <a:pPr algn="just">
                        <a:lnSpc>
                          <a:spcPct val="150000"/>
                        </a:lnSpc>
                        <a:spcAft>
                          <a:spcPts val="300"/>
                        </a:spcAft>
                      </a:pPr>
                      <a:r>
                        <a:rPr lang="el-GR" sz="800" dirty="0">
                          <a:effectLst/>
                        </a:rPr>
                        <a:t>                                   </a:t>
                      </a:r>
                      <a:endParaRPr lang="el-GR" sz="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800" dirty="0">
                          <a:effectLst/>
                        </a:rPr>
                        <a:t>                      </a:t>
                      </a:r>
                      <a:endParaRPr lang="el-GR" sz="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800" dirty="0">
                          <a:effectLst/>
                        </a:rPr>
                        <a:t>        </a:t>
                      </a:r>
                      <a:endParaRPr lang="en-GB" sz="800" dirty="0">
                        <a:effectLst/>
                      </a:endParaRPr>
                    </a:p>
                    <a:p>
                      <a:pPr algn="just">
                        <a:lnSpc>
                          <a:spcPct val="150000"/>
                        </a:lnSpc>
                        <a:spcAft>
                          <a:spcPts val="300"/>
                        </a:spcAft>
                      </a:pPr>
                      <a:r>
                        <a:rPr lang="en-GB" sz="800" dirty="0">
                          <a:effectLst/>
                        </a:rPr>
                        <a:t>              </a:t>
                      </a:r>
                      <a:endParaRPr lang="el-GR" sz="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800" dirty="0">
                          <a:effectLst/>
                        </a:rPr>
                        <a:t>           </a:t>
                      </a:r>
                      <a:endParaRPr lang="el-GR" sz="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800" dirty="0">
                          <a:effectLst/>
                        </a:rPr>
                        <a:t> </a:t>
                      </a:r>
                      <a:endParaRPr lang="el-GR" sz="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87025922"/>
                  </a:ext>
                </a:extLst>
              </a:tr>
              <a:tr h="828602">
                <a:tc>
                  <a:txBody>
                    <a:bodyPr/>
                    <a:lstStyle/>
                    <a:p>
                      <a:pPr algn="ctr">
                        <a:lnSpc>
                          <a:spcPct val="150000"/>
                        </a:lnSpc>
                        <a:spcAft>
                          <a:spcPts val="300"/>
                        </a:spcAft>
                      </a:pPr>
                      <a:r>
                        <a:rPr lang="el-GR" sz="1000" dirty="0">
                          <a:effectLst/>
                        </a:rPr>
                        <a:t>Εικόνα</a:t>
                      </a:r>
                      <a:endParaRPr lang="el-GR"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000">
                          <a:effectLst/>
                        </a:rPr>
                        <a:t>SIZE</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000">
                          <a:effectLst/>
                        </a:rPr>
                        <a:t>BER</a:t>
                      </a:r>
                      <a:r>
                        <a:rPr lang="el-GR" sz="1000">
                          <a:effectLst/>
                        </a:rPr>
                        <a:t> πράσινο κανάλι</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000">
                          <a:effectLst/>
                        </a:rPr>
                        <a:t>BER</a:t>
                      </a:r>
                      <a:r>
                        <a:rPr lang="el-GR" sz="1000">
                          <a:effectLst/>
                        </a:rPr>
                        <a:t> μπλε κανάλι</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l-GR" sz="1000">
                          <a:effectLst/>
                        </a:rPr>
                        <a:t>BER πράσινο κανάλι</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l-GR" sz="1000">
                          <a:effectLst/>
                        </a:rPr>
                        <a:t>BER μπλε κανάλι</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l-GR" sz="1000">
                          <a:effectLst/>
                        </a:rPr>
                        <a:t>Επίθεση</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73555401"/>
                  </a:ext>
                </a:extLst>
              </a:tr>
              <a:tr h="329050">
                <a:tc>
                  <a:txBody>
                    <a:bodyPr/>
                    <a:lstStyle/>
                    <a:p>
                      <a:pPr algn="ctr">
                        <a:lnSpc>
                          <a:spcPct val="150000"/>
                        </a:lnSpc>
                        <a:spcAft>
                          <a:spcPts val="300"/>
                        </a:spcAft>
                      </a:pPr>
                      <a:r>
                        <a:rPr lang="en-GB" sz="1000" dirty="0">
                          <a:effectLst/>
                        </a:rPr>
                        <a:t>temple.jpg</a:t>
                      </a:r>
                      <a:endParaRPr lang="el-GR"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n-US" sz="1000" dirty="0">
                          <a:effectLst/>
                        </a:rPr>
                        <a:t>768x7</a:t>
                      </a:r>
                      <a:r>
                        <a:rPr lang="el-GR" sz="1000" dirty="0">
                          <a:effectLst/>
                        </a:rPr>
                        <a:t>68</a:t>
                      </a:r>
                      <a:endParaRPr lang="el-GR"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n-GB" sz="1000" dirty="0">
                          <a:effectLst/>
                        </a:rPr>
                        <a:t>0</a:t>
                      </a:r>
                      <a:endParaRPr lang="el-GR"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n-GB" sz="1000">
                          <a:effectLst/>
                        </a:rPr>
                        <a:t>0</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300000"/>
                        </a:lnSpc>
                        <a:spcAft>
                          <a:spcPts val="300"/>
                        </a:spcAft>
                      </a:pPr>
                      <a:r>
                        <a:rPr lang="en-GB" sz="1000" dirty="0">
                          <a:effectLst/>
                        </a:rPr>
                        <a:t>0.05</a:t>
                      </a:r>
                      <a:endParaRPr lang="el-GR"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300000"/>
                        </a:lnSpc>
                        <a:spcAft>
                          <a:spcPts val="300"/>
                        </a:spcAft>
                      </a:pPr>
                      <a:r>
                        <a:rPr lang="en-GB" sz="1000">
                          <a:effectLst/>
                        </a:rPr>
                        <a:t>0.07</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n-GB" sz="1000">
                          <a:effectLst/>
                        </a:rPr>
                        <a:t>40 columns</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extLst>
                  <a:ext uri="{0D108BD9-81ED-4DB2-BD59-A6C34878D82A}">
                    <a16:rowId xmlns:a16="http://schemas.microsoft.com/office/drawing/2014/main" val="1372785026"/>
                  </a:ext>
                </a:extLst>
              </a:tr>
              <a:tr h="329050">
                <a:tc>
                  <a:txBody>
                    <a:bodyPr/>
                    <a:lstStyle/>
                    <a:p>
                      <a:pPr algn="just">
                        <a:lnSpc>
                          <a:spcPct val="150000"/>
                        </a:lnSpc>
                        <a:spcAft>
                          <a:spcPts val="300"/>
                        </a:spcAft>
                      </a:pPr>
                      <a:r>
                        <a:rPr lang="en-US" sz="1000">
                          <a:effectLst/>
                        </a:rPr>
                        <a:t> </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just">
                        <a:lnSpc>
                          <a:spcPct val="150000"/>
                        </a:lnSpc>
                        <a:spcAft>
                          <a:spcPts val="300"/>
                        </a:spcAft>
                      </a:pPr>
                      <a:r>
                        <a:rPr lang="el-GR" sz="1000">
                          <a:effectLst/>
                        </a:rPr>
                        <a:t> </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n-GB" sz="1000" dirty="0">
                          <a:effectLst/>
                        </a:rPr>
                        <a:t>0</a:t>
                      </a:r>
                      <a:endParaRPr lang="el-GR"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n-GB" sz="1000">
                          <a:effectLst/>
                        </a:rPr>
                        <a:t>0</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300000"/>
                        </a:lnSpc>
                        <a:spcAft>
                          <a:spcPts val="300"/>
                        </a:spcAft>
                      </a:pPr>
                      <a:r>
                        <a:rPr lang="en-GB" sz="1000" dirty="0">
                          <a:effectLst/>
                        </a:rPr>
                        <a:t>0.04</a:t>
                      </a:r>
                      <a:endParaRPr lang="el-GR"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300000"/>
                        </a:lnSpc>
                        <a:spcAft>
                          <a:spcPts val="300"/>
                        </a:spcAft>
                      </a:pPr>
                      <a:r>
                        <a:rPr lang="en-GB" sz="1000">
                          <a:effectLst/>
                        </a:rPr>
                        <a:t>0.08</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n-GB" sz="1000">
                          <a:effectLst/>
                        </a:rPr>
                        <a:t>40 rows</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extLst>
                  <a:ext uri="{0D108BD9-81ED-4DB2-BD59-A6C34878D82A}">
                    <a16:rowId xmlns:a16="http://schemas.microsoft.com/office/drawing/2014/main" val="3377996091"/>
                  </a:ext>
                </a:extLst>
              </a:tr>
              <a:tr h="329050">
                <a:tc>
                  <a:txBody>
                    <a:bodyPr/>
                    <a:lstStyle/>
                    <a:p>
                      <a:pPr algn="just">
                        <a:lnSpc>
                          <a:spcPct val="150000"/>
                        </a:lnSpc>
                        <a:spcAft>
                          <a:spcPts val="300"/>
                        </a:spcAft>
                      </a:pPr>
                      <a:r>
                        <a:rPr lang="en-US" sz="1000">
                          <a:effectLst/>
                        </a:rPr>
                        <a:t> </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l-GR" sz="1000">
                          <a:effectLst/>
                        </a:rPr>
                        <a:t> </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n-GB" sz="1000" dirty="0">
                          <a:effectLst/>
                        </a:rPr>
                        <a:t>0</a:t>
                      </a:r>
                      <a:endParaRPr lang="el-GR"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n-GB" sz="1000" dirty="0">
                          <a:effectLst/>
                        </a:rPr>
                        <a:t>0</a:t>
                      </a:r>
                      <a:endParaRPr lang="el-GR"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300000"/>
                        </a:lnSpc>
                        <a:spcAft>
                          <a:spcPts val="300"/>
                        </a:spcAft>
                      </a:pPr>
                      <a:r>
                        <a:rPr lang="en-GB" sz="1000" dirty="0">
                          <a:effectLst/>
                        </a:rPr>
                        <a:t>0.04</a:t>
                      </a:r>
                      <a:endParaRPr lang="el-GR"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300000"/>
                        </a:lnSpc>
                        <a:spcAft>
                          <a:spcPts val="300"/>
                        </a:spcAft>
                      </a:pPr>
                      <a:r>
                        <a:rPr lang="en-GB" sz="1000" dirty="0">
                          <a:effectLst/>
                        </a:rPr>
                        <a:t>0.07</a:t>
                      </a:r>
                      <a:endParaRPr lang="el-GR"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n-GB" sz="1000">
                          <a:effectLst/>
                        </a:rPr>
                        <a:t>64x64 white</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extLst>
                  <a:ext uri="{0D108BD9-81ED-4DB2-BD59-A6C34878D82A}">
                    <a16:rowId xmlns:a16="http://schemas.microsoft.com/office/drawing/2014/main" val="2310543643"/>
                  </a:ext>
                </a:extLst>
              </a:tr>
              <a:tr h="329050">
                <a:tc>
                  <a:txBody>
                    <a:bodyPr/>
                    <a:lstStyle/>
                    <a:p>
                      <a:pPr algn="just">
                        <a:lnSpc>
                          <a:spcPct val="150000"/>
                        </a:lnSpc>
                        <a:spcAft>
                          <a:spcPts val="300"/>
                        </a:spcAft>
                      </a:pPr>
                      <a:r>
                        <a:rPr lang="en-US" sz="1000">
                          <a:effectLst/>
                        </a:rPr>
                        <a:t> </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l-GR" sz="1000">
                          <a:effectLst/>
                        </a:rPr>
                        <a:t> </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n-GB" sz="1000">
                          <a:effectLst/>
                        </a:rPr>
                        <a:t>0</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n-GB" sz="1000">
                          <a:effectLst/>
                        </a:rPr>
                        <a:t>0</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300000"/>
                        </a:lnSpc>
                        <a:spcAft>
                          <a:spcPts val="300"/>
                        </a:spcAft>
                      </a:pPr>
                      <a:r>
                        <a:rPr lang="en-GB" sz="1000" dirty="0">
                          <a:effectLst/>
                        </a:rPr>
                        <a:t>0.04</a:t>
                      </a:r>
                      <a:endParaRPr lang="el-GR"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300000"/>
                        </a:lnSpc>
                        <a:spcAft>
                          <a:spcPts val="300"/>
                        </a:spcAft>
                      </a:pPr>
                      <a:r>
                        <a:rPr lang="en-GB" sz="1000" dirty="0">
                          <a:effectLst/>
                        </a:rPr>
                        <a:t>0.07</a:t>
                      </a:r>
                      <a:endParaRPr lang="el-GR"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n-GB" sz="1000">
                          <a:effectLst/>
                        </a:rPr>
                        <a:t>64x64 black</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extLst>
                  <a:ext uri="{0D108BD9-81ED-4DB2-BD59-A6C34878D82A}">
                    <a16:rowId xmlns:a16="http://schemas.microsoft.com/office/drawing/2014/main" val="2045713480"/>
                  </a:ext>
                </a:extLst>
              </a:tr>
              <a:tr h="329050">
                <a:tc>
                  <a:txBody>
                    <a:bodyPr/>
                    <a:lstStyle/>
                    <a:p>
                      <a:pPr algn="just">
                        <a:lnSpc>
                          <a:spcPct val="150000"/>
                        </a:lnSpc>
                        <a:spcAft>
                          <a:spcPts val="300"/>
                        </a:spcAft>
                      </a:pPr>
                      <a:r>
                        <a:rPr lang="en-US" sz="1000">
                          <a:effectLst/>
                        </a:rPr>
                        <a:t> </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just">
                        <a:lnSpc>
                          <a:spcPct val="150000"/>
                        </a:lnSpc>
                        <a:spcAft>
                          <a:spcPts val="300"/>
                        </a:spcAft>
                      </a:pPr>
                      <a:r>
                        <a:rPr lang="en-US" sz="1000">
                          <a:effectLst/>
                        </a:rPr>
                        <a:t> </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n-GB" sz="1000">
                          <a:effectLst/>
                        </a:rPr>
                        <a:t>0</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n-GB" sz="1000" dirty="0">
                          <a:effectLst/>
                        </a:rPr>
                        <a:t>0</a:t>
                      </a:r>
                      <a:endParaRPr lang="el-GR"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300000"/>
                        </a:lnSpc>
                        <a:spcAft>
                          <a:spcPts val="300"/>
                        </a:spcAft>
                      </a:pPr>
                      <a:r>
                        <a:rPr lang="en-GB" sz="1000" dirty="0">
                          <a:effectLst/>
                        </a:rPr>
                        <a:t>0.11</a:t>
                      </a:r>
                      <a:endParaRPr lang="el-GR"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300000"/>
                        </a:lnSpc>
                        <a:spcAft>
                          <a:spcPts val="300"/>
                        </a:spcAft>
                      </a:pPr>
                      <a:r>
                        <a:rPr lang="en-GB" sz="1000" dirty="0">
                          <a:effectLst/>
                        </a:rPr>
                        <a:t>0.10</a:t>
                      </a:r>
                      <a:endParaRPr lang="el-GR"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n-GB" sz="1000">
                          <a:effectLst/>
                        </a:rPr>
                        <a:t>128 colums</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extLst>
                  <a:ext uri="{0D108BD9-81ED-4DB2-BD59-A6C34878D82A}">
                    <a16:rowId xmlns:a16="http://schemas.microsoft.com/office/drawing/2014/main" val="998745882"/>
                  </a:ext>
                </a:extLst>
              </a:tr>
              <a:tr h="329050">
                <a:tc>
                  <a:txBody>
                    <a:bodyPr/>
                    <a:lstStyle/>
                    <a:p>
                      <a:pPr algn="ctr">
                        <a:lnSpc>
                          <a:spcPct val="150000"/>
                        </a:lnSpc>
                        <a:spcAft>
                          <a:spcPts val="300"/>
                        </a:spcAft>
                      </a:pPr>
                      <a:r>
                        <a:rPr lang="en-US" sz="1000">
                          <a:effectLst/>
                        </a:rPr>
                        <a:t> </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just">
                        <a:lnSpc>
                          <a:spcPct val="150000"/>
                        </a:lnSpc>
                        <a:spcAft>
                          <a:spcPts val="300"/>
                        </a:spcAft>
                      </a:pPr>
                      <a:r>
                        <a:rPr lang="en-US" sz="1000">
                          <a:effectLst/>
                        </a:rPr>
                        <a:t> </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n-GB" sz="1000">
                          <a:effectLst/>
                        </a:rPr>
                        <a:t>0</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n-GB" sz="1000" dirty="0">
                          <a:effectLst/>
                        </a:rPr>
                        <a:t>0</a:t>
                      </a:r>
                      <a:endParaRPr lang="el-GR"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300000"/>
                        </a:lnSpc>
                        <a:spcAft>
                          <a:spcPts val="300"/>
                        </a:spcAft>
                      </a:pPr>
                      <a:r>
                        <a:rPr lang="en-GB" sz="1000">
                          <a:effectLst/>
                        </a:rPr>
                        <a:t>0.06</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300000"/>
                        </a:lnSpc>
                        <a:spcAft>
                          <a:spcPts val="300"/>
                        </a:spcAft>
                      </a:pPr>
                      <a:r>
                        <a:rPr lang="en-GB" sz="1000" dirty="0">
                          <a:effectLst/>
                        </a:rPr>
                        <a:t>0.08</a:t>
                      </a:r>
                      <a:endParaRPr lang="el-GR"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n-GB" sz="1000">
                          <a:effectLst/>
                        </a:rPr>
                        <a:t>128 rows</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extLst>
                  <a:ext uri="{0D108BD9-81ED-4DB2-BD59-A6C34878D82A}">
                    <a16:rowId xmlns:a16="http://schemas.microsoft.com/office/drawing/2014/main" val="256354505"/>
                  </a:ext>
                </a:extLst>
              </a:tr>
              <a:tr h="329050">
                <a:tc>
                  <a:txBody>
                    <a:bodyPr/>
                    <a:lstStyle/>
                    <a:p>
                      <a:pPr algn="ctr">
                        <a:lnSpc>
                          <a:spcPct val="150000"/>
                        </a:lnSpc>
                        <a:spcAft>
                          <a:spcPts val="300"/>
                        </a:spcAft>
                      </a:pPr>
                      <a:r>
                        <a:rPr lang="en-US" sz="1000">
                          <a:effectLst/>
                        </a:rPr>
                        <a:t> </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just">
                        <a:lnSpc>
                          <a:spcPct val="150000"/>
                        </a:lnSpc>
                        <a:spcAft>
                          <a:spcPts val="300"/>
                        </a:spcAft>
                      </a:pPr>
                      <a:r>
                        <a:rPr lang="en-US" sz="1000">
                          <a:effectLst/>
                        </a:rPr>
                        <a:t> </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n-GB" sz="1000">
                          <a:effectLst/>
                        </a:rPr>
                        <a:t>0</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n-GB" sz="1000">
                          <a:effectLst/>
                        </a:rPr>
                        <a:t>0</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300000"/>
                        </a:lnSpc>
                        <a:spcAft>
                          <a:spcPts val="300"/>
                        </a:spcAft>
                      </a:pPr>
                      <a:r>
                        <a:rPr lang="en-GB" sz="1000" dirty="0">
                          <a:effectLst/>
                        </a:rPr>
                        <a:t>0.09</a:t>
                      </a:r>
                      <a:endParaRPr lang="el-GR"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300000"/>
                        </a:lnSpc>
                        <a:spcAft>
                          <a:spcPts val="300"/>
                        </a:spcAft>
                      </a:pPr>
                      <a:r>
                        <a:rPr lang="en-GB" sz="1000" dirty="0">
                          <a:effectLst/>
                        </a:rPr>
                        <a:t>0.10</a:t>
                      </a:r>
                      <a:endParaRPr lang="el-GR"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n-GB" sz="1000" dirty="0">
                          <a:effectLst/>
                        </a:rPr>
                        <a:t>256x256 white</a:t>
                      </a:r>
                      <a:endParaRPr lang="el-GR"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extLst>
                  <a:ext uri="{0D108BD9-81ED-4DB2-BD59-A6C34878D82A}">
                    <a16:rowId xmlns:a16="http://schemas.microsoft.com/office/drawing/2014/main" val="1969366939"/>
                  </a:ext>
                </a:extLst>
              </a:tr>
              <a:tr h="329050">
                <a:tc>
                  <a:txBody>
                    <a:bodyPr/>
                    <a:lstStyle/>
                    <a:p>
                      <a:pPr algn="ctr">
                        <a:lnSpc>
                          <a:spcPct val="150000"/>
                        </a:lnSpc>
                        <a:spcAft>
                          <a:spcPts val="300"/>
                        </a:spcAft>
                      </a:pPr>
                      <a:r>
                        <a:rPr lang="en-US" sz="1000">
                          <a:effectLst/>
                        </a:rPr>
                        <a:t> </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just">
                        <a:lnSpc>
                          <a:spcPct val="150000"/>
                        </a:lnSpc>
                        <a:spcAft>
                          <a:spcPts val="300"/>
                        </a:spcAft>
                      </a:pPr>
                      <a:r>
                        <a:rPr lang="en-US" sz="1000">
                          <a:effectLst/>
                        </a:rPr>
                        <a:t> </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n-GB" sz="1000">
                          <a:effectLst/>
                        </a:rPr>
                        <a:t>0</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n-GB" sz="1000">
                          <a:effectLst/>
                        </a:rPr>
                        <a:t>0</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300000"/>
                        </a:lnSpc>
                        <a:spcAft>
                          <a:spcPts val="300"/>
                        </a:spcAft>
                      </a:pPr>
                      <a:r>
                        <a:rPr lang="en-GB" sz="1000">
                          <a:effectLst/>
                        </a:rPr>
                        <a:t>0.09</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300000"/>
                        </a:lnSpc>
                        <a:spcAft>
                          <a:spcPts val="300"/>
                        </a:spcAft>
                      </a:pPr>
                      <a:r>
                        <a:rPr lang="en-GB" sz="1000" dirty="0">
                          <a:effectLst/>
                        </a:rPr>
                        <a:t>0.10</a:t>
                      </a:r>
                      <a:endParaRPr lang="el-GR"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n-GB" sz="1000" dirty="0">
                          <a:effectLst/>
                        </a:rPr>
                        <a:t>256x256 black</a:t>
                      </a:r>
                      <a:endParaRPr lang="el-GR"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extLst>
                  <a:ext uri="{0D108BD9-81ED-4DB2-BD59-A6C34878D82A}">
                    <a16:rowId xmlns:a16="http://schemas.microsoft.com/office/drawing/2014/main" val="4091438694"/>
                  </a:ext>
                </a:extLst>
              </a:tr>
              <a:tr h="329050">
                <a:tc>
                  <a:txBody>
                    <a:bodyPr/>
                    <a:lstStyle/>
                    <a:p>
                      <a:pPr algn="ctr">
                        <a:lnSpc>
                          <a:spcPct val="150000"/>
                        </a:lnSpc>
                        <a:spcAft>
                          <a:spcPts val="300"/>
                        </a:spcAft>
                      </a:pPr>
                      <a:r>
                        <a:rPr lang="en-US" sz="1000">
                          <a:effectLst/>
                        </a:rPr>
                        <a:t> </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just">
                        <a:lnSpc>
                          <a:spcPct val="150000"/>
                        </a:lnSpc>
                        <a:spcAft>
                          <a:spcPts val="300"/>
                        </a:spcAft>
                      </a:pPr>
                      <a:r>
                        <a:rPr lang="en-US" sz="1000">
                          <a:effectLst/>
                        </a:rPr>
                        <a:t> </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n-GB" sz="1000">
                          <a:effectLst/>
                        </a:rPr>
                        <a:t>0</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n-GB" sz="1000">
                          <a:effectLst/>
                        </a:rPr>
                        <a:t>0</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300000"/>
                        </a:lnSpc>
                        <a:spcAft>
                          <a:spcPts val="300"/>
                        </a:spcAft>
                      </a:pPr>
                      <a:r>
                        <a:rPr lang="en-GB" sz="1000">
                          <a:effectLst/>
                        </a:rPr>
                        <a:t>0.17</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300000"/>
                        </a:lnSpc>
                        <a:spcAft>
                          <a:spcPts val="300"/>
                        </a:spcAft>
                      </a:pPr>
                      <a:r>
                        <a:rPr lang="en-GB" sz="1000" dirty="0">
                          <a:effectLst/>
                        </a:rPr>
                        <a:t>0.13</a:t>
                      </a:r>
                      <a:endParaRPr lang="el-GR"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n-GB" sz="1000" dirty="0">
                          <a:effectLst/>
                        </a:rPr>
                        <a:t>350x350 white</a:t>
                      </a:r>
                      <a:endParaRPr lang="el-GR"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extLst>
                  <a:ext uri="{0D108BD9-81ED-4DB2-BD59-A6C34878D82A}">
                    <a16:rowId xmlns:a16="http://schemas.microsoft.com/office/drawing/2014/main" val="827487846"/>
                  </a:ext>
                </a:extLst>
              </a:tr>
              <a:tr h="329050">
                <a:tc>
                  <a:txBody>
                    <a:bodyPr/>
                    <a:lstStyle/>
                    <a:p>
                      <a:pPr algn="ctr">
                        <a:lnSpc>
                          <a:spcPct val="150000"/>
                        </a:lnSpc>
                        <a:spcAft>
                          <a:spcPts val="300"/>
                        </a:spcAft>
                      </a:pPr>
                      <a:r>
                        <a:rPr lang="en-US" sz="1000">
                          <a:effectLst/>
                        </a:rPr>
                        <a:t> </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just">
                        <a:lnSpc>
                          <a:spcPct val="150000"/>
                        </a:lnSpc>
                        <a:spcAft>
                          <a:spcPts val="300"/>
                        </a:spcAft>
                      </a:pPr>
                      <a:r>
                        <a:rPr lang="en-US" sz="1000">
                          <a:effectLst/>
                        </a:rPr>
                        <a:t> </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n-GB" sz="1000">
                          <a:effectLst/>
                        </a:rPr>
                        <a:t>0</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n-GB" sz="1000">
                          <a:effectLst/>
                        </a:rPr>
                        <a:t>0</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300000"/>
                        </a:lnSpc>
                        <a:spcAft>
                          <a:spcPts val="300"/>
                        </a:spcAft>
                      </a:pPr>
                      <a:r>
                        <a:rPr lang="en-GB" sz="1000">
                          <a:effectLst/>
                        </a:rPr>
                        <a:t>0.17</a:t>
                      </a:r>
                      <a:endParaRPr lang="el-GR" sz="100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300000"/>
                        </a:lnSpc>
                        <a:spcAft>
                          <a:spcPts val="300"/>
                        </a:spcAft>
                      </a:pPr>
                      <a:r>
                        <a:rPr lang="en-GB" sz="1000" dirty="0">
                          <a:effectLst/>
                        </a:rPr>
                        <a:t>0.13</a:t>
                      </a:r>
                      <a:endParaRPr lang="el-GR"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tc>
                  <a:txBody>
                    <a:bodyPr/>
                    <a:lstStyle/>
                    <a:p>
                      <a:pPr algn="ctr">
                        <a:lnSpc>
                          <a:spcPct val="150000"/>
                        </a:lnSpc>
                        <a:spcAft>
                          <a:spcPts val="300"/>
                        </a:spcAft>
                      </a:pPr>
                      <a:r>
                        <a:rPr lang="en-GB" sz="1000" dirty="0">
                          <a:effectLst/>
                        </a:rPr>
                        <a:t>350x350 black</a:t>
                      </a:r>
                      <a:endParaRPr lang="el-GR" sz="10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2903" marR="52903" marT="0" marB="0"/>
                </a:tc>
                <a:extLst>
                  <a:ext uri="{0D108BD9-81ED-4DB2-BD59-A6C34878D82A}">
                    <a16:rowId xmlns:a16="http://schemas.microsoft.com/office/drawing/2014/main" val="2341534747"/>
                  </a:ext>
                </a:extLst>
              </a:tr>
            </a:tbl>
          </a:graphicData>
        </a:graphic>
      </p:graphicFrame>
      <p:sp>
        <p:nvSpPr>
          <p:cNvPr id="33" name="Title 1"/>
          <p:cNvSpPr>
            <a:spLocks noGrp="1"/>
          </p:cNvSpPr>
          <p:nvPr>
            <p:ph type="title"/>
          </p:nvPr>
        </p:nvSpPr>
        <p:spPr>
          <a:xfrm>
            <a:off x="304770" y="188640"/>
            <a:ext cx="7507590" cy="800796"/>
          </a:xfrm>
        </p:spPr>
        <p:txBody>
          <a:bodyPr anchor="b">
            <a:noAutofit/>
          </a:bodyPr>
          <a:lstStyle/>
          <a:p>
            <a:pPr marL="596646" indent="-514350"/>
            <a:r>
              <a:rPr lang="en-GB" sz="2800" dirty="0">
                <a:solidFill>
                  <a:schemeClr val="accent5">
                    <a:lumMod val="75000"/>
                  </a:schemeClr>
                </a:solidFill>
                <a:latin typeface="Century Schoolbook" pitchFamily="18" charset="0"/>
              </a:rPr>
              <a:t>4</a:t>
            </a:r>
            <a:r>
              <a:rPr lang="en-US" sz="2800" dirty="0">
                <a:solidFill>
                  <a:schemeClr val="accent5">
                    <a:lumMod val="75000"/>
                  </a:schemeClr>
                </a:solidFill>
                <a:latin typeface="Century Schoolbook" pitchFamily="18" charset="0"/>
              </a:rPr>
              <a:t> </a:t>
            </a:r>
            <a:r>
              <a:rPr lang="el-GR" sz="2800" dirty="0">
                <a:solidFill>
                  <a:schemeClr val="accent5">
                    <a:lumMod val="75000"/>
                  </a:schemeClr>
                </a:solidFill>
                <a:latin typeface="Century Schoolbook" pitchFamily="18" charset="0"/>
              </a:rPr>
              <a:t>Πειραματικά αποτελέσματα</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732367" cy="646331"/>
          </a:xfrm>
          <a:prstGeom prst="rect">
            <a:avLst/>
          </a:prstGeom>
        </p:spPr>
        <p:txBody>
          <a:bodyPr wrap="square">
            <a:spAutoFit/>
          </a:bodyPr>
          <a:lstStyle/>
          <a:p>
            <a:pPr marL="0" lvl="3" algn="just"/>
            <a:r>
              <a:rPr lang="el-CY" b="1" dirty="0">
                <a:solidFill>
                  <a:srgbClr val="C00000"/>
                </a:solidFill>
                <a:latin typeface="Times New Roman" pitchFamily="18" charset="0"/>
                <a:cs typeface="Times New Roman" pitchFamily="18" charset="0"/>
                <a:sym typeface="Wingdings" pitchFamily="2" charset="2"/>
              </a:rPr>
              <a:t>Γεωμετρικές επιθέσεις </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endParaRPr lang="en-US" dirty="0">
              <a:solidFill>
                <a:schemeClr val="tx1">
                  <a:lumMod val="95000"/>
                  <a:lumOff val="5000"/>
                </a:schemeClr>
              </a:solidFill>
              <a:latin typeface="Times New Roman" pitchFamily="18" charset="0"/>
              <a:cs typeface="Times New Roman" pitchFamily="18" charset="0"/>
              <a:sym typeface="Wingdings" pitchFamily="2" charset="2"/>
            </a:endParaRP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181</a:t>
            </a:fld>
            <a:endParaRPr lang="el-GR" altLang="el-GR" sz="1200" dirty="0">
              <a:latin typeface="Cambria" pitchFamily="18" charset="0"/>
            </a:endParaRPr>
          </a:p>
        </p:txBody>
      </p:sp>
      <p:sp>
        <p:nvSpPr>
          <p:cNvPr id="6" name="Rectangle 2">
            <a:extLst>
              <a:ext uri="{FF2B5EF4-FFF2-40B4-BE49-F238E27FC236}">
                <a16:creationId xmlns:a16="http://schemas.microsoft.com/office/drawing/2014/main" id="{5573B0BD-8C13-4BD2-A7D2-A47D75A379C0}"/>
              </a:ext>
            </a:extLst>
          </p:cNvPr>
          <p:cNvSpPr>
            <a:spLocks noChangeArrowheads="1"/>
          </p:cNvSpPr>
          <p:nvPr/>
        </p:nvSpPr>
        <p:spPr bwMode="auto">
          <a:xfrm>
            <a:off x="1453875" y="2751805"/>
            <a:ext cx="9419353" cy="32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l-GR"/>
          </a:p>
        </p:txBody>
      </p:sp>
      <p:sp>
        <p:nvSpPr>
          <p:cNvPr id="10" name="TextBox 9">
            <a:extLst>
              <a:ext uri="{FF2B5EF4-FFF2-40B4-BE49-F238E27FC236}">
                <a16:creationId xmlns:a16="http://schemas.microsoft.com/office/drawing/2014/main" id="{F3D48BB5-BFC1-4A30-9162-A9E124E7437E}"/>
              </a:ext>
            </a:extLst>
          </p:cNvPr>
          <p:cNvSpPr txBox="1"/>
          <p:nvPr/>
        </p:nvSpPr>
        <p:spPr>
          <a:xfrm>
            <a:off x="3707904" y="1518536"/>
            <a:ext cx="1525647" cy="246221"/>
          </a:xfrm>
          <a:prstGeom prst="rect">
            <a:avLst/>
          </a:prstGeom>
          <a:solidFill>
            <a:schemeClr val="bg1"/>
          </a:solidFill>
        </p:spPr>
        <p:txBody>
          <a:bodyPr wrap="square" rtlCol="0">
            <a:spAutoFit/>
          </a:bodyPr>
          <a:lstStyle/>
          <a:p>
            <a:r>
              <a:rPr lang="el-GR" sz="1000" dirty="0"/>
              <a:t>Αλγόριθμος </a:t>
            </a:r>
            <a:r>
              <a:rPr lang="en-US" sz="1000" dirty="0" err="1">
                <a:latin typeface="Calibri" panose="020F0502020204030204" pitchFamily="34" charset="0"/>
                <a:cs typeface="Calibri" panose="020F0502020204030204" pitchFamily="34" charset="0"/>
              </a:rPr>
              <a:t>Chroni</a:t>
            </a:r>
            <a:r>
              <a:rPr lang="en-US" sz="1000" dirty="0"/>
              <a:t> </a:t>
            </a:r>
            <a:r>
              <a:rPr lang="en-US" sz="1000" dirty="0">
                <a:latin typeface="Calibri" panose="020F0502020204030204" pitchFamily="34" charset="0"/>
                <a:cs typeface="Calibri" panose="020F0502020204030204" pitchFamily="34" charset="0"/>
              </a:rPr>
              <a:t>et al</a:t>
            </a:r>
            <a:r>
              <a:rPr lang="en-US" sz="1000" dirty="0"/>
              <a:t>.</a:t>
            </a:r>
          </a:p>
        </p:txBody>
      </p:sp>
      <p:sp>
        <p:nvSpPr>
          <p:cNvPr id="11" name="TextBox 10">
            <a:extLst>
              <a:ext uri="{FF2B5EF4-FFF2-40B4-BE49-F238E27FC236}">
                <a16:creationId xmlns:a16="http://schemas.microsoft.com/office/drawing/2014/main" id="{7218F771-D7A4-4137-8046-0C9B6704069F}"/>
              </a:ext>
            </a:extLst>
          </p:cNvPr>
          <p:cNvSpPr txBox="1"/>
          <p:nvPr/>
        </p:nvSpPr>
        <p:spPr>
          <a:xfrm>
            <a:off x="5587062" y="1518536"/>
            <a:ext cx="1433055" cy="246221"/>
          </a:xfrm>
          <a:prstGeom prst="rect">
            <a:avLst/>
          </a:prstGeom>
          <a:solidFill>
            <a:schemeClr val="bg1"/>
          </a:solidFill>
        </p:spPr>
        <p:txBody>
          <a:bodyPr wrap="square" rtlCol="0">
            <a:spAutoFit/>
          </a:bodyPr>
          <a:lstStyle/>
          <a:p>
            <a:r>
              <a:rPr lang="el-GR" sz="1000" dirty="0"/>
              <a:t>Αλγόριθμος </a:t>
            </a:r>
            <a:r>
              <a:rPr lang="en-GB" sz="1000" dirty="0">
                <a:latin typeface="Calibri" panose="020F0502020204030204" pitchFamily="34" charset="0"/>
                <a:cs typeface="Calibri" panose="020F0502020204030204" pitchFamily="34" charset="0"/>
              </a:rPr>
              <a:t>Roy</a:t>
            </a:r>
            <a:r>
              <a:rPr lang="en-US" sz="1000" dirty="0">
                <a:latin typeface="Calibri" panose="020F0502020204030204" pitchFamily="34" charset="0"/>
                <a:cs typeface="Calibri" panose="020F0502020204030204" pitchFamily="34" charset="0"/>
              </a:rPr>
              <a:t> et al</a:t>
            </a:r>
            <a:r>
              <a:rPr lang="en-US" sz="1000" dirty="0"/>
              <a:t>.</a:t>
            </a:r>
          </a:p>
        </p:txBody>
      </p:sp>
    </p:spTree>
    <p:extLst>
      <p:ext uri="{BB962C8B-B14F-4D97-AF65-F5344CB8AC3E}">
        <p14:creationId xmlns:p14="http://schemas.microsoft.com/office/powerpoint/2010/main" val="32335235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GB" sz="2800" dirty="0">
                <a:solidFill>
                  <a:schemeClr val="accent5">
                    <a:lumMod val="75000"/>
                  </a:schemeClr>
                </a:solidFill>
                <a:latin typeface="Century Schoolbook" pitchFamily="18" charset="0"/>
              </a:rPr>
              <a:t>4</a:t>
            </a:r>
            <a:r>
              <a:rPr lang="en-US" sz="2800" dirty="0">
                <a:solidFill>
                  <a:schemeClr val="accent5">
                    <a:lumMod val="75000"/>
                  </a:schemeClr>
                </a:solidFill>
                <a:latin typeface="Century Schoolbook" pitchFamily="18" charset="0"/>
              </a:rPr>
              <a:t> </a:t>
            </a:r>
            <a:r>
              <a:rPr lang="el-GR" sz="2800" dirty="0">
                <a:solidFill>
                  <a:schemeClr val="accent5">
                    <a:lumMod val="75000"/>
                  </a:schemeClr>
                </a:solidFill>
                <a:latin typeface="Century Schoolbook" pitchFamily="18" charset="0"/>
              </a:rPr>
              <a:t>Πειραματικά αποτελέσματα</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732367" cy="646331"/>
          </a:xfrm>
          <a:prstGeom prst="rect">
            <a:avLst/>
          </a:prstGeom>
        </p:spPr>
        <p:txBody>
          <a:bodyPr wrap="square">
            <a:spAutoFit/>
          </a:bodyPr>
          <a:lstStyle/>
          <a:p>
            <a:pPr marL="0" lvl="3" algn="just"/>
            <a:r>
              <a:rPr lang="el-CY" b="1" dirty="0">
                <a:solidFill>
                  <a:srgbClr val="C00000"/>
                </a:solidFill>
                <a:latin typeface="Times New Roman" pitchFamily="18" charset="0"/>
                <a:cs typeface="Times New Roman" pitchFamily="18" charset="0"/>
                <a:sym typeface="Wingdings" pitchFamily="2" charset="2"/>
              </a:rPr>
              <a:t>Γεωμετρικές επιθέσεις </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endParaRPr lang="en-US" dirty="0">
              <a:solidFill>
                <a:schemeClr val="tx1">
                  <a:lumMod val="95000"/>
                  <a:lumOff val="5000"/>
                </a:schemeClr>
              </a:solidFill>
              <a:latin typeface="Times New Roman" pitchFamily="18" charset="0"/>
              <a:cs typeface="Times New Roman" pitchFamily="18" charset="0"/>
              <a:sym typeface="Wingdings" pitchFamily="2" charset="2"/>
            </a:endParaRP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182</a:t>
            </a:fld>
            <a:endParaRPr lang="el-GR" altLang="el-GR" sz="1200" dirty="0">
              <a:latin typeface="Cambria" pitchFamily="18" charset="0"/>
            </a:endParaRPr>
          </a:p>
        </p:txBody>
      </p:sp>
      <p:graphicFrame>
        <p:nvGraphicFramePr>
          <p:cNvPr id="41" name="Table 40">
            <a:extLst>
              <a:ext uri="{FF2B5EF4-FFF2-40B4-BE49-F238E27FC236}">
                <a16:creationId xmlns:a16="http://schemas.microsoft.com/office/drawing/2014/main" id="{BA47865B-49D2-49A8-B2F1-DC5049B21999}"/>
              </a:ext>
            </a:extLst>
          </p:cNvPr>
          <p:cNvGraphicFramePr>
            <a:graphicFrameLocks noGrp="1"/>
          </p:cNvGraphicFramePr>
          <p:nvPr>
            <p:extLst>
              <p:ext uri="{D42A27DB-BD31-4B8C-83A1-F6EECF244321}">
                <p14:modId xmlns:p14="http://schemas.microsoft.com/office/powerpoint/2010/main" val="3686297318"/>
              </p:ext>
            </p:extLst>
          </p:nvPr>
        </p:nvGraphicFramePr>
        <p:xfrm>
          <a:off x="1212897" y="1870461"/>
          <a:ext cx="6708508" cy="4436892"/>
        </p:xfrm>
        <a:graphic>
          <a:graphicData uri="http://schemas.openxmlformats.org/drawingml/2006/table">
            <a:tbl>
              <a:tblPr firstRow="1" firstCol="1" bandRow="1">
                <a:tableStyleId>{5940675A-B579-460E-94D1-54222C63F5DA}</a:tableStyleId>
              </a:tblPr>
              <a:tblGrid>
                <a:gridCol w="1012393">
                  <a:extLst>
                    <a:ext uri="{9D8B030D-6E8A-4147-A177-3AD203B41FA5}">
                      <a16:colId xmlns:a16="http://schemas.microsoft.com/office/drawing/2014/main" val="3342696732"/>
                    </a:ext>
                  </a:extLst>
                </a:gridCol>
                <a:gridCol w="954150">
                  <a:extLst>
                    <a:ext uri="{9D8B030D-6E8A-4147-A177-3AD203B41FA5}">
                      <a16:colId xmlns:a16="http://schemas.microsoft.com/office/drawing/2014/main" val="2041033584"/>
                    </a:ext>
                  </a:extLst>
                </a:gridCol>
                <a:gridCol w="1536577">
                  <a:extLst>
                    <a:ext uri="{9D8B030D-6E8A-4147-A177-3AD203B41FA5}">
                      <a16:colId xmlns:a16="http://schemas.microsoft.com/office/drawing/2014/main" val="2350714866"/>
                    </a:ext>
                  </a:extLst>
                </a:gridCol>
                <a:gridCol w="648072">
                  <a:extLst>
                    <a:ext uri="{9D8B030D-6E8A-4147-A177-3AD203B41FA5}">
                      <a16:colId xmlns:a16="http://schemas.microsoft.com/office/drawing/2014/main" val="3668893062"/>
                    </a:ext>
                  </a:extLst>
                </a:gridCol>
                <a:gridCol w="757116">
                  <a:extLst>
                    <a:ext uri="{9D8B030D-6E8A-4147-A177-3AD203B41FA5}">
                      <a16:colId xmlns:a16="http://schemas.microsoft.com/office/drawing/2014/main" val="1713823200"/>
                    </a:ext>
                  </a:extLst>
                </a:gridCol>
                <a:gridCol w="864097">
                  <a:extLst>
                    <a:ext uri="{9D8B030D-6E8A-4147-A177-3AD203B41FA5}">
                      <a16:colId xmlns:a16="http://schemas.microsoft.com/office/drawing/2014/main" val="3515708534"/>
                    </a:ext>
                  </a:extLst>
                </a:gridCol>
                <a:gridCol w="936103">
                  <a:extLst>
                    <a:ext uri="{9D8B030D-6E8A-4147-A177-3AD203B41FA5}">
                      <a16:colId xmlns:a16="http://schemas.microsoft.com/office/drawing/2014/main" val="3518015996"/>
                    </a:ext>
                  </a:extLst>
                </a:gridCol>
              </a:tblGrid>
              <a:tr h="209600">
                <a:tc>
                  <a:txBody>
                    <a:bodyPr/>
                    <a:lstStyle/>
                    <a:p>
                      <a:pPr algn="just">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46741204"/>
                  </a:ext>
                </a:extLst>
              </a:tr>
              <a:tr h="711180">
                <a:tc>
                  <a:txBody>
                    <a:bodyPr/>
                    <a:lstStyle/>
                    <a:p>
                      <a:pPr algn="ctr">
                        <a:lnSpc>
                          <a:spcPct val="150000"/>
                        </a:lnSpc>
                        <a:spcAft>
                          <a:spcPts val="300"/>
                        </a:spcAft>
                      </a:pPr>
                      <a:r>
                        <a:rPr lang="el-GR" sz="1100" dirty="0">
                          <a:effectLst/>
                        </a:rPr>
                        <a:t>Εικόνα</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100" dirty="0">
                          <a:effectLst/>
                          <a:latin typeface="Calibri" panose="020F0502020204030204" pitchFamily="34" charset="0"/>
                          <a:cs typeface="Calibri" panose="020F0502020204030204" pitchFamily="34" charset="0"/>
                        </a:rPr>
                        <a:t>SIZE</a:t>
                      </a:r>
                      <a:endParaRPr lang="el-GR" sz="11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100" dirty="0" err="1">
                          <a:effectLst/>
                          <a:latin typeface="Calibri" panose="020F0502020204030204" pitchFamily="34" charset="0"/>
                          <a:cs typeface="Calibri" panose="020F0502020204030204" pitchFamily="34" charset="0"/>
                        </a:rPr>
                        <a:t>SiP</a:t>
                      </a:r>
                      <a:endParaRPr lang="el-GR" sz="11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kumimoji="0" lang="el-GR" sz="1100" kern="1200" dirty="0">
                          <a:solidFill>
                            <a:schemeClr val="tx1"/>
                          </a:solidFill>
                          <a:effectLst/>
                          <a:latin typeface="+mn-lt"/>
                          <a:ea typeface="+mn-ea"/>
                          <a:cs typeface="+mn-cs"/>
                        </a:rPr>
                        <a:t>Αρχικό </a:t>
                      </a:r>
                      <a:r>
                        <a:rPr kumimoji="0" lang="en-GB" sz="1100" kern="1200" dirty="0">
                          <a:solidFill>
                            <a:schemeClr val="tx1"/>
                          </a:solidFill>
                          <a:effectLst/>
                          <a:latin typeface="+mn-lt"/>
                          <a:ea typeface="+mn-ea"/>
                          <a:cs typeface="+mn-cs"/>
                        </a:rPr>
                        <a:t>logo1</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50000"/>
                        </a:lnSpc>
                        <a:spcBef>
                          <a:spcPts val="0"/>
                        </a:spcBef>
                        <a:spcAft>
                          <a:spcPts val="300"/>
                        </a:spcAft>
                        <a:buClrTx/>
                        <a:buSzTx/>
                        <a:buFontTx/>
                        <a:buNone/>
                        <a:tabLst/>
                        <a:defRPr/>
                      </a:pPr>
                      <a:r>
                        <a:rPr kumimoji="0" lang="el-GR" sz="1100" kern="1200" dirty="0">
                          <a:solidFill>
                            <a:schemeClr val="tx1"/>
                          </a:solidFill>
                          <a:effectLst/>
                          <a:latin typeface="+mn-lt"/>
                          <a:ea typeface="+mn-ea"/>
                          <a:cs typeface="+mn-cs"/>
                        </a:rPr>
                        <a:t>Αρχικό </a:t>
                      </a:r>
                      <a:r>
                        <a:rPr kumimoji="0" lang="en-GB" sz="1100" kern="1200" dirty="0">
                          <a:solidFill>
                            <a:schemeClr val="tx1"/>
                          </a:solidFill>
                          <a:effectLst/>
                          <a:latin typeface="+mn-lt"/>
                          <a:ea typeface="+mn-ea"/>
                          <a:cs typeface="+mn-cs"/>
                        </a:rPr>
                        <a:t>logo2</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l-GR" sz="1100" dirty="0">
                          <a:effectLst/>
                          <a:latin typeface="Cambria" panose="02040503050406030204" pitchFamily="18" charset="0"/>
                          <a:ea typeface="Times New Roman" panose="02020603050405020304" pitchFamily="18" charset="0"/>
                          <a:cs typeface="Times New Roman" panose="02020603050405020304" pitchFamily="18" charset="0"/>
                        </a:rPr>
                        <a:t>Εξαγόμενο </a:t>
                      </a:r>
                      <a:r>
                        <a:rPr lang="en-GB" sz="1100" dirty="0">
                          <a:effectLst/>
                          <a:latin typeface="Cambria" panose="02040503050406030204" pitchFamily="18" charset="0"/>
                          <a:ea typeface="Times New Roman" panose="02020603050405020304" pitchFamily="18" charset="0"/>
                          <a:cs typeface="Times New Roman" panose="02020603050405020304" pitchFamily="18" charset="0"/>
                        </a:rPr>
                        <a:t>logo1</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100" dirty="0">
                          <a:effectLst/>
                        </a:rPr>
                        <a:t>E</a:t>
                      </a:r>
                      <a:r>
                        <a:rPr lang="el-GR" sz="1100" dirty="0" err="1">
                          <a:effectLst/>
                        </a:rPr>
                        <a:t>ξαγόμενο</a:t>
                      </a:r>
                      <a:r>
                        <a:rPr lang="el-GR" sz="1100" dirty="0">
                          <a:effectLst/>
                        </a:rPr>
                        <a:t> </a:t>
                      </a:r>
                      <a:r>
                        <a:rPr lang="en-GB" sz="1100" dirty="0">
                          <a:effectLst/>
                        </a:rPr>
                        <a:t>logo 2</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24480568"/>
                  </a:ext>
                </a:extLst>
              </a:tr>
              <a:tr h="329366">
                <a:tc>
                  <a:txBody>
                    <a:bodyPr/>
                    <a:lstStyle/>
                    <a:p>
                      <a:pPr algn="ctr">
                        <a:lnSpc>
                          <a:spcPct val="150000"/>
                        </a:lnSpc>
                        <a:spcAft>
                          <a:spcPts val="300"/>
                        </a:spcAft>
                      </a:pPr>
                      <a:r>
                        <a:rPr lang="en-GB" sz="1100" dirty="0">
                          <a:effectLst/>
                          <a:latin typeface="Calibri" panose="020F0502020204030204" pitchFamily="34" charset="0"/>
                          <a:ea typeface="Times New Roman" panose="02020603050405020304" pitchFamily="18" charset="0"/>
                          <a:cs typeface="Calibri" panose="020F0502020204030204" pitchFamily="34" charset="0"/>
                        </a:rPr>
                        <a:t>temple.jpg</a:t>
                      </a:r>
                      <a:endParaRPr lang="el-GR" sz="11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GB" sz="1100" dirty="0">
                          <a:effectLst/>
                          <a:latin typeface="Calibri" panose="020F0502020204030204" pitchFamily="34" charset="0"/>
                          <a:ea typeface="Times New Roman" panose="02020603050405020304" pitchFamily="18" charset="0"/>
                          <a:cs typeface="Calibri" panose="020F0502020204030204" pitchFamily="34" charset="0"/>
                        </a:rPr>
                        <a:t>768</a:t>
                      </a:r>
                      <a:r>
                        <a:rPr lang="el-GR" sz="1100" dirty="0">
                          <a:effectLst/>
                          <a:latin typeface="Calibri" panose="020F0502020204030204" pitchFamily="34" charset="0"/>
                          <a:ea typeface="Times New Roman" panose="02020603050405020304" pitchFamily="18" charset="0"/>
                          <a:cs typeface="Calibri" panose="020F0502020204030204" pitchFamily="34" charset="0"/>
                        </a:rPr>
                        <a:t> </a:t>
                      </a:r>
                      <a:r>
                        <a:rPr lang="en-GB" sz="1100" dirty="0">
                          <a:effectLst/>
                          <a:latin typeface="Calibri" panose="020F0502020204030204" pitchFamily="34" charset="0"/>
                          <a:ea typeface="Times New Roman" panose="02020603050405020304" pitchFamily="18" charset="0"/>
                          <a:cs typeface="Calibri" panose="020F0502020204030204" pitchFamily="34" charset="0"/>
                        </a:rPr>
                        <a:t>x 768</a:t>
                      </a:r>
                      <a:endParaRPr lang="el-GR" sz="11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99315984"/>
                  </a:ext>
                </a:extLst>
              </a:tr>
              <a:tr h="375184">
                <a:tc>
                  <a:txBody>
                    <a:bodyPr/>
                    <a:lstStyle/>
                    <a:p>
                      <a:pPr algn="ctr">
                        <a:lnSpc>
                          <a:spcPct val="150000"/>
                        </a:lnSpc>
                        <a:spcAft>
                          <a:spcPts val="300"/>
                        </a:spcAft>
                      </a:pPr>
                      <a:endParaRPr lang="el-GR" sz="11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70729762"/>
                  </a:ext>
                </a:extLst>
              </a:tr>
              <a:tr h="364518">
                <a:tc>
                  <a:txBody>
                    <a:bodyPr/>
                    <a:lstStyle/>
                    <a:p>
                      <a:pPr algn="ctr">
                        <a:lnSpc>
                          <a:spcPct val="150000"/>
                        </a:lnSpc>
                        <a:spcAft>
                          <a:spcPts val="300"/>
                        </a:spcAft>
                      </a:pPr>
                      <a:endParaRPr lang="el-GR" sz="11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17339129"/>
                  </a:ext>
                </a:extLst>
              </a:tr>
              <a:tr h="323619">
                <a:tc>
                  <a:txBody>
                    <a:bodyPr/>
                    <a:lstStyle/>
                    <a:p>
                      <a:pPr algn="ctr">
                        <a:lnSpc>
                          <a:spcPct val="150000"/>
                        </a:lnSpc>
                        <a:spcAft>
                          <a:spcPts val="300"/>
                        </a:spcAft>
                      </a:pPr>
                      <a:endParaRPr lang="el-GR" sz="11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04434190"/>
                  </a:ext>
                </a:extLst>
              </a:tr>
              <a:tr h="323619">
                <a:tc>
                  <a:txBody>
                    <a:bodyPr/>
                    <a:lstStyle/>
                    <a:p>
                      <a:pPr algn="ctr">
                        <a:lnSpc>
                          <a:spcPct val="150000"/>
                        </a:lnSpc>
                        <a:spcAft>
                          <a:spcPts val="300"/>
                        </a:spcAft>
                      </a:pPr>
                      <a:endParaRPr lang="el-GR" sz="11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96406690"/>
                  </a:ext>
                </a:extLst>
              </a:tr>
              <a:tr h="323619">
                <a:tc>
                  <a:txBody>
                    <a:bodyPr/>
                    <a:lstStyle/>
                    <a:p>
                      <a:pPr algn="ctr">
                        <a:lnSpc>
                          <a:spcPct val="150000"/>
                        </a:lnSpc>
                        <a:spcAft>
                          <a:spcPts val="300"/>
                        </a:spcAft>
                      </a:pPr>
                      <a:endParaRPr lang="el-GR" sz="11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79992995"/>
                  </a:ext>
                </a:extLst>
              </a:tr>
              <a:tr h="367430">
                <a:tc>
                  <a:txBody>
                    <a:bodyPr/>
                    <a:lstStyle/>
                    <a:p>
                      <a:pPr algn="ctr">
                        <a:lnSpc>
                          <a:spcPct val="150000"/>
                        </a:lnSpc>
                        <a:spcAft>
                          <a:spcPts val="300"/>
                        </a:spcAft>
                      </a:pPr>
                      <a:endParaRPr lang="el-GR" sz="11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70811368"/>
                  </a:ext>
                </a:extLst>
              </a:tr>
              <a:tr h="360040">
                <a:tc>
                  <a:txBody>
                    <a:bodyPr/>
                    <a:lstStyle/>
                    <a:p>
                      <a:pPr algn="ctr">
                        <a:lnSpc>
                          <a:spcPct val="150000"/>
                        </a:lnSpc>
                        <a:spcAft>
                          <a:spcPts val="300"/>
                        </a:spcAft>
                      </a:pPr>
                      <a:endParaRPr lang="el-GR" sz="11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12233625"/>
                  </a:ext>
                </a:extLst>
              </a:tr>
              <a:tr h="360040">
                <a:tc>
                  <a:txBody>
                    <a:bodyPr/>
                    <a:lstStyle/>
                    <a:p>
                      <a:pPr algn="ctr">
                        <a:lnSpc>
                          <a:spcPct val="150000"/>
                        </a:lnSpc>
                        <a:spcAft>
                          <a:spcPts val="300"/>
                        </a:spcAft>
                      </a:pPr>
                      <a:endParaRPr lang="el-GR" sz="11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004771457"/>
                  </a:ext>
                </a:extLst>
              </a:tr>
              <a:tr h="323619">
                <a:tc>
                  <a:txBody>
                    <a:bodyPr/>
                    <a:lstStyle/>
                    <a:p>
                      <a:pPr algn="ctr">
                        <a:lnSpc>
                          <a:spcPct val="150000"/>
                        </a:lnSpc>
                        <a:spcAft>
                          <a:spcPts val="300"/>
                        </a:spcAft>
                      </a:pPr>
                      <a:endParaRPr lang="el-GR" sz="11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8615833"/>
                  </a:ext>
                </a:extLst>
              </a:tr>
            </a:tbl>
          </a:graphicData>
        </a:graphic>
      </p:graphicFrame>
      <p:pic>
        <p:nvPicPr>
          <p:cNvPr id="54" name="Picture 53">
            <a:extLst>
              <a:ext uri="{FF2B5EF4-FFF2-40B4-BE49-F238E27FC236}">
                <a16:creationId xmlns:a16="http://schemas.microsoft.com/office/drawing/2014/main" id="{C8883B51-34CB-41FB-BEFE-C664B4A9E4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4975" y="2867305"/>
            <a:ext cx="300257" cy="300257"/>
          </a:xfrm>
          <a:prstGeom prst="rect">
            <a:avLst/>
          </a:prstGeom>
        </p:spPr>
      </p:pic>
      <p:pic>
        <p:nvPicPr>
          <p:cNvPr id="60" name="Picture 59">
            <a:extLst>
              <a:ext uri="{FF2B5EF4-FFF2-40B4-BE49-F238E27FC236}">
                <a16:creationId xmlns:a16="http://schemas.microsoft.com/office/drawing/2014/main" id="{85F9C4FF-E55D-439B-8161-BB1CFD5684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8759" y="2878254"/>
            <a:ext cx="300257" cy="300257"/>
          </a:xfrm>
          <a:prstGeom prst="rect">
            <a:avLst/>
          </a:prstGeom>
        </p:spPr>
      </p:pic>
      <p:pic>
        <p:nvPicPr>
          <p:cNvPr id="43" name="Picture 42">
            <a:extLst>
              <a:ext uri="{FF2B5EF4-FFF2-40B4-BE49-F238E27FC236}">
                <a16:creationId xmlns:a16="http://schemas.microsoft.com/office/drawing/2014/main" id="{F7FC77D2-23E8-4D17-A961-FB49B4C11D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4975" y="3246526"/>
            <a:ext cx="300257" cy="300257"/>
          </a:xfrm>
          <a:prstGeom prst="rect">
            <a:avLst/>
          </a:prstGeom>
        </p:spPr>
      </p:pic>
      <p:pic>
        <p:nvPicPr>
          <p:cNvPr id="47" name="Picture 46">
            <a:extLst>
              <a:ext uri="{FF2B5EF4-FFF2-40B4-BE49-F238E27FC236}">
                <a16:creationId xmlns:a16="http://schemas.microsoft.com/office/drawing/2014/main" id="{49ABEBC6-97B7-47E5-BA19-B0C3A056C8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4975" y="3591390"/>
            <a:ext cx="300257" cy="300257"/>
          </a:xfrm>
          <a:prstGeom prst="rect">
            <a:avLst/>
          </a:prstGeom>
        </p:spPr>
      </p:pic>
      <p:pic>
        <p:nvPicPr>
          <p:cNvPr id="48" name="Picture 47">
            <a:extLst>
              <a:ext uri="{FF2B5EF4-FFF2-40B4-BE49-F238E27FC236}">
                <a16:creationId xmlns:a16="http://schemas.microsoft.com/office/drawing/2014/main" id="{D06D126A-341E-4600-81B3-F196177C1A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4975" y="3947283"/>
            <a:ext cx="300257" cy="300257"/>
          </a:xfrm>
          <a:prstGeom prst="rect">
            <a:avLst/>
          </a:prstGeom>
        </p:spPr>
      </p:pic>
      <p:pic>
        <p:nvPicPr>
          <p:cNvPr id="49" name="Picture 48">
            <a:extLst>
              <a:ext uri="{FF2B5EF4-FFF2-40B4-BE49-F238E27FC236}">
                <a16:creationId xmlns:a16="http://schemas.microsoft.com/office/drawing/2014/main" id="{DB779465-4905-4F12-AEC8-5ECDE438ED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4974" y="4270577"/>
            <a:ext cx="300257" cy="300257"/>
          </a:xfrm>
          <a:prstGeom prst="rect">
            <a:avLst/>
          </a:prstGeom>
        </p:spPr>
      </p:pic>
      <p:pic>
        <p:nvPicPr>
          <p:cNvPr id="52" name="Picture 51">
            <a:extLst>
              <a:ext uri="{FF2B5EF4-FFF2-40B4-BE49-F238E27FC236}">
                <a16:creationId xmlns:a16="http://schemas.microsoft.com/office/drawing/2014/main" id="{D886CD45-C125-4950-9F75-93E5B59F5A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4973" y="4585710"/>
            <a:ext cx="300257" cy="300257"/>
          </a:xfrm>
          <a:prstGeom prst="rect">
            <a:avLst/>
          </a:prstGeom>
        </p:spPr>
      </p:pic>
      <p:pic>
        <p:nvPicPr>
          <p:cNvPr id="53" name="Picture 52">
            <a:extLst>
              <a:ext uri="{FF2B5EF4-FFF2-40B4-BE49-F238E27FC236}">
                <a16:creationId xmlns:a16="http://schemas.microsoft.com/office/drawing/2014/main" id="{7099B367-678E-4570-BCA6-21850F50D6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4972" y="4932759"/>
            <a:ext cx="300257" cy="300257"/>
          </a:xfrm>
          <a:prstGeom prst="rect">
            <a:avLst/>
          </a:prstGeom>
        </p:spPr>
      </p:pic>
      <p:pic>
        <p:nvPicPr>
          <p:cNvPr id="77" name="Picture 76">
            <a:extLst>
              <a:ext uri="{FF2B5EF4-FFF2-40B4-BE49-F238E27FC236}">
                <a16:creationId xmlns:a16="http://schemas.microsoft.com/office/drawing/2014/main" id="{D20A9FDB-10B7-4683-A4E9-891BAEB26F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4971" y="5274330"/>
            <a:ext cx="300257" cy="300257"/>
          </a:xfrm>
          <a:prstGeom prst="rect">
            <a:avLst/>
          </a:prstGeom>
        </p:spPr>
      </p:pic>
      <p:pic>
        <p:nvPicPr>
          <p:cNvPr id="78" name="Picture 77">
            <a:extLst>
              <a:ext uri="{FF2B5EF4-FFF2-40B4-BE49-F238E27FC236}">
                <a16:creationId xmlns:a16="http://schemas.microsoft.com/office/drawing/2014/main" id="{40035C77-596D-42B1-A87A-9F7E7F4AAE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0871" y="5641358"/>
            <a:ext cx="300257" cy="300257"/>
          </a:xfrm>
          <a:prstGeom prst="rect">
            <a:avLst/>
          </a:prstGeom>
        </p:spPr>
      </p:pic>
      <p:pic>
        <p:nvPicPr>
          <p:cNvPr id="79" name="Picture 78">
            <a:extLst>
              <a:ext uri="{FF2B5EF4-FFF2-40B4-BE49-F238E27FC236}">
                <a16:creationId xmlns:a16="http://schemas.microsoft.com/office/drawing/2014/main" id="{E39B4692-CBD9-4BF3-8855-85E03227F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4971" y="5982929"/>
            <a:ext cx="300257" cy="300257"/>
          </a:xfrm>
          <a:prstGeom prst="rect">
            <a:avLst/>
          </a:prstGeom>
        </p:spPr>
      </p:pic>
      <p:pic>
        <p:nvPicPr>
          <p:cNvPr id="80" name="Picture 79">
            <a:extLst>
              <a:ext uri="{FF2B5EF4-FFF2-40B4-BE49-F238E27FC236}">
                <a16:creationId xmlns:a16="http://schemas.microsoft.com/office/drawing/2014/main" id="{866BEC54-5499-4B33-8CF5-86E3A53224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8759" y="3224810"/>
            <a:ext cx="300257" cy="300257"/>
          </a:xfrm>
          <a:prstGeom prst="rect">
            <a:avLst/>
          </a:prstGeom>
        </p:spPr>
      </p:pic>
      <p:pic>
        <p:nvPicPr>
          <p:cNvPr id="81" name="Picture 80">
            <a:extLst>
              <a:ext uri="{FF2B5EF4-FFF2-40B4-BE49-F238E27FC236}">
                <a16:creationId xmlns:a16="http://schemas.microsoft.com/office/drawing/2014/main" id="{1088DADF-CB04-46A7-925F-B29AEE8225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8759" y="3592197"/>
            <a:ext cx="300257" cy="300257"/>
          </a:xfrm>
          <a:prstGeom prst="rect">
            <a:avLst/>
          </a:prstGeom>
        </p:spPr>
      </p:pic>
      <p:pic>
        <p:nvPicPr>
          <p:cNvPr id="82" name="Picture 81">
            <a:extLst>
              <a:ext uri="{FF2B5EF4-FFF2-40B4-BE49-F238E27FC236}">
                <a16:creationId xmlns:a16="http://schemas.microsoft.com/office/drawing/2014/main" id="{5D50F51B-132E-4E88-B70F-B096161710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4744" y="3937915"/>
            <a:ext cx="300257" cy="300257"/>
          </a:xfrm>
          <a:prstGeom prst="rect">
            <a:avLst/>
          </a:prstGeom>
        </p:spPr>
      </p:pic>
      <p:pic>
        <p:nvPicPr>
          <p:cNvPr id="83" name="Picture 82">
            <a:extLst>
              <a:ext uri="{FF2B5EF4-FFF2-40B4-BE49-F238E27FC236}">
                <a16:creationId xmlns:a16="http://schemas.microsoft.com/office/drawing/2014/main" id="{E59B7A56-82F1-493F-83AF-6512B97744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8759" y="4255890"/>
            <a:ext cx="293378" cy="293378"/>
          </a:xfrm>
          <a:prstGeom prst="rect">
            <a:avLst/>
          </a:prstGeom>
        </p:spPr>
      </p:pic>
      <p:pic>
        <p:nvPicPr>
          <p:cNvPr id="84" name="Picture 83">
            <a:extLst>
              <a:ext uri="{FF2B5EF4-FFF2-40B4-BE49-F238E27FC236}">
                <a16:creationId xmlns:a16="http://schemas.microsoft.com/office/drawing/2014/main" id="{1706FB3B-1E6F-412E-8900-D8715716C4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1881" y="4595556"/>
            <a:ext cx="293378" cy="293378"/>
          </a:xfrm>
          <a:prstGeom prst="rect">
            <a:avLst/>
          </a:prstGeom>
        </p:spPr>
      </p:pic>
      <p:pic>
        <p:nvPicPr>
          <p:cNvPr id="85" name="Picture 84">
            <a:extLst>
              <a:ext uri="{FF2B5EF4-FFF2-40B4-BE49-F238E27FC236}">
                <a16:creationId xmlns:a16="http://schemas.microsoft.com/office/drawing/2014/main" id="{2D7A500A-9339-4B89-BBF7-A813549A61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5638" y="4931184"/>
            <a:ext cx="293378" cy="293378"/>
          </a:xfrm>
          <a:prstGeom prst="rect">
            <a:avLst/>
          </a:prstGeom>
        </p:spPr>
      </p:pic>
      <p:pic>
        <p:nvPicPr>
          <p:cNvPr id="86" name="Picture 85">
            <a:extLst>
              <a:ext uri="{FF2B5EF4-FFF2-40B4-BE49-F238E27FC236}">
                <a16:creationId xmlns:a16="http://schemas.microsoft.com/office/drawing/2014/main" id="{E3E3513A-D906-4859-A505-C2665BE13C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8759" y="5299465"/>
            <a:ext cx="293378" cy="293378"/>
          </a:xfrm>
          <a:prstGeom prst="rect">
            <a:avLst/>
          </a:prstGeom>
        </p:spPr>
      </p:pic>
      <p:pic>
        <p:nvPicPr>
          <p:cNvPr id="87" name="Picture 86">
            <a:extLst>
              <a:ext uri="{FF2B5EF4-FFF2-40B4-BE49-F238E27FC236}">
                <a16:creationId xmlns:a16="http://schemas.microsoft.com/office/drawing/2014/main" id="{83E8E8B0-0D8E-496E-8E46-35E08EB138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5638" y="5633745"/>
            <a:ext cx="293378" cy="293378"/>
          </a:xfrm>
          <a:prstGeom prst="rect">
            <a:avLst/>
          </a:prstGeom>
        </p:spPr>
      </p:pic>
      <p:pic>
        <p:nvPicPr>
          <p:cNvPr id="88" name="Picture 87">
            <a:extLst>
              <a:ext uri="{FF2B5EF4-FFF2-40B4-BE49-F238E27FC236}">
                <a16:creationId xmlns:a16="http://schemas.microsoft.com/office/drawing/2014/main" id="{19441E00-082D-42DD-B565-863F5550ED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8183" y="6006985"/>
            <a:ext cx="293378" cy="293378"/>
          </a:xfrm>
          <a:prstGeom prst="rect">
            <a:avLst/>
          </a:prstGeom>
        </p:spPr>
      </p:pic>
      <p:pic>
        <p:nvPicPr>
          <p:cNvPr id="89" name="Picture 88">
            <a:extLst>
              <a:ext uri="{FF2B5EF4-FFF2-40B4-BE49-F238E27FC236}">
                <a16:creationId xmlns:a16="http://schemas.microsoft.com/office/drawing/2014/main" id="{9B387A94-DB66-4685-8EA2-6AE2B5DB00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9367" y="2867305"/>
            <a:ext cx="1374784" cy="295275"/>
          </a:xfrm>
          <a:prstGeom prst="rect">
            <a:avLst/>
          </a:prstGeom>
        </p:spPr>
      </p:pic>
      <p:pic>
        <p:nvPicPr>
          <p:cNvPr id="90" name="Picture 89">
            <a:extLst>
              <a:ext uri="{FF2B5EF4-FFF2-40B4-BE49-F238E27FC236}">
                <a16:creationId xmlns:a16="http://schemas.microsoft.com/office/drawing/2014/main" id="{18797F32-94E3-42E0-9BBC-6AF387B233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2563" y="3246526"/>
            <a:ext cx="1374784" cy="295275"/>
          </a:xfrm>
          <a:prstGeom prst="rect">
            <a:avLst/>
          </a:prstGeom>
        </p:spPr>
      </p:pic>
      <p:pic>
        <p:nvPicPr>
          <p:cNvPr id="91" name="Picture 90">
            <a:extLst>
              <a:ext uri="{FF2B5EF4-FFF2-40B4-BE49-F238E27FC236}">
                <a16:creationId xmlns:a16="http://schemas.microsoft.com/office/drawing/2014/main" id="{A8B15F77-F9DA-409B-B3BE-308EBBCE44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2563" y="3582818"/>
            <a:ext cx="1374784" cy="295275"/>
          </a:xfrm>
          <a:prstGeom prst="rect">
            <a:avLst/>
          </a:prstGeom>
        </p:spPr>
      </p:pic>
      <p:pic>
        <p:nvPicPr>
          <p:cNvPr id="92" name="Picture 91">
            <a:extLst>
              <a:ext uri="{FF2B5EF4-FFF2-40B4-BE49-F238E27FC236}">
                <a16:creationId xmlns:a16="http://schemas.microsoft.com/office/drawing/2014/main" id="{BDA8BC34-A84A-40BC-922B-50EC93135D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2563" y="3948450"/>
            <a:ext cx="1374784" cy="295275"/>
          </a:xfrm>
          <a:prstGeom prst="rect">
            <a:avLst/>
          </a:prstGeom>
        </p:spPr>
      </p:pic>
      <p:pic>
        <p:nvPicPr>
          <p:cNvPr id="93" name="Picture 92">
            <a:extLst>
              <a:ext uri="{FF2B5EF4-FFF2-40B4-BE49-F238E27FC236}">
                <a16:creationId xmlns:a16="http://schemas.microsoft.com/office/drawing/2014/main" id="{FD2A838B-5726-4813-B666-10739A28C3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9367" y="4266343"/>
            <a:ext cx="1435674" cy="284255"/>
          </a:xfrm>
          <a:prstGeom prst="rect">
            <a:avLst/>
          </a:prstGeom>
        </p:spPr>
      </p:pic>
      <p:pic>
        <p:nvPicPr>
          <p:cNvPr id="94" name="Picture 93">
            <a:extLst>
              <a:ext uri="{FF2B5EF4-FFF2-40B4-BE49-F238E27FC236}">
                <a16:creationId xmlns:a16="http://schemas.microsoft.com/office/drawing/2014/main" id="{ABB2F632-65DB-4507-897A-9542486083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2563" y="4603433"/>
            <a:ext cx="1374784" cy="284857"/>
          </a:xfrm>
          <a:prstGeom prst="rect">
            <a:avLst/>
          </a:prstGeom>
        </p:spPr>
      </p:pic>
      <p:pic>
        <p:nvPicPr>
          <p:cNvPr id="95" name="Picture 94" descr="Text&#10;&#10;Description automatically generated">
            <a:extLst>
              <a:ext uri="{FF2B5EF4-FFF2-40B4-BE49-F238E27FC236}">
                <a16:creationId xmlns:a16="http://schemas.microsoft.com/office/drawing/2014/main" id="{FE4531AB-4DE5-446B-B186-F4DF9F1CAC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2563" y="4920910"/>
            <a:ext cx="1391588" cy="334760"/>
          </a:xfrm>
          <a:prstGeom prst="rect">
            <a:avLst/>
          </a:prstGeom>
        </p:spPr>
      </p:pic>
      <p:pic>
        <p:nvPicPr>
          <p:cNvPr id="96" name="Picture 95" descr="Text&#10;&#10;Description automatically generated">
            <a:extLst>
              <a:ext uri="{FF2B5EF4-FFF2-40B4-BE49-F238E27FC236}">
                <a16:creationId xmlns:a16="http://schemas.microsoft.com/office/drawing/2014/main" id="{7B3BDE0F-228E-46FB-93FB-9995FCF6AB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4161" y="5283759"/>
            <a:ext cx="1391588" cy="334760"/>
          </a:xfrm>
          <a:prstGeom prst="rect">
            <a:avLst/>
          </a:prstGeom>
        </p:spPr>
      </p:pic>
      <p:pic>
        <p:nvPicPr>
          <p:cNvPr id="97" name="Picture 96">
            <a:extLst>
              <a:ext uri="{FF2B5EF4-FFF2-40B4-BE49-F238E27FC236}">
                <a16:creationId xmlns:a16="http://schemas.microsoft.com/office/drawing/2014/main" id="{14BCBADB-459E-4252-BB13-EC565C1B7A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9367" y="5673855"/>
            <a:ext cx="1435674" cy="284255"/>
          </a:xfrm>
          <a:prstGeom prst="rect">
            <a:avLst/>
          </a:prstGeom>
        </p:spPr>
      </p:pic>
      <p:pic>
        <p:nvPicPr>
          <p:cNvPr id="98" name="Picture 97">
            <a:extLst>
              <a:ext uri="{FF2B5EF4-FFF2-40B4-BE49-F238E27FC236}">
                <a16:creationId xmlns:a16="http://schemas.microsoft.com/office/drawing/2014/main" id="{07F7316A-6345-4C31-9D45-027B3DB38E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9367" y="6011547"/>
            <a:ext cx="1435674" cy="284255"/>
          </a:xfrm>
          <a:prstGeom prst="rect">
            <a:avLst/>
          </a:prstGeom>
        </p:spPr>
      </p:pic>
      <p:pic>
        <p:nvPicPr>
          <p:cNvPr id="99" name="Picture 98">
            <a:extLst>
              <a:ext uri="{FF2B5EF4-FFF2-40B4-BE49-F238E27FC236}">
                <a16:creationId xmlns:a16="http://schemas.microsoft.com/office/drawing/2014/main" id="{F9A9B781-F669-4F00-B76E-6D32A3DB543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340364" y="2867305"/>
            <a:ext cx="300257" cy="300257"/>
          </a:xfrm>
          <a:prstGeom prst="rect">
            <a:avLst/>
          </a:prstGeom>
        </p:spPr>
      </p:pic>
      <p:pic>
        <p:nvPicPr>
          <p:cNvPr id="100" name="Picture 99">
            <a:extLst>
              <a:ext uri="{FF2B5EF4-FFF2-40B4-BE49-F238E27FC236}">
                <a16:creationId xmlns:a16="http://schemas.microsoft.com/office/drawing/2014/main" id="{C5336F8A-A78C-4E93-8B0F-1A3DB310B01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326718" y="3224810"/>
            <a:ext cx="300257" cy="300257"/>
          </a:xfrm>
          <a:prstGeom prst="rect">
            <a:avLst/>
          </a:prstGeom>
        </p:spPr>
      </p:pic>
      <p:pic>
        <p:nvPicPr>
          <p:cNvPr id="101" name="Picture 100">
            <a:extLst>
              <a:ext uri="{FF2B5EF4-FFF2-40B4-BE49-F238E27FC236}">
                <a16:creationId xmlns:a16="http://schemas.microsoft.com/office/drawing/2014/main" id="{71343AC8-3C2A-4FF4-91D6-E50510D7CD89}"/>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343801" y="3586310"/>
            <a:ext cx="300257" cy="300257"/>
          </a:xfrm>
          <a:prstGeom prst="rect">
            <a:avLst/>
          </a:prstGeom>
        </p:spPr>
      </p:pic>
      <p:pic>
        <p:nvPicPr>
          <p:cNvPr id="102" name="Picture 101">
            <a:extLst>
              <a:ext uri="{FF2B5EF4-FFF2-40B4-BE49-F238E27FC236}">
                <a16:creationId xmlns:a16="http://schemas.microsoft.com/office/drawing/2014/main" id="{5857E7AD-7E4A-416D-80FC-90820A83821C}"/>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326718" y="3927569"/>
            <a:ext cx="300257" cy="300257"/>
          </a:xfrm>
          <a:prstGeom prst="rect">
            <a:avLst/>
          </a:prstGeom>
        </p:spPr>
      </p:pic>
      <p:pic>
        <p:nvPicPr>
          <p:cNvPr id="103" name="Picture 102">
            <a:extLst>
              <a:ext uri="{FF2B5EF4-FFF2-40B4-BE49-F238E27FC236}">
                <a16:creationId xmlns:a16="http://schemas.microsoft.com/office/drawing/2014/main" id="{BDE1D98E-7B6E-4AA8-91D9-F3CFE12865BA}"/>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326718" y="4255890"/>
            <a:ext cx="300257" cy="300257"/>
          </a:xfrm>
          <a:prstGeom prst="rect">
            <a:avLst/>
          </a:prstGeom>
        </p:spPr>
      </p:pic>
      <p:pic>
        <p:nvPicPr>
          <p:cNvPr id="104" name="Picture 103">
            <a:extLst>
              <a:ext uri="{FF2B5EF4-FFF2-40B4-BE49-F238E27FC236}">
                <a16:creationId xmlns:a16="http://schemas.microsoft.com/office/drawing/2014/main" id="{AEEA65BB-CD3A-4547-8956-3416B958C1F5}"/>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6312115" y="4592116"/>
            <a:ext cx="300257" cy="300257"/>
          </a:xfrm>
          <a:prstGeom prst="rect">
            <a:avLst/>
          </a:prstGeom>
        </p:spPr>
      </p:pic>
      <p:pic>
        <p:nvPicPr>
          <p:cNvPr id="105" name="Picture 104">
            <a:extLst>
              <a:ext uri="{FF2B5EF4-FFF2-40B4-BE49-F238E27FC236}">
                <a16:creationId xmlns:a16="http://schemas.microsoft.com/office/drawing/2014/main" id="{022BC17E-0A88-40E1-AC16-D1F2F03A945F}"/>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6312115" y="4925868"/>
            <a:ext cx="300257" cy="300257"/>
          </a:xfrm>
          <a:prstGeom prst="rect">
            <a:avLst/>
          </a:prstGeom>
        </p:spPr>
      </p:pic>
      <p:pic>
        <p:nvPicPr>
          <p:cNvPr id="106" name="Picture 105">
            <a:extLst>
              <a:ext uri="{FF2B5EF4-FFF2-40B4-BE49-F238E27FC236}">
                <a16:creationId xmlns:a16="http://schemas.microsoft.com/office/drawing/2014/main" id="{926F3E64-AECC-4261-A21A-11168B308803}"/>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6315328" y="5283875"/>
            <a:ext cx="300257" cy="300257"/>
          </a:xfrm>
          <a:prstGeom prst="rect">
            <a:avLst/>
          </a:prstGeom>
        </p:spPr>
      </p:pic>
      <p:pic>
        <p:nvPicPr>
          <p:cNvPr id="107" name="Picture 106">
            <a:extLst>
              <a:ext uri="{FF2B5EF4-FFF2-40B4-BE49-F238E27FC236}">
                <a16:creationId xmlns:a16="http://schemas.microsoft.com/office/drawing/2014/main" id="{EDA6CF0D-0751-4DF4-AAB2-4940FE6AC42A}"/>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312115" y="5653596"/>
            <a:ext cx="300257" cy="300257"/>
          </a:xfrm>
          <a:prstGeom prst="rect">
            <a:avLst/>
          </a:prstGeom>
        </p:spPr>
      </p:pic>
      <p:pic>
        <p:nvPicPr>
          <p:cNvPr id="108" name="Picture 107">
            <a:extLst>
              <a:ext uri="{FF2B5EF4-FFF2-40B4-BE49-F238E27FC236}">
                <a16:creationId xmlns:a16="http://schemas.microsoft.com/office/drawing/2014/main" id="{2BC16BB7-4EEA-4719-8A1B-E8E25D52097D}"/>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6312115" y="5993794"/>
            <a:ext cx="300257" cy="300257"/>
          </a:xfrm>
          <a:prstGeom prst="rect">
            <a:avLst/>
          </a:prstGeom>
        </p:spPr>
      </p:pic>
      <p:pic>
        <p:nvPicPr>
          <p:cNvPr id="109" name="Picture 108">
            <a:extLst>
              <a:ext uri="{FF2B5EF4-FFF2-40B4-BE49-F238E27FC236}">
                <a16:creationId xmlns:a16="http://schemas.microsoft.com/office/drawing/2014/main" id="{BD516F04-C01E-4BB2-BBFD-73E3D2F67BB4}"/>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7255401" y="2862323"/>
            <a:ext cx="300257" cy="300257"/>
          </a:xfrm>
          <a:prstGeom prst="rect">
            <a:avLst/>
          </a:prstGeom>
        </p:spPr>
      </p:pic>
      <p:pic>
        <p:nvPicPr>
          <p:cNvPr id="110" name="Picture 109">
            <a:extLst>
              <a:ext uri="{FF2B5EF4-FFF2-40B4-BE49-F238E27FC236}">
                <a16:creationId xmlns:a16="http://schemas.microsoft.com/office/drawing/2014/main" id="{E9F67096-FA2D-46FD-9261-1262B2983CAF}"/>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7255401" y="3224810"/>
            <a:ext cx="300257" cy="300257"/>
          </a:xfrm>
          <a:prstGeom prst="rect">
            <a:avLst/>
          </a:prstGeom>
        </p:spPr>
      </p:pic>
      <p:pic>
        <p:nvPicPr>
          <p:cNvPr id="111" name="Picture 110">
            <a:extLst>
              <a:ext uri="{FF2B5EF4-FFF2-40B4-BE49-F238E27FC236}">
                <a16:creationId xmlns:a16="http://schemas.microsoft.com/office/drawing/2014/main" id="{2CDB8CBB-D4E6-4572-84FA-BF2B253551AF}"/>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7255401" y="3586310"/>
            <a:ext cx="300257" cy="300257"/>
          </a:xfrm>
          <a:prstGeom prst="rect">
            <a:avLst/>
          </a:prstGeom>
        </p:spPr>
      </p:pic>
      <p:pic>
        <p:nvPicPr>
          <p:cNvPr id="112" name="Picture 111">
            <a:extLst>
              <a:ext uri="{FF2B5EF4-FFF2-40B4-BE49-F238E27FC236}">
                <a16:creationId xmlns:a16="http://schemas.microsoft.com/office/drawing/2014/main" id="{1980C0E5-0BD9-4A48-BA96-BFC848246213}"/>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7255401" y="3937915"/>
            <a:ext cx="300257" cy="300257"/>
          </a:xfrm>
          <a:prstGeom prst="rect">
            <a:avLst/>
          </a:prstGeom>
        </p:spPr>
      </p:pic>
      <p:pic>
        <p:nvPicPr>
          <p:cNvPr id="113" name="Picture 112">
            <a:extLst>
              <a:ext uri="{FF2B5EF4-FFF2-40B4-BE49-F238E27FC236}">
                <a16:creationId xmlns:a16="http://schemas.microsoft.com/office/drawing/2014/main" id="{E0CCC7DC-A1A3-4D1B-9DF3-AD154E4E088A}"/>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7255401" y="4266343"/>
            <a:ext cx="300257" cy="300257"/>
          </a:xfrm>
          <a:prstGeom prst="rect">
            <a:avLst/>
          </a:prstGeom>
        </p:spPr>
      </p:pic>
      <p:pic>
        <p:nvPicPr>
          <p:cNvPr id="114" name="Picture 113">
            <a:extLst>
              <a:ext uri="{FF2B5EF4-FFF2-40B4-BE49-F238E27FC236}">
                <a16:creationId xmlns:a16="http://schemas.microsoft.com/office/drawing/2014/main" id="{634E354A-6DD4-4782-A267-E8569C1B9EC1}"/>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7255401" y="4593548"/>
            <a:ext cx="300257" cy="300257"/>
          </a:xfrm>
          <a:prstGeom prst="rect">
            <a:avLst/>
          </a:prstGeom>
        </p:spPr>
      </p:pic>
      <p:pic>
        <p:nvPicPr>
          <p:cNvPr id="115" name="Picture 114">
            <a:extLst>
              <a:ext uri="{FF2B5EF4-FFF2-40B4-BE49-F238E27FC236}">
                <a16:creationId xmlns:a16="http://schemas.microsoft.com/office/drawing/2014/main" id="{0A7F32EE-3516-4186-956A-4118459A6303}"/>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7249674" y="4920753"/>
            <a:ext cx="300257" cy="300257"/>
          </a:xfrm>
          <a:prstGeom prst="rect">
            <a:avLst/>
          </a:prstGeom>
        </p:spPr>
      </p:pic>
      <p:pic>
        <p:nvPicPr>
          <p:cNvPr id="116" name="Picture 115">
            <a:extLst>
              <a:ext uri="{FF2B5EF4-FFF2-40B4-BE49-F238E27FC236}">
                <a16:creationId xmlns:a16="http://schemas.microsoft.com/office/drawing/2014/main" id="{AB840D1E-776A-4DF0-8CF1-744EDB450864}"/>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7249673" y="5285880"/>
            <a:ext cx="300257" cy="300257"/>
          </a:xfrm>
          <a:prstGeom prst="rect">
            <a:avLst/>
          </a:prstGeom>
        </p:spPr>
      </p:pic>
      <p:pic>
        <p:nvPicPr>
          <p:cNvPr id="117" name="Picture 116">
            <a:extLst>
              <a:ext uri="{FF2B5EF4-FFF2-40B4-BE49-F238E27FC236}">
                <a16:creationId xmlns:a16="http://schemas.microsoft.com/office/drawing/2014/main" id="{0E59C11C-58A8-4438-8578-BD9BC326BE8C}"/>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7249672" y="5640033"/>
            <a:ext cx="300257" cy="300257"/>
          </a:xfrm>
          <a:prstGeom prst="rect">
            <a:avLst/>
          </a:prstGeom>
        </p:spPr>
      </p:pic>
      <p:pic>
        <p:nvPicPr>
          <p:cNvPr id="118" name="Picture 117">
            <a:extLst>
              <a:ext uri="{FF2B5EF4-FFF2-40B4-BE49-F238E27FC236}">
                <a16:creationId xmlns:a16="http://schemas.microsoft.com/office/drawing/2014/main" id="{C2188F19-E513-459F-8AC6-2199BDC444EB}"/>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7249672" y="5992861"/>
            <a:ext cx="300257" cy="300257"/>
          </a:xfrm>
          <a:prstGeom prst="rect">
            <a:avLst/>
          </a:prstGeom>
        </p:spPr>
      </p:pic>
    </p:spTree>
    <p:extLst>
      <p:ext uri="{BB962C8B-B14F-4D97-AF65-F5344CB8AC3E}">
        <p14:creationId xmlns:p14="http://schemas.microsoft.com/office/powerpoint/2010/main" val="425907153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GB" sz="2800" dirty="0">
                <a:solidFill>
                  <a:schemeClr val="accent5">
                    <a:lumMod val="75000"/>
                  </a:schemeClr>
                </a:solidFill>
                <a:latin typeface="Century Schoolbook" pitchFamily="18" charset="0"/>
              </a:rPr>
              <a:t>4</a:t>
            </a:r>
            <a:r>
              <a:rPr lang="en-US" sz="2800" dirty="0">
                <a:solidFill>
                  <a:schemeClr val="accent5">
                    <a:lumMod val="75000"/>
                  </a:schemeClr>
                </a:solidFill>
                <a:latin typeface="Century Schoolbook" pitchFamily="18" charset="0"/>
              </a:rPr>
              <a:t> </a:t>
            </a:r>
            <a:r>
              <a:rPr lang="el-GR" sz="2800" dirty="0">
                <a:solidFill>
                  <a:schemeClr val="accent5">
                    <a:lumMod val="75000"/>
                  </a:schemeClr>
                </a:solidFill>
                <a:latin typeface="Century Schoolbook" pitchFamily="18" charset="0"/>
              </a:rPr>
              <a:t>Πειραματικά αποτελέσματα</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732367" cy="3693319"/>
          </a:xfrm>
          <a:prstGeom prst="rect">
            <a:avLst/>
          </a:prstGeom>
        </p:spPr>
        <p:txBody>
          <a:bodyPr wrap="square">
            <a:spAutoFit/>
          </a:bodyPr>
          <a:lstStyle/>
          <a:p>
            <a:pPr marL="0" lvl="3" algn="just"/>
            <a:r>
              <a:rPr lang="el-CY" b="1" dirty="0">
                <a:solidFill>
                  <a:srgbClr val="C00000"/>
                </a:solidFill>
                <a:latin typeface="Times New Roman" pitchFamily="18" charset="0"/>
                <a:cs typeface="Times New Roman" pitchFamily="18" charset="0"/>
                <a:sym typeface="Wingdings" pitchFamily="2" charset="2"/>
              </a:rPr>
              <a:t>Ε</a:t>
            </a:r>
            <a:r>
              <a:rPr lang="el-GR" b="1" dirty="0">
                <a:solidFill>
                  <a:srgbClr val="C00000"/>
                </a:solidFill>
                <a:latin typeface="Times New Roman" pitchFamily="18" charset="0"/>
                <a:cs typeface="Times New Roman" pitchFamily="18" charset="0"/>
                <a:sym typeface="Wingdings" pitchFamily="2" charset="2"/>
              </a:rPr>
              <a:t>πιθέσεις </a:t>
            </a:r>
            <a:r>
              <a:rPr lang="en-GB" b="1" dirty="0">
                <a:solidFill>
                  <a:srgbClr val="C00000"/>
                </a:solidFill>
                <a:latin typeface="Times New Roman" pitchFamily="18" charset="0"/>
                <a:cs typeface="Times New Roman" pitchFamily="18" charset="0"/>
                <a:sym typeface="Wingdings" pitchFamily="2" charset="2"/>
              </a:rPr>
              <a:t>edit</a:t>
            </a:r>
            <a:r>
              <a:rPr lang="en-US" b="1" dirty="0" err="1">
                <a:solidFill>
                  <a:srgbClr val="C00000"/>
                </a:solidFill>
                <a:latin typeface="Times New Roman" pitchFamily="18" charset="0"/>
                <a:cs typeface="Times New Roman" pitchFamily="18" charset="0"/>
                <a:sym typeface="Wingdings" pitchFamily="2" charset="2"/>
              </a:rPr>
              <a:t>ing</a:t>
            </a:r>
            <a:r>
              <a:rPr lang="en-US" dirty="0">
                <a:solidFill>
                  <a:schemeClr val="tx1">
                    <a:lumMod val="95000"/>
                    <a:lumOff val="5000"/>
                  </a:schemeClr>
                </a:solidFill>
                <a:latin typeface="Times New Roman" pitchFamily="18" charset="0"/>
                <a:cs typeface="Times New Roman" pitchFamily="18" charset="0"/>
                <a:sym typeface="Wingdings" pitchFamily="2" charset="2"/>
              </a:rPr>
              <a:t>: </a:t>
            </a:r>
            <a:endParaRPr lang="el-CY" dirty="0">
              <a:solidFill>
                <a:schemeClr val="tx1">
                  <a:lumMod val="95000"/>
                  <a:lumOff val="5000"/>
                </a:schemeClr>
              </a:solidFill>
              <a:latin typeface="Times New Roman" pitchFamily="18" charset="0"/>
              <a:cs typeface="Times New Roman" pitchFamily="18" charset="0"/>
              <a:sym typeface="Wingdings" pitchFamily="2" charset="2"/>
            </a:endParaRPr>
          </a:p>
          <a:p>
            <a:pPr marL="285750" lvl="3" indent="-285750" algn="just">
              <a:buFont typeface="Wingdings" panose="05000000000000000000" pitchFamily="2" charset="2"/>
              <a:buChar char="Ø"/>
            </a:pP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Σε αυτές τις επιθέσεις θεωρήσαμε ένα αρκετά ρεαλιστικό σενάριο όπου κάποιος κακόβουλος χρήστης κατεβάζει μια υδατογραφημένη εικόνα από το διαδίκτυο</a:t>
            </a:r>
            <a:r>
              <a:rPr lang="el-CY" dirty="0">
                <a:latin typeface="Cambria" panose="02040503050406030204" pitchFamily="18" charset="0"/>
                <a:ea typeface="Times New Roman" panose="02020603050405020304" pitchFamily="18" charset="0"/>
                <a:cs typeface="Times New Roman" panose="02020603050405020304" pitchFamily="18" charset="0"/>
              </a:rPr>
              <a:t>.</a:t>
            </a:r>
          </a:p>
          <a:p>
            <a:pPr marL="285750" lvl="3" indent="-285750" algn="just">
              <a:buFont typeface="Wingdings" panose="05000000000000000000" pitchFamily="2" charset="2"/>
              <a:buChar char="Ø"/>
            </a:pPr>
            <a:endParaRPr lang="el-CY" dirty="0">
              <a:latin typeface="Cambria" panose="02040503050406030204" pitchFamily="18" charset="0"/>
              <a:ea typeface="Times New Roman" panose="02020603050405020304" pitchFamily="18" charset="0"/>
              <a:cs typeface="Times New Roman" panose="02020603050405020304" pitchFamily="18" charset="0"/>
            </a:endParaRPr>
          </a:p>
          <a:p>
            <a:pPr marL="285750" lvl="3" indent="-285750" algn="just">
              <a:buFont typeface="Wingdings" panose="05000000000000000000" pitchFamily="2" charset="2"/>
              <a:buChar char="Ø"/>
            </a:pPr>
            <a:r>
              <a:rPr lang="el-CY" dirty="0">
                <a:latin typeface="Cambria" panose="02040503050406030204" pitchFamily="18" charset="0"/>
                <a:ea typeface="Times New Roman" panose="02020603050405020304" pitchFamily="18" charset="0"/>
                <a:cs typeface="Times New Roman" panose="02020603050405020304" pitchFamily="18" charset="0"/>
              </a:rPr>
              <a:t>Μέσω</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a:t>
            </a:r>
            <a:r>
              <a:rPr lang="el-CY" sz="1800" dirty="0">
                <a:effectLst/>
                <a:latin typeface="Cambria" panose="02040503050406030204" pitchFamily="18" charset="0"/>
                <a:ea typeface="Times New Roman" panose="02020603050405020304" pitchFamily="18" charset="0"/>
                <a:cs typeface="Times New Roman" panose="02020603050405020304" pitchFamily="18" charset="0"/>
              </a:rPr>
              <a:t>του</a:t>
            </a:r>
            <a:r>
              <a:rPr lang="en-US" dirty="0">
                <a:latin typeface="Cambria" panose="02040503050406030204" pitchFamily="18" charset="0"/>
                <a:ea typeface="Times New Roman" panose="02020603050405020304" pitchFamily="18" charset="0"/>
                <a:cs typeface="Times New Roman" panose="02020603050405020304" pitchFamily="18" charset="0"/>
              </a:rPr>
              <a:t> Paint3D</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a:t>
            </a:r>
            <a:r>
              <a:rPr lang="en-US" sz="1800" dirty="0">
                <a:effectLst/>
                <a:latin typeface="Cambria" panose="02040503050406030204" pitchFamily="18" charset="0"/>
                <a:ea typeface="Times New Roman" panose="02020603050405020304" pitchFamily="18" charset="0"/>
                <a:cs typeface="Times New Roman" panose="02020603050405020304" pitchFamily="18" charset="0"/>
              </a:rPr>
              <a:t>editor </a:t>
            </a:r>
            <a:r>
              <a:rPr lang="el-CY" dirty="0">
                <a:latin typeface="Cambria" panose="02040503050406030204" pitchFamily="18" charset="0"/>
                <a:ea typeface="Times New Roman" panose="02020603050405020304" pitchFamily="18" charset="0"/>
                <a:cs typeface="Times New Roman" panose="02020603050405020304" pitchFamily="18" charset="0"/>
              </a:rPr>
              <a:t>τροποποιούμε την εικόνα εισόδου</a:t>
            </a:r>
            <a:r>
              <a:rPr lang="el-CY" sz="1800" dirty="0">
                <a:effectLst/>
                <a:latin typeface="Cambria" panose="02040503050406030204" pitchFamily="18" charset="0"/>
                <a:ea typeface="Times New Roman" panose="02020603050405020304" pitchFamily="18" charset="0"/>
                <a:cs typeface="Times New Roman" panose="02020603050405020304" pitchFamily="18" charset="0"/>
              </a:rPr>
              <a:t>.</a:t>
            </a:r>
          </a:p>
          <a:p>
            <a:pPr marL="285750" lvl="3" indent="-285750" algn="just">
              <a:buFont typeface="Wingdings" panose="05000000000000000000" pitchFamily="2" charset="2"/>
              <a:buChar char="Ø"/>
            </a:pPr>
            <a:endParaRPr lang="el-CY" sz="1800" dirty="0">
              <a:effectLst/>
              <a:latin typeface="Cambria" panose="02040503050406030204" pitchFamily="18" charset="0"/>
              <a:ea typeface="Times New Roman" panose="02020603050405020304" pitchFamily="18" charset="0"/>
              <a:cs typeface="Times New Roman" panose="02020603050405020304" pitchFamily="18" charset="0"/>
            </a:endParaRPr>
          </a:p>
          <a:p>
            <a:pPr marL="285750" lvl="3" indent="-285750" algn="just">
              <a:buFont typeface="Wingdings" panose="05000000000000000000" pitchFamily="2" charset="2"/>
              <a:buChar char="Ø"/>
            </a:pP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Είναι μια επίθεση που είναι πάρα πολύ εύκολο να πραγματοποιηθεί ακόμα και από κάποιον που δεν ξέρει να χειρίζεται εφαρμογές επεξεργασίας εικόνας, και για αυτό αποτελεί ένα ενδιαφέρον πείραμα για την παρούσα εργασία. </a:t>
            </a:r>
          </a:p>
          <a:p>
            <a:pPr marL="0" lvl="3" algn="just"/>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endParaRPr lang="en-US" dirty="0">
              <a:solidFill>
                <a:schemeClr val="tx1">
                  <a:lumMod val="95000"/>
                  <a:lumOff val="5000"/>
                </a:schemeClr>
              </a:solidFill>
              <a:latin typeface="Times New Roman" pitchFamily="18" charset="0"/>
              <a:cs typeface="Times New Roman" pitchFamily="18" charset="0"/>
              <a:sym typeface="Wingdings" pitchFamily="2" charset="2"/>
            </a:endParaRP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183</a:t>
            </a:fld>
            <a:endParaRPr lang="el-GR" altLang="el-GR" sz="1200" dirty="0">
              <a:latin typeface="Cambria" pitchFamily="18" charset="0"/>
            </a:endParaRPr>
          </a:p>
        </p:txBody>
      </p:sp>
    </p:spTree>
    <p:extLst>
      <p:ext uri="{BB962C8B-B14F-4D97-AF65-F5344CB8AC3E}">
        <p14:creationId xmlns:p14="http://schemas.microsoft.com/office/powerpoint/2010/main" val="220555829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GB" sz="2800" dirty="0">
                <a:solidFill>
                  <a:schemeClr val="accent5">
                    <a:lumMod val="75000"/>
                  </a:schemeClr>
                </a:solidFill>
                <a:latin typeface="Century Schoolbook" pitchFamily="18" charset="0"/>
              </a:rPr>
              <a:t>4</a:t>
            </a:r>
            <a:r>
              <a:rPr lang="en-US" sz="2800" dirty="0">
                <a:solidFill>
                  <a:schemeClr val="accent5">
                    <a:lumMod val="75000"/>
                  </a:schemeClr>
                </a:solidFill>
                <a:latin typeface="Century Schoolbook" pitchFamily="18" charset="0"/>
              </a:rPr>
              <a:t> </a:t>
            </a:r>
            <a:r>
              <a:rPr lang="el-GR" sz="2800" dirty="0">
                <a:solidFill>
                  <a:schemeClr val="accent5">
                    <a:lumMod val="75000"/>
                  </a:schemeClr>
                </a:solidFill>
                <a:latin typeface="Century Schoolbook" pitchFamily="18" charset="0"/>
              </a:rPr>
              <a:t>Πειραματικά αποτελέσματα</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732367" cy="2031325"/>
          </a:xfrm>
          <a:prstGeom prst="rect">
            <a:avLst/>
          </a:prstGeom>
        </p:spPr>
        <p:txBody>
          <a:bodyPr wrap="square">
            <a:spAutoFit/>
          </a:bodyPr>
          <a:lstStyle/>
          <a:p>
            <a:pPr marL="0" lvl="3" algn="just"/>
            <a:r>
              <a:rPr lang="el-GR" b="1" dirty="0">
                <a:solidFill>
                  <a:srgbClr val="C00000"/>
                </a:solidFill>
                <a:latin typeface="Times New Roman" pitchFamily="18" charset="0"/>
                <a:cs typeface="Times New Roman" pitchFamily="18" charset="0"/>
                <a:sym typeface="Wingdings" pitchFamily="2" charset="2"/>
              </a:rPr>
              <a:t>Επιθέσεις </a:t>
            </a:r>
            <a:r>
              <a:rPr lang="en-GB" b="1" dirty="0">
                <a:solidFill>
                  <a:srgbClr val="C00000"/>
                </a:solidFill>
                <a:latin typeface="Times New Roman" pitchFamily="18" charset="0"/>
                <a:cs typeface="Times New Roman" pitchFamily="18" charset="0"/>
                <a:sym typeface="Wingdings" pitchFamily="2" charset="2"/>
              </a:rPr>
              <a:t>edit</a:t>
            </a:r>
            <a:r>
              <a:rPr lang="en-US" b="1" dirty="0" err="1">
                <a:solidFill>
                  <a:srgbClr val="C00000"/>
                </a:solidFill>
                <a:latin typeface="Times New Roman" pitchFamily="18" charset="0"/>
                <a:cs typeface="Times New Roman" pitchFamily="18" charset="0"/>
                <a:sym typeface="Wingdings" pitchFamily="2" charset="2"/>
              </a:rPr>
              <a:t>ing</a:t>
            </a:r>
            <a:r>
              <a:rPr lang="en-US" dirty="0">
                <a:solidFill>
                  <a:schemeClr val="tx1">
                    <a:lumMod val="95000"/>
                    <a:lumOff val="5000"/>
                  </a:schemeClr>
                </a:solidFill>
                <a:latin typeface="Times New Roman" pitchFamily="18" charset="0"/>
                <a:cs typeface="Times New Roman" pitchFamily="18" charset="0"/>
                <a:sym typeface="Wingdings" pitchFamily="2" charset="2"/>
              </a:rPr>
              <a:t>: </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Χρησιμοποιήσαμε την εικόνα </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painting</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jpg</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που είχε υδατογραφηθεί με τον αριθμό 5 και τον </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editor Paint</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3</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D</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και κόψαμε κομμάτια της εικόνας με την ρύθμιση </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autofill</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έτσι ώστε το παρασκήνιο να γεμίσει με ανάλογο χρώμα. Μετά κάναμε εξαγωγή της </a:t>
            </a:r>
            <a:r>
              <a:rPr lang="el-GR" sz="1800" dirty="0" err="1">
                <a:effectLst/>
                <a:latin typeface="Cambria" panose="02040503050406030204" pitchFamily="18" charset="0"/>
                <a:ea typeface="Times New Roman" panose="02020603050405020304" pitchFamily="18" charset="0"/>
                <a:cs typeface="Times New Roman" panose="02020603050405020304" pitchFamily="18" charset="0"/>
              </a:rPr>
              <a:t>αυτοαναστρέφουσα</a:t>
            </a:r>
            <a:r>
              <a:rPr lang="el-GR" dirty="0" err="1">
                <a:latin typeface="Cambria" panose="02040503050406030204" pitchFamily="18" charset="0"/>
                <a:ea typeface="Times New Roman" panose="02020603050405020304" pitchFamily="18" charset="0"/>
                <a:cs typeface="Times New Roman" panose="02020603050405020304" pitchFamily="18" charset="0"/>
              </a:rPr>
              <a:t>ς</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ακολουθίας του αριθμού 5, όπως επίσης και τα λογότυπα από την τεχνική των λογοτύπων.</a:t>
            </a:r>
            <a:endParaRPr lang="el-GR" dirty="0">
              <a:solidFill>
                <a:schemeClr val="tx1">
                  <a:lumMod val="95000"/>
                  <a:lumOff val="5000"/>
                </a:schemeClr>
              </a:solidFill>
              <a:latin typeface="Times New Roman" pitchFamily="18" charset="0"/>
              <a:cs typeface="Times New Roman" pitchFamily="18" charset="0"/>
              <a:sym typeface="Wingdings" pitchFamily="2" charset="2"/>
            </a:endParaRPr>
          </a:p>
          <a:p>
            <a:pPr marL="0" lvl="3" algn="just"/>
            <a:endParaRPr lang="en-US" dirty="0">
              <a:solidFill>
                <a:schemeClr val="tx1">
                  <a:lumMod val="95000"/>
                  <a:lumOff val="5000"/>
                </a:schemeClr>
              </a:solidFill>
              <a:latin typeface="Times New Roman" pitchFamily="18" charset="0"/>
              <a:cs typeface="Times New Roman" pitchFamily="18" charset="0"/>
              <a:sym typeface="Wingdings" pitchFamily="2" charset="2"/>
            </a:endParaRP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184</a:t>
            </a:fld>
            <a:endParaRPr lang="el-GR" altLang="el-GR" sz="1200" dirty="0">
              <a:latin typeface="Cambria" pitchFamily="18" charset="0"/>
            </a:endParaRPr>
          </a:p>
        </p:txBody>
      </p:sp>
    </p:spTree>
    <p:extLst>
      <p:ext uri="{BB962C8B-B14F-4D97-AF65-F5344CB8AC3E}">
        <p14:creationId xmlns:p14="http://schemas.microsoft.com/office/powerpoint/2010/main" val="111025852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GB" sz="2800" dirty="0">
                <a:solidFill>
                  <a:schemeClr val="accent5">
                    <a:lumMod val="75000"/>
                  </a:schemeClr>
                </a:solidFill>
                <a:latin typeface="Century Schoolbook" pitchFamily="18" charset="0"/>
              </a:rPr>
              <a:t>4</a:t>
            </a:r>
            <a:r>
              <a:rPr lang="en-US" sz="2800" dirty="0">
                <a:solidFill>
                  <a:schemeClr val="accent5">
                    <a:lumMod val="75000"/>
                  </a:schemeClr>
                </a:solidFill>
                <a:latin typeface="Century Schoolbook" pitchFamily="18" charset="0"/>
              </a:rPr>
              <a:t> </a:t>
            </a:r>
            <a:r>
              <a:rPr lang="el-GR" sz="2800" dirty="0">
                <a:solidFill>
                  <a:schemeClr val="accent5">
                    <a:lumMod val="75000"/>
                  </a:schemeClr>
                </a:solidFill>
                <a:latin typeface="Century Schoolbook" pitchFamily="18" charset="0"/>
              </a:rPr>
              <a:t>Πειραματικά αποτελέσματα</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732367" cy="2031325"/>
          </a:xfrm>
          <a:prstGeom prst="rect">
            <a:avLst/>
          </a:prstGeom>
        </p:spPr>
        <p:txBody>
          <a:bodyPr wrap="square">
            <a:spAutoFit/>
          </a:bodyPr>
          <a:lstStyle/>
          <a:p>
            <a:pPr marL="0" lvl="3" algn="just"/>
            <a:r>
              <a:rPr lang="en-GB" b="1" dirty="0">
                <a:solidFill>
                  <a:srgbClr val="C00000"/>
                </a:solidFill>
                <a:latin typeface="Times New Roman" pitchFamily="18" charset="0"/>
                <a:cs typeface="Times New Roman" pitchFamily="18" charset="0"/>
                <a:sym typeface="Wingdings" pitchFamily="2" charset="2"/>
              </a:rPr>
              <a:t>E</a:t>
            </a:r>
            <a:r>
              <a:rPr lang="el-GR" b="1" dirty="0">
                <a:solidFill>
                  <a:srgbClr val="C00000"/>
                </a:solidFill>
                <a:latin typeface="Times New Roman" pitchFamily="18" charset="0"/>
                <a:cs typeface="Times New Roman" pitchFamily="18" charset="0"/>
                <a:sym typeface="Wingdings" pitchFamily="2" charset="2"/>
              </a:rPr>
              <a:t>πιθέσεις </a:t>
            </a:r>
            <a:r>
              <a:rPr lang="en-GB" b="1" dirty="0">
                <a:solidFill>
                  <a:srgbClr val="C00000"/>
                </a:solidFill>
                <a:latin typeface="Times New Roman" pitchFamily="18" charset="0"/>
                <a:cs typeface="Times New Roman" pitchFamily="18" charset="0"/>
                <a:sym typeface="Wingdings" pitchFamily="2" charset="2"/>
              </a:rPr>
              <a:t>edit</a:t>
            </a:r>
            <a:r>
              <a:rPr lang="en-US" b="1" dirty="0" err="1">
                <a:solidFill>
                  <a:srgbClr val="C00000"/>
                </a:solidFill>
                <a:latin typeface="Times New Roman" pitchFamily="18" charset="0"/>
                <a:cs typeface="Times New Roman" pitchFamily="18" charset="0"/>
                <a:sym typeface="Wingdings" pitchFamily="2" charset="2"/>
              </a:rPr>
              <a:t>ing</a:t>
            </a:r>
            <a:r>
              <a:rPr lang="en-US" dirty="0">
                <a:solidFill>
                  <a:schemeClr val="tx1">
                    <a:lumMod val="95000"/>
                    <a:lumOff val="5000"/>
                  </a:schemeClr>
                </a:solidFill>
                <a:latin typeface="Times New Roman" pitchFamily="18" charset="0"/>
                <a:cs typeface="Times New Roman" pitchFamily="18" charset="0"/>
                <a:sym typeface="Wingdings" pitchFamily="2" charset="2"/>
              </a:rPr>
              <a:t>: </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Χρησιμοποιήσαμε την εικόνα </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painting</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jpg</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που είχε υδατογραφηθεί με τον αριθμό 5 και τον </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editor Paint</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3</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D</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και κόψαμε κομμάτια της εικόνας με την ρύθμιση </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autofill</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έτσι ώστε το παρασκήνιο να γεμίσει με ανάλογο χρώμα. Μετά κάναμε εξαγωγή της </a:t>
            </a:r>
            <a:r>
              <a:rPr lang="el-GR" sz="1800" dirty="0" err="1">
                <a:effectLst/>
                <a:latin typeface="Cambria" panose="02040503050406030204" pitchFamily="18" charset="0"/>
                <a:ea typeface="Times New Roman" panose="02020603050405020304" pitchFamily="18" charset="0"/>
                <a:cs typeface="Times New Roman" panose="02020603050405020304" pitchFamily="18" charset="0"/>
              </a:rPr>
              <a:t>αυτοαναστρέφουσας</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ακολουθίας του αριθμού 5, όπως επίσης και τα λογότυπα από την τεχνική των λογοτύπων.</a:t>
            </a:r>
            <a:endParaRPr lang="el-GR" dirty="0">
              <a:solidFill>
                <a:schemeClr val="tx1">
                  <a:lumMod val="95000"/>
                  <a:lumOff val="5000"/>
                </a:schemeClr>
              </a:solidFill>
              <a:latin typeface="Times New Roman" pitchFamily="18" charset="0"/>
              <a:cs typeface="Times New Roman" pitchFamily="18" charset="0"/>
              <a:sym typeface="Wingdings" pitchFamily="2" charset="2"/>
            </a:endParaRPr>
          </a:p>
          <a:p>
            <a:pPr marL="0" lvl="3" algn="just"/>
            <a:endParaRPr lang="en-US" dirty="0">
              <a:solidFill>
                <a:schemeClr val="tx1">
                  <a:lumMod val="95000"/>
                  <a:lumOff val="5000"/>
                </a:schemeClr>
              </a:solidFill>
              <a:latin typeface="Times New Roman" pitchFamily="18" charset="0"/>
              <a:cs typeface="Times New Roman" pitchFamily="18" charset="0"/>
              <a:sym typeface="Wingdings" pitchFamily="2" charset="2"/>
            </a:endParaRP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185</a:t>
            </a:fld>
            <a:endParaRPr lang="el-GR" altLang="el-GR" sz="1200" dirty="0">
              <a:latin typeface="Cambria" pitchFamily="18" charset="0"/>
            </a:endParaRPr>
          </a:p>
        </p:txBody>
      </p:sp>
      <p:pic>
        <p:nvPicPr>
          <p:cNvPr id="8" name="Picture 7" descr="A picture containing building, old, arch, altar&#10;&#10;Description automatically generated">
            <a:extLst>
              <a:ext uri="{FF2B5EF4-FFF2-40B4-BE49-F238E27FC236}">
                <a16:creationId xmlns:a16="http://schemas.microsoft.com/office/drawing/2014/main" id="{105C0CA6-530B-403C-8CA3-E3529F4293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2731" y="3112221"/>
            <a:ext cx="3067050" cy="3067050"/>
          </a:xfrm>
          <a:prstGeom prst="rect">
            <a:avLst/>
          </a:prstGeom>
        </p:spPr>
      </p:pic>
      <p:sp>
        <p:nvSpPr>
          <p:cNvPr id="2" name="Rectangle 2">
            <a:extLst>
              <a:ext uri="{FF2B5EF4-FFF2-40B4-BE49-F238E27FC236}">
                <a16:creationId xmlns:a16="http://schemas.microsoft.com/office/drawing/2014/main" id="{F07A470E-4E22-4531-A0EC-B4E81C0ABD13}"/>
              </a:ext>
            </a:extLst>
          </p:cNvPr>
          <p:cNvSpPr>
            <a:spLocks noChangeArrowheads="1"/>
          </p:cNvSpPr>
          <p:nvPr/>
        </p:nvSpPr>
        <p:spPr bwMode="auto">
          <a:xfrm>
            <a:off x="4094756" y="3125727"/>
            <a:ext cx="1143000" cy="742950"/>
          </a:xfrm>
          <a:prstGeom prst="rect">
            <a:avLst/>
          </a:prstGeom>
          <a:noFill/>
          <a:ln w="28575">
            <a:solidFill>
              <a:srgbClr val="FF4B4B"/>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el-GR"/>
          </a:p>
        </p:txBody>
      </p:sp>
      <p:sp>
        <p:nvSpPr>
          <p:cNvPr id="3" name="Rectangle 2">
            <a:extLst>
              <a:ext uri="{FF2B5EF4-FFF2-40B4-BE49-F238E27FC236}">
                <a16:creationId xmlns:a16="http://schemas.microsoft.com/office/drawing/2014/main" id="{51553F53-5573-4F56-B457-FFAC787A453D}"/>
              </a:ext>
            </a:extLst>
          </p:cNvPr>
          <p:cNvSpPr>
            <a:spLocks noChangeArrowheads="1"/>
          </p:cNvSpPr>
          <p:nvPr/>
        </p:nvSpPr>
        <p:spPr bwMode="auto">
          <a:xfrm>
            <a:off x="3563888" y="3602950"/>
            <a:ext cx="304800" cy="952500"/>
          </a:xfrm>
          <a:prstGeom prst="rect">
            <a:avLst/>
          </a:prstGeom>
          <a:noFill/>
          <a:ln w="28575">
            <a:solidFill>
              <a:srgbClr val="FF4B4B"/>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sp>
        <p:nvSpPr>
          <p:cNvPr id="4" name="Rectangle 2">
            <a:extLst>
              <a:ext uri="{FF2B5EF4-FFF2-40B4-BE49-F238E27FC236}">
                <a16:creationId xmlns:a16="http://schemas.microsoft.com/office/drawing/2014/main" id="{731C7A00-56AC-4736-8AB1-A0A2F9049250}"/>
              </a:ext>
            </a:extLst>
          </p:cNvPr>
          <p:cNvSpPr>
            <a:spLocks noChangeArrowheads="1"/>
          </p:cNvSpPr>
          <p:nvPr/>
        </p:nvSpPr>
        <p:spPr bwMode="auto">
          <a:xfrm>
            <a:off x="5463824" y="3500554"/>
            <a:ext cx="390525" cy="1038225"/>
          </a:xfrm>
          <a:prstGeom prst="rect">
            <a:avLst/>
          </a:prstGeom>
          <a:noFill/>
          <a:ln w="28575">
            <a:solidFill>
              <a:srgbClr val="FF4B4B"/>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sp>
        <p:nvSpPr>
          <p:cNvPr id="5" name="Rectangle 2">
            <a:extLst>
              <a:ext uri="{FF2B5EF4-FFF2-40B4-BE49-F238E27FC236}">
                <a16:creationId xmlns:a16="http://schemas.microsoft.com/office/drawing/2014/main" id="{AE8A1FBF-DC69-4B6B-99A9-E83B10F5056C}"/>
              </a:ext>
            </a:extLst>
          </p:cNvPr>
          <p:cNvSpPr>
            <a:spLocks noChangeArrowheads="1"/>
          </p:cNvSpPr>
          <p:nvPr/>
        </p:nvSpPr>
        <p:spPr bwMode="auto">
          <a:xfrm>
            <a:off x="3257902" y="4614885"/>
            <a:ext cx="371475" cy="752475"/>
          </a:xfrm>
          <a:prstGeom prst="rect">
            <a:avLst/>
          </a:prstGeom>
          <a:noFill/>
          <a:ln w="28575">
            <a:solidFill>
              <a:srgbClr val="FF4B4B"/>
            </a:solidFill>
            <a:miter lim="800000"/>
            <a:headEnd/>
            <a:tailEnd/>
          </a:ln>
          <a:extLst>
            <a:ext uri="{909E8E84-426E-40DD-AFC4-6F175D3DCCD1}">
              <a14:hiddenFill xmlns:a14="http://schemas.microsoft.com/office/drawing/2010/main">
                <a:solidFill>
                  <a:srgbClr val="FF4B4B"/>
                </a:solidFill>
              </a14:hiddenFill>
            </a:ext>
          </a:extLst>
        </p:spPr>
        <p:txBody>
          <a:bodyPr vert="horz" wrap="square" lIns="91440" tIns="45720" rIns="91440" bIns="45720" numCol="1" anchor="t" anchorCtr="0" compatLnSpc="1">
            <a:prstTxWarp prst="textNoShape">
              <a:avLst/>
            </a:prstTxWarp>
          </a:bodyPr>
          <a:lstStyle/>
          <a:p>
            <a:endParaRPr lang="el-GR"/>
          </a:p>
        </p:txBody>
      </p:sp>
      <p:sp>
        <p:nvSpPr>
          <p:cNvPr id="6" name="Rectangle 2">
            <a:extLst>
              <a:ext uri="{FF2B5EF4-FFF2-40B4-BE49-F238E27FC236}">
                <a16:creationId xmlns:a16="http://schemas.microsoft.com/office/drawing/2014/main" id="{512169E3-AD54-4AF7-9855-2AE312B072A5}"/>
              </a:ext>
            </a:extLst>
          </p:cNvPr>
          <p:cNvSpPr>
            <a:spLocks noChangeArrowheads="1"/>
          </p:cNvSpPr>
          <p:nvPr/>
        </p:nvSpPr>
        <p:spPr bwMode="auto">
          <a:xfrm>
            <a:off x="5630511" y="4590804"/>
            <a:ext cx="447675" cy="628650"/>
          </a:xfrm>
          <a:prstGeom prst="rect">
            <a:avLst/>
          </a:prstGeom>
          <a:noFill/>
          <a:ln w="28575">
            <a:solidFill>
              <a:srgbClr val="FF515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sp>
        <p:nvSpPr>
          <p:cNvPr id="7" name="Rectangle 2">
            <a:extLst>
              <a:ext uri="{FF2B5EF4-FFF2-40B4-BE49-F238E27FC236}">
                <a16:creationId xmlns:a16="http://schemas.microsoft.com/office/drawing/2014/main" id="{DE25131C-9C76-4236-83F7-4F6ACE4748C4}"/>
              </a:ext>
            </a:extLst>
          </p:cNvPr>
          <p:cNvSpPr>
            <a:spLocks noChangeArrowheads="1"/>
          </p:cNvSpPr>
          <p:nvPr/>
        </p:nvSpPr>
        <p:spPr bwMode="auto">
          <a:xfrm>
            <a:off x="4344194" y="4645746"/>
            <a:ext cx="571500" cy="647700"/>
          </a:xfrm>
          <a:prstGeom prst="rect">
            <a:avLst/>
          </a:prstGeom>
          <a:noFill/>
          <a:ln w="28575">
            <a:solidFill>
              <a:srgbClr val="FF515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sp>
        <p:nvSpPr>
          <p:cNvPr id="9" name="Rectangle 2">
            <a:extLst>
              <a:ext uri="{FF2B5EF4-FFF2-40B4-BE49-F238E27FC236}">
                <a16:creationId xmlns:a16="http://schemas.microsoft.com/office/drawing/2014/main" id="{D462F95E-238B-4C80-B713-F15F8101F605}"/>
              </a:ext>
            </a:extLst>
          </p:cNvPr>
          <p:cNvSpPr>
            <a:spLocks noChangeArrowheads="1"/>
          </p:cNvSpPr>
          <p:nvPr/>
        </p:nvSpPr>
        <p:spPr bwMode="auto">
          <a:xfrm>
            <a:off x="3132731" y="5700511"/>
            <a:ext cx="571500" cy="476250"/>
          </a:xfrm>
          <a:prstGeom prst="rect">
            <a:avLst/>
          </a:prstGeom>
          <a:noFill/>
          <a:ln w="28575">
            <a:solidFill>
              <a:srgbClr val="FF4B4B"/>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spTree>
    <p:extLst>
      <p:ext uri="{BB962C8B-B14F-4D97-AF65-F5344CB8AC3E}">
        <p14:creationId xmlns:p14="http://schemas.microsoft.com/office/powerpoint/2010/main" val="12973158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GB" sz="2800" dirty="0">
                <a:solidFill>
                  <a:schemeClr val="accent5">
                    <a:lumMod val="75000"/>
                  </a:schemeClr>
                </a:solidFill>
                <a:latin typeface="Century Schoolbook" pitchFamily="18" charset="0"/>
              </a:rPr>
              <a:t>4</a:t>
            </a:r>
            <a:r>
              <a:rPr lang="en-US" sz="2800" dirty="0">
                <a:solidFill>
                  <a:schemeClr val="accent5">
                    <a:lumMod val="75000"/>
                  </a:schemeClr>
                </a:solidFill>
                <a:latin typeface="Century Schoolbook" pitchFamily="18" charset="0"/>
              </a:rPr>
              <a:t> </a:t>
            </a:r>
            <a:r>
              <a:rPr lang="el-GR" sz="2800" dirty="0">
                <a:solidFill>
                  <a:schemeClr val="accent5">
                    <a:lumMod val="75000"/>
                  </a:schemeClr>
                </a:solidFill>
                <a:latin typeface="Century Schoolbook" pitchFamily="18" charset="0"/>
              </a:rPr>
              <a:t>Πειραματικά αποτελέσματα</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732367" cy="2031325"/>
          </a:xfrm>
          <a:prstGeom prst="rect">
            <a:avLst/>
          </a:prstGeom>
        </p:spPr>
        <p:txBody>
          <a:bodyPr wrap="square">
            <a:spAutoFit/>
          </a:bodyPr>
          <a:lstStyle/>
          <a:p>
            <a:pPr marL="0" lvl="3" algn="just"/>
            <a:r>
              <a:rPr lang="el-CY" b="1" dirty="0">
                <a:solidFill>
                  <a:srgbClr val="C00000"/>
                </a:solidFill>
                <a:latin typeface="Times New Roman" pitchFamily="18" charset="0"/>
                <a:cs typeface="Times New Roman" pitchFamily="18" charset="0"/>
                <a:sym typeface="Wingdings" pitchFamily="2" charset="2"/>
              </a:rPr>
              <a:t>Ε</a:t>
            </a:r>
            <a:r>
              <a:rPr lang="el-GR" b="1" dirty="0">
                <a:solidFill>
                  <a:srgbClr val="C00000"/>
                </a:solidFill>
                <a:latin typeface="Times New Roman" pitchFamily="18" charset="0"/>
                <a:cs typeface="Times New Roman" pitchFamily="18" charset="0"/>
                <a:sym typeface="Wingdings" pitchFamily="2" charset="2"/>
              </a:rPr>
              <a:t>πιθέσεις </a:t>
            </a:r>
            <a:r>
              <a:rPr lang="en-GB" b="1" dirty="0">
                <a:solidFill>
                  <a:srgbClr val="C00000"/>
                </a:solidFill>
                <a:latin typeface="Times New Roman" pitchFamily="18" charset="0"/>
                <a:cs typeface="Times New Roman" pitchFamily="18" charset="0"/>
                <a:sym typeface="Wingdings" pitchFamily="2" charset="2"/>
              </a:rPr>
              <a:t>edit</a:t>
            </a:r>
            <a:r>
              <a:rPr lang="en-US" b="1" dirty="0" err="1">
                <a:solidFill>
                  <a:srgbClr val="C00000"/>
                </a:solidFill>
                <a:latin typeface="Times New Roman" pitchFamily="18" charset="0"/>
                <a:cs typeface="Times New Roman" pitchFamily="18" charset="0"/>
                <a:sym typeface="Wingdings" pitchFamily="2" charset="2"/>
              </a:rPr>
              <a:t>ing</a:t>
            </a:r>
            <a:r>
              <a:rPr lang="en-US" dirty="0">
                <a:solidFill>
                  <a:schemeClr val="tx1">
                    <a:lumMod val="95000"/>
                    <a:lumOff val="5000"/>
                  </a:schemeClr>
                </a:solidFill>
                <a:latin typeface="Times New Roman" pitchFamily="18" charset="0"/>
                <a:cs typeface="Times New Roman" pitchFamily="18" charset="0"/>
                <a:sym typeface="Wingdings" pitchFamily="2" charset="2"/>
              </a:rPr>
              <a:t>: </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Χρησιμοποιήσαμε την εικόνα </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painting</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jpg</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που είχε υδατογραφηθεί με τον αριθμό 5 και τον </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editor Paint</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3</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D</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και κόψαμε κομμάτια της εικόνας με την ρύθμιση </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autofill</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έτσι ώστε το παρασκήνιο να γεμίσει με ανάλογο χρώμα. Μετά κάναμε εξαγωγή της </a:t>
            </a:r>
            <a:r>
              <a:rPr lang="el-GR" sz="1800" dirty="0" err="1">
                <a:effectLst/>
                <a:latin typeface="Cambria" panose="02040503050406030204" pitchFamily="18" charset="0"/>
                <a:ea typeface="Times New Roman" panose="02020603050405020304" pitchFamily="18" charset="0"/>
                <a:cs typeface="Times New Roman" panose="02020603050405020304" pitchFamily="18" charset="0"/>
              </a:rPr>
              <a:t>αυτοαναστρέφουσας</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ακολουθίας του αριθμού 5, όπως επίσης και τα λογότυπα από την τεχνική των λογοτύπων.</a:t>
            </a:r>
            <a:endParaRPr lang="el-GR" dirty="0">
              <a:solidFill>
                <a:schemeClr val="tx1">
                  <a:lumMod val="95000"/>
                  <a:lumOff val="5000"/>
                </a:schemeClr>
              </a:solidFill>
              <a:latin typeface="Times New Roman" pitchFamily="18" charset="0"/>
              <a:cs typeface="Times New Roman" pitchFamily="18" charset="0"/>
              <a:sym typeface="Wingdings" pitchFamily="2" charset="2"/>
            </a:endParaRPr>
          </a:p>
          <a:p>
            <a:pPr marL="0" lvl="3" algn="just"/>
            <a:endParaRPr lang="en-US" dirty="0">
              <a:solidFill>
                <a:schemeClr val="tx1">
                  <a:lumMod val="95000"/>
                  <a:lumOff val="5000"/>
                </a:schemeClr>
              </a:solidFill>
              <a:latin typeface="Times New Roman" pitchFamily="18" charset="0"/>
              <a:cs typeface="Times New Roman" pitchFamily="18" charset="0"/>
              <a:sym typeface="Wingdings" pitchFamily="2" charset="2"/>
            </a:endParaRP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186</a:t>
            </a:fld>
            <a:endParaRPr lang="el-GR" altLang="el-GR" sz="1200" dirty="0">
              <a:latin typeface="Cambria" pitchFamily="18" charset="0"/>
            </a:endParaRPr>
          </a:p>
        </p:txBody>
      </p:sp>
      <p:pic>
        <p:nvPicPr>
          <p:cNvPr id="16" name="Picture 15" descr="A picture containing building, old, arch, altar&#10;&#10;Description automatically generated">
            <a:extLst>
              <a:ext uri="{FF2B5EF4-FFF2-40B4-BE49-F238E27FC236}">
                <a16:creationId xmlns:a16="http://schemas.microsoft.com/office/drawing/2014/main" id="{90662C85-E404-422B-9779-C94618B169A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978455" y="3810644"/>
            <a:ext cx="1876425" cy="1876425"/>
          </a:xfrm>
          <a:prstGeom prst="rect">
            <a:avLst/>
          </a:prstGeom>
        </p:spPr>
      </p:pic>
      <p:pic>
        <p:nvPicPr>
          <p:cNvPr id="17" name="Picture 16" descr="A picture containing building, old, arch, altar&#10;&#10;Description automatically generated">
            <a:extLst>
              <a:ext uri="{FF2B5EF4-FFF2-40B4-BE49-F238E27FC236}">
                <a16:creationId xmlns:a16="http://schemas.microsoft.com/office/drawing/2014/main" id="{FD437679-49ED-4072-BE40-FD12636AB15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5289120" y="3810643"/>
            <a:ext cx="1876425" cy="1876425"/>
          </a:xfrm>
          <a:prstGeom prst="rect">
            <a:avLst/>
          </a:prstGeom>
        </p:spPr>
      </p:pic>
      <p:sp>
        <p:nvSpPr>
          <p:cNvPr id="10" name="TextBox 9">
            <a:extLst>
              <a:ext uri="{FF2B5EF4-FFF2-40B4-BE49-F238E27FC236}">
                <a16:creationId xmlns:a16="http://schemas.microsoft.com/office/drawing/2014/main" id="{8D789CF9-EF9E-4798-9124-B9E293A4B636}"/>
              </a:ext>
            </a:extLst>
          </p:cNvPr>
          <p:cNvSpPr txBox="1"/>
          <p:nvPr/>
        </p:nvSpPr>
        <p:spPr>
          <a:xfrm>
            <a:off x="2108112" y="5725944"/>
            <a:ext cx="1617109" cy="369332"/>
          </a:xfrm>
          <a:prstGeom prst="rect">
            <a:avLst/>
          </a:prstGeom>
          <a:noFill/>
        </p:spPr>
        <p:txBody>
          <a:bodyPr wrap="none" rtlCol="0">
            <a:spAutoFit/>
          </a:bodyPr>
          <a:lstStyle/>
          <a:p>
            <a:r>
              <a:rPr lang="el-CY" dirty="0"/>
              <a:t>Αλγόριθμος</a:t>
            </a:r>
            <a:r>
              <a:rPr lang="el-GR" dirty="0"/>
              <a:t> </a:t>
            </a:r>
            <a:r>
              <a:rPr lang="en-GB" dirty="0" err="1">
                <a:latin typeface="Calibri" panose="020F0502020204030204" pitchFamily="34" charset="0"/>
                <a:ea typeface="Cambria" panose="02040503050406030204" pitchFamily="18" charset="0"/>
                <a:cs typeface="Calibri" panose="020F0502020204030204" pitchFamily="34" charset="0"/>
              </a:rPr>
              <a:t>SiP</a:t>
            </a:r>
            <a:endParaRPr lang="el-GR" dirty="0">
              <a:latin typeface="Calibri" panose="020F0502020204030204" pitchFamily="34" charset="0"/>
              <a:ea typeface="Cambria" panose="02040503050406030204" pitchFamily="18" charset="0"/>
              <a:cs typeface="Calibri" panose="020F0502020204030204" pitchFamily="34" charset="0"/>
            </a:endParaRPr>
          </a:p>
        </p:txBody>
      </p:sp>
      <p:sp>
        <p:nvSpPr>
          <p:cNvPr id="19" name="TextBox 18">
            <a:extLst>
              <a:ext uri="{FF2B5EF4-FFF2-40B4-BE49-F238E27FC236}">
                <a16:creationId xmlns:a16="http://schemas.microsoft.com/office/drawing/2014/main" id="{179759C2-0772-4028-9948-6C1D340A06A1}"/>
              </a:ext>
            </a:extLst>
          </p:cNvPr>
          <p:cNvSpPr txBox="1"/>
          <p:nvPr/>
        </p:nvSpPr>
        <p:spPr>
          <a:xfrm>
            <a:off x="4788024" y="5722904"/>
            <a:ext cx="3369512" cy="369332"/>
          </a:xfrm>
          <a:prstGeom prst="rect">
            <a:avLst/>
          </a:prstGeom>
          <a:noFill/>
        </p:spPr>
        <p:txBody>
          <a:bodyPr wrap="none" rtlCol="0">
            <a:spAutoFit/>
          </a:bodyPr>
          <a:lstStyle/>
          <a:p>
            <a:r>
              <a:rPr lang="el-CY" dirty="0"/>
              <a:t>Αλγόριθμος δυαδικών</a:t>
            </a:r>
            <a:r>
              <a:rPr lang="el-GR" dirty="0"/>
              <a:t> λογοτύπων</a:t>
            </a:r>
          </a:p>
        </p:txBody>
      </p:sp>
    </p:spTree>
    <p:extLst>
      <p:ext uri="{BB962C8B-B14F-4D97-AF65-F5344CB8AC3E}">
        <p14:creationId xmlns:p14="http://schemas.microsoft.com/office/powerpoint/2010/main" val="343641576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GB" sz="2800" dirty="0">
                <a:solidFill>
                  <a:schemeClr val="accent5">
                    <a:lumMod val="75000"/>
                  </a:schemeClr>
                </a:solidFill>
                <a:latin typeface="Century Schoolbook" pitchFamily="18" charset="0"/>
              </a:rPr>
              <a:t>4</a:t>
            </a:r>
            <a:r>
              <a:rPr lang="en-US" sz="2800" dirty="0">
                <a:solidFill>
                  <a:schemeClr val="accent5">
                    <a:lumMod val="75000"/>
                  </a:schemeClr>
                </a:solidFill>
                <a:latin typeface="Century Schoolbook" pitchFamily="18" charset="0"/>
              </a:rPr>
              <a:t> </a:t>
            </a:r>
            <a:r>
              <a:rPr lang="el-GR" sz="2800" dirty="0">
                <a:solidFill>
                  <a:schemeClr val="accent5">
                    <a:lumMod val="75000"/>
                  </a:schemeClr>
                </a:solidFill>
                <a:latin typeface="Century Schoolbook" pitchFamily="18" charset="0"/>
              </a:rPr>
              <a:t>Πειραματικά αποτελέσματα</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732367" cy="2031325"/>
          </a:xfrm>
          <a:prstGeom prst="rect">
            <a:avLst/>
          </a:prstGeom>
        </p:spPr>
        <p:txBody>
          <a:bodyPr wrap="square">
            <a:spAutoFit/>
          </a:bodyPr>
          <a:lstStyle/>
          <a:p>
            <a:pPr marL="0" lvl="3" algn="just"/>
            <a:r>
              <a:rPr lang="el-CY" b="1" dirty="0">
                <a:solidFill>
                  <a:srgbClr val="C00000"/>
                </a:solidFill>
                <a:latin typeface="Times New Roman" pitchFamily="18" charset="0"/>
                <a:cs typeface="Times New Roman" pitchFamily="18" charset="0"/>
                <a:sym typeface="Wingdings" pitchFamily="2" charset="2"/>
              </a:rPr>
              <a:t>Ε</a:t>
            </a:r>
            <a:r>
              <a:rPr lang="el-GR" b="1" dirty="0">
                <a:solidFill>
                  <a:srgbClr val="C00000"/>
                </a:solidFill>
                <a:latin typeface="Times New Roman" pitchFamily="18" charset="0"/>
                <a:cs typeface="Times New Roman" pitchFamily="18" charset="0"/>
                <a:sym typeface="Wingdings" pitchFamily="2" charset="2"/>
              </a:rPr>
              <a:t>πιθέσεις </a:t>
            </a:r>
            <a:r>
              <a:rPr lang="en-GB" b="1" dirty="0">
                <a:solidFill>
                  <a:srgbClr val="C00000"/>
                </a:solidFill>
                <a:latin typeface="Times New Roman" pitchFamily="18" charset="0"/>
                <a:cs typeface="Times New Roman" pitchFamily="18" charset="0"/>
                <a:sym typeface="Wingdings" pitchFamily="2" charset="2"/>
              </a:rPr>
              <a:t>edit</a:t>
            </a:r>
            <a:r>
              <a:rPr lang="en-US" b="1" dirty="0" err="1">
                <a:solidFill>
                  <a:srgbClr val="C00000"/>
                </a:solidFill>
                <a:latin typeface="Times New Roman" pitchFamily="18" charset="0"/>
                <a:cs typeface="Times New Roman" pitchFamily="18" charset="0"/>
                <a:sym typeface="Wingdings" pitchFamily="2" charset="2"/>
              </a:rPr>
              <a:t>ing</a:t>
            </a:r>
            <a:r>
              <a:rPr lang="en-US" dirty="0">
                <a:solidFill>
                  <a:schemeClr val="tx1">
                    <a:lumMod val="95000"/>
                    <a:lumOff val="5000"/>
                  </a:schemeClr>
                </a:solidFill>
                <a:latin typeface="Times New Roman" pitchFamily="18" charset="0"/>
                <a:cs typeface="Times New Roman" pitchFamily="18" charset="0"/>
                <a:sym typeface="Wingdings" pitchFamily="2" charset="2"/>
              </a:rPr>
              <a:t>: </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Χρησιμοποιήσαμε την εικόνα </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painting</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jpg</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που είχε υδατογραφηθεί με τον αριθμό 5 και τον </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editor Paint</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3</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D</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και κόψαμε κομμάτια της εικόνας με την ρύθμιση </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autofill</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έτσι ώστε το παρασκήνιο να γεμίσει με ανάλογο χρώμα. Μετά κάναμε εξαγωγή της </a:t>
            </a:r>
            <a:r>
              <a:rPr lang="el-GR" sz="1800" dirty="0" err="1">
                <a:effectLst/>
                <a:latin typeface="Cambria" panose="02040503050406030204" pitchFamily="18" charset="0"/>
                <a:ea typeface="Times New Roman" panose="02020603050405020304" pitchFamily="18" charset="0"/>
                <a:cs typeface="Times New Roman" panose="02020603050405020304" pitchFamily="18" charset="0"/>
              </a:rPr>
              <a:t>αυτοαναστρέφουσας</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ακολουθίας του αριθμού 5, όπως επίσης και τα λογότυπα από την τεχνική των λογοτύπων.</a:t>
            </a:r>
            <a:endParaRPr lang="el-GR" dirty="0">
              <a:solidFill>
                <a:schemeClr val="tx1">
                  <a:lumMod val="95000"/>
                  <a:lumOff val="5000"/>
                </a:schemeClr>
              </a:solidFill>
              <a:latin typeface="Times New Roman" pitchFamily="18" charset="0"/>
              <a:cs typeface="Times New Roman" pitchFamily="18" charset="0"/>
              <a:sym typeface="Wingdings" pitchFamily="2" charset="2"/>
            </a:endParaRPr>
          </a:p>
          <a:p>
            <a:pPr marL="0" lvl="3" algn="just"/>
            <a:endParaRPr lang="en-US" dirty="0">
              <a:solidFill>
                <a:schemeClr val="tx1">
                  <a:lumMod val="95000"/>
                  <a:lumOff val="5000"/>
                </a:schemeClr>
              </a:solidFill>
              <a:latin typeface="Times New Roman" pitchFamily="18" charset="0"/>
              <a:cs typeface="Times New Roman" pitchFamily="18" charset="0"/>
              <a:sym typeface="Wingdings" pitchFamily="2" charset="2"/>
            </a:endParaRP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187</a:t>
            </a:fld>
            <a:endParaRPr lang="el-GR" altLang="el-GR" sz="1200" dirty="0">
              <a:latin typeface="Cambria" pitchFamily="18" charset="0"/>
            </a:endParaRPr>
          </a:p>
        </p:txBody>
      </p:sp>
      <p:graphicFrame>
        <p:nvGraphicFramePr>
          <p:cNvPr id="2" name="Table 1">
            <a:extLst>
              <a:ext uri="{FF2B5EF4-FFF2-40B4-BE49-F238E27FC236}">
                <a16:creationId xmlns:a16="http://schemas.microsoft.com/office/drawing/2014/main" id="{FE135EE6-8C6E-4B83-AC7E-6BF57C730B32}"/>
              </a:ext>
            </a:extLst>
          </p:cNvPr>
          <p:cNvGraphicFramePr>
            <a:graphicFrameLocks noGrp="1"/>
          </p:cNvGraphicFramePr>
          <p:nvPr>
            <p:extLst>
              <p:ext uri="{D42A27DB-BD31-4B8C-83A1-F6EECF244321}">
                <p14:modId xmlns:p14="http://schemas.microsoft.com/office/powerpoint/2010/main" val="2525473367"/>
              </p:ext>
            </p:extLst>
          </p:nvPr>
        </p:nvGraphicFramePr>
        <p:xfrm>
          <a:off x="1312002" y="3474269"/>
          <a:ext cx="6572366" cy="1538907"/>
        </p:xfrm>
        <a:graphic>
          <a:graphicData uri="http://schemas.openxmlformats.org/drawingml/2006/table">
            <a:tbl>
              <a:tblPr firstRow="1" firstCol="1" bandRow="1">
                <a:tableStyleId>{5940675A-B579-460E-94D1-54222C63F5DA}</a:tableStyleId>
              </a:tblPr>
              <a:tblGrid>
                <a:gridCol w="1012393">
                  <a:extLst>
                    <a:ext uri="{9D8B030D-6E8A-4147-A177-3AD203B41FA5}">
                      <a16:colId xmlns:a16="http://schemas.microsoft.com/office/drawing/2014/main" val="4129100769"/>
                    </a:ext>
                  </a:extLst>
                </a:gridCol>
                <a:gridCol w="954150">
                  <a:extLst>
                    <a:ext uri="{9D8B030D-6E8A-4147-A177-3AD203B41FA5}">
                      <a16:colId xmlns:a16="http://schemas.microsoft.com/office/drawing/2014/main" val="1081174768"/>
                    </a:ext>
                  </a:extLst>
                </a:gridCol>
                <a:gridCol w="1536577">
                  <a:extLst>
                    <a:ext uri="{9D8B030D-6E8A-4147-A177-3AD203B41FA5}">
                      <a16:colId xmlns:a16="http://schemas.microsoft.com/office/drawing/2014/main" val="1178862396"/>
                    </a:ext>
                  </a:extLst>
                </a:gridCol>
                <a:gridCol w="764990">
                  <a:extLst>
                    <a:ext uri="{9D8B030D-6E8A-4147-A177-3AD203B41FA5}">
                      <a16:colId xmlns:a16="http://schemas.microsoft.com/office/drawing/2014/main" val="243085060"/>
                    </a:ext>
                  </a:extLst>
                </a:gridCol>
                <a:gridCol w="720080">
                  <a:extLst>
                    <a:ext uri="{9D8B030D-6E8A-4147-A177-3AD203B41FA5}">
                      <a16:colId xmlns:a16="http://schemas.microsoft.com/office/drawing/2014/main" val="1144465523"/>
                    </a:ext>
                  </a:extLst>
                </a:gridCol>
                <a:gridCol w="792088">
                  <a:extLst>
                    <a:ext uri="{9D8B030D-6E8A-4147-A177-3AD203B41FA5}">
                      <a16:colId xmlns:a16="http://schemas.microsoft.com/office/drawing/2014/main" val="785175278"/>
                    </a:ext>
                  </a:extLst>
                </a:gridCol>
                <a:gridCol w="792088">
                  <a:extLst>
                    <a:ext uri="{9D8B030D-6E8A-4147-A177-3AD203B41FA5}">
                      <a16:colId xmlns:a16="http://schemas.microsoft.com/office/drawing/2014/main" val="3596005085"/>
                    </a:ext>
                  </a:extLst>
                </a:gridCol>
              </a:tblGrid>
              <a:tr h="711180">
                <a:tc>
                  <a:txBody>
                    <a:bodyPr/>
                    <a:lstStyle/>
                    <a:p>
                      <a:pPr algn="ctr">
                        <a:lnSpc>
                          <a:spcPct val="150000"/>
                        </a:lnSpc>
                        <a:spcAft>
                          <a:spcPts val="300"/>
                        </a:spcAft>
                      </a:pPr>
                      <a:r>
                        <a:rPr lang="el-GR" sz="1100" dirty="0">
                          <a:effectLst/>
                        </a:rPr>
                        <a:t>Εικόνα</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1100" dirty="0">
                          <a:effectLst/>
                          <a:latin typeface="Calibri" panose="020F0502020204030204" pitchFamily="34" charset="0"/>
                          <a:cs typeface="Calibri" panose="020F0502020204030204" pitchFamily="34" charset="0"/>
                        </a:rPr>
                        <a:t>SIZE</a:t>
                      </a:r>
                      <a:endParaRPr lang="el-GR" sz="11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US" sz="1100" dirty="0" err="1">
                          <a:effectLst/>
                          <a:latin typeface="Calibri" panose="020F0502020204030204" pitchFamily="34" charset="0"/>
                          <a:cs typeface="Calibri" panose="020F0502020204030204" pitchFamily="34" charset="0"/>
                        </a:rPr>
                        <a:t>SiP</a:t>
                      </a:r>
                      <a:endParaRPr lang="el-GR" sz="11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kumimoji="0" lang="el-GR" sz="1100" kern="1200" dirty="0">
                          <a:solidFill>
                            <a:schemeClr val="tx1"/>
                          </a:solidFill>
                          <a:effectLst/>
                          <a:latin typeface="+mn-lt"/>
                          <a:ea typeface="+mn-ea"/>
                          <a:cs typeface="+mn-cs"/>
                        </a:rPr>
                        <a:t>Αρχικό </a:t>
                      </a:r>
                      <a:r>
                        <a:rPr kumimoji="0" lang="en-GB" sz="1100" kern="1200" dirty="0">
                          <a:solidFill>
                            <a:schemeClr val="tx1"/>
                          </a:solidFill>
                          <a:effectLst/>
                          <a:latin typeface="+mn-lt"/>
                          <a:ea typeface="+mn-ea"/>
                          <a:cs typeface="+mn-cs"/>
                        </a:rPr>
                        <a:t>logo1</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50000"/>
                        </a:lnSpc>
                        <a:spcBef>
                          <a:spcPts val="0"/>
                        </a:spcBef>
                        <a:spcAft>
                          <a:spcPts val="300"/>
                        </a:spcAft>
                        <a:buClrTx/>
                        <a:buSzTx/>
                        <a:buFontTx/>
                        <a:buNone/>
                        <a:tabLst/>
                        <a:defRPr/>
                      </a:pPr>
                      <a:r>
                        <a:rPr kumimoji="0" lang="el-GR" sz="1100" kern="1200" dirty="0">
                          <a:solidFill>
                            <a:schemeClr val="tx1"/>
                          </a:solidFill>
                          <a:effectLst/>
                          <a:latin typeface="+mn-lt"/>
                          <a:ea typeface="+mn-ea"/>
                          <a:cs typeface="+mn-cs"/>
                        </a:rPr>
                        <a:t>Αρχικό </a:t>
                      </a:r>
                      <a:r>
                        <a:rPr kumimoji="0" lang="en-GB" sz="1100" kern="1200" dirty="0">
                          <a:solidFill>
                            <a:schemeClr val="tx1"/>
                          </a:solidFill>
                          <a:effectLst/>
                          <a:latin typeface="+mn-lt"/>
                          <a:ea typeface="+mn-ea"/>
                          <a:cs typeface="+mn-cs"/>
                        </a:rPr>
                        <a:t>logo2</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100" dirty="0">
                          <a:effectLst/>
                          <a:latin typeface="Cambria" panose="02040503050406030204" pitchFamily="18" charset="0"/>
                          <a:ea typeface="Times New Roman" panose="02020603050405020304" pitchFamily="18" charset="0"/>
                          <a:cs typeface="Times New Roman" panose="02020603050405020304" pitchFamily="18" charset="0"/>
                        </a:rPr>
                        <a:t>Εξαγόμενο </a:t>
                      </a:r>
                      <a:r>
                        <a:rPr lang="en-GB" sz="1100" dirty="0">
                          <a:effectLst/>
                          <a:latin typeface="Cambria" panose="02040503050406030204" pitchFamily="18" charset="0"/>
                          <a:ea typeface="Times New Roman" panose="02020603050405020304" pitchFamily="18" charset="0"/>
                          <a:cs typeface="Times New Roman" panose="02020603050405020304" pitchFamily="18" charset="0"/>
                        </a:rPr>
                        <a:t>logo1</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1100" dirty="0">
                          <a:effectLst/>
                        </a:rPr>
                        <a:t>E</a:t>
                      </a:r>
                      <a:r>
                        <a:rPr lang="el-GR" sz="1100" dirty="0" err="1">
                          <a:effectLst/>
                        </a:rPr>
                        <a:t>ξαγόμενο</a:t>
                      </a:r>
                      <a:r>
                        <a:rPr lang="el-GR" sz="1100" dirty="0">
                          <a:effectLst/>
                        </a:rPr>
                        <a:t> </a:t>
                      </a:r>
                      <a:r>
                        <a:rPr lang="en-GB" sz="1100" dirty="0">
                          <a:effectLst/>
                        </a:rPr>
                        <a:t>logo 2</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6628514"/>
                  </a:ext>
                </a:extLst>
              </a:tr>
              <a:tr h="777478">
                <a:tc>
                  <a:txBody>
                    <a:bodyPr/>
                    <a:lstStyle/>
                    <a:p>
                      <a:pPr algn="ctr">
                        <a:lnSpc>
                          <a:spcPct val="150000"/>
                        </a:lnSpc>
                        <a:spcAft>
                          <a:spcPts val="300"/>
                        </a:spcAft>
                      </a:pPr>
                      <a:r>
                        <a:rPr lang="en-GB" sz="1100" dirty="0">
                          <a:effectLst/>
                          <a:latin typeface="Calibri" panose="020F0502020204030204" pitchFamily="34" charset="0"/>
                          <a:ea typeface="Times New Roman" panose="02020603050405020304" pitchFamily="18" charset="0"/>
                          <a:cs typeface="Calibri" panose="020F0502020204030204" pitchFamily="34" charset="0"/>
                        </a:rPr>
                        <a:t>painting.jpg</a:t>
                      </a:r>
                      <a:endParaRPr lang="el-GR" sz="11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GB" sz="1100" dirty="0">
                          <a:effectLst/>
                          <a:latin typeface="Calibri" panose="020F0502020204030204" pitchFamily="34" charset="0"/>
                          <a:ea typeface="Times New Roman" panose="02020603050405020304" pitchFamily="18" charset="0"/>
                          <a:cs typeface="Calibri" panose="020F0502020204030204" pitchFamily="34" charset="0"/>
                        </a:rPr>
                        <a:t>512</a:t>
                      </a:r>
                      <a:r>
                        <a:rPr lang="el-GR" sz="1100" dirty="0">
                          <a:effectLst/>
                          <a:latin typeface="Calibri" panose="020F0502020204030204" pitchFamily="34" charset="0"/>
                          <a:ea typeface="Times New Roman" panose="02020603050405020304" pitchFamily="18" charset="0"/>
                          <a:cs typeface="Calibri" panose="020F0502020204030204" pitchFamily="34" charset="0"/>
                        </a:rPr>
                        <a:t> </a:t>
                      </a:r>
                      <a:r>
                        <a:rPr lang="en-GB" sz="1100" dirty="0">
                          <a:effectLst/>
                          <a:latin typeface="Calibri" panose="020F0502020204030204" pitchFamily="34" charset="0"/>
                          <a:ea typeface="Times New Roman" panose="02020603050405020304" pitchFamily="18" charset="0"/>
                          <a:cs typeface="Calibri" panose="020F0502020204030204" pitchFamily="34" charset="0"/>
                        </a:rPr>
                        <a:t>x 512</a:t>
                      </a:r>
                      <a:endParaRPr lang="el-GR" sz="11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64410424"/>
                  </a:ext>
                </a:extLst>
              </a:tr>
            </a:tbl>
          </a:graphicData>
        </a:graphic>
      </p:graphicFrame>
      <p:pic>
        <p:nvPicPr>
          <p:cNvPr id="13" name="Picture 12">
            <a:extLst>
              <a:ext uri="{FF2B5EF4-FFF2-40B4-BE49-F238E27FC236}">
                <a16:creationId xmlns:a16="http://schemas.microsoft.com/office/drawing/2014/main" id="{BEA4551E-F5F3-4A1B-93CF-435D5F6971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7864" y="4365104"/>
            <a:ext cx="1440160" cy="288032"/>
          </a:xfrm>
          <a:prstGeom prst="rect">
            <a:avLst/>
          </a:prstGeom>
        </p:spPr>
      </p:pic>
      <p:pic>
        <p:nvPicPr>
          <p:cNvPr id="14" name="Picture 13">
            <a:extLst>
              <a:ext uri="{FF2B5EF4-FFF2-40B4-BE49-F238E27FC236}">
                <a16:creationId xmlns:a16="http://schemas.microsoft.com/office/drawing/2014/main" id="{D95E6069-1C9C-40B4-9A27-CCC821279A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5407" y="4384286"/>
            <a:ext cx="300257" cy="300257"/>
          </a:xfrm>
          <a:prstGeom prst="rect">
            <a:avLst/>
          </a:prstGeom>
        </p:spPr>
      </p:pic>
      <p:pic>
        <p:nvPicPr>
          <p:cNvPr id="15" name="Picture 14">
            <a:extLst>
              <a:ext uri="{FF2B5EF4-FFF2-40B4-BE49-F238E27FC236}">
                <a16:creationId xmlns:a16="http://schemas.microsoft.com/office/drawing/2014/main" id="{7051B39D-FD55-4A16-8D8E-109ADEF053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4288" y="4384286"/>
            <a:ext cx="300257" cy="300257"/>
          </a:xfrm>
          <a:prstGeom prst="rect">
            <a:avLst/>
          </a:prstGeom>
        </p:spPr>
      </p:pic>
      <p:pic>
        <p:nvPicPr>
          <p:cNvPr id="18" name="Picture 17">
            <a:extLst>
              <a:ext uri="{FF2B5EF4-FFF2-40B4-BE49-F238E27FC236}">
                <a16:creationId xmlns:a16="http://schemas.microsoft.com/office/drawing/2014/main" id="{C65EBC69-3A2E-4F4B-9BC8-B8F3C62543A5}"/>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6340523" y="4286647"/>
            <a:ext cx="743514" cy="547562"/>
          </a:xfrm>
          <a:prstGeom prst="rect">
            <a:avLst/>
          </a:prstGeom>
        </p:spPr>
      </p:pic>
      <p:pic>
        <p:nvPicPr>
          <p:cNvPr id="20" name="Picture 19">
            <a:extLst>
              <a:ext uri="{FF2B5EF4-FFF2-40B4-BE49-F238E27FC236}">
                <a16:creationId xmlns:a16="http://schemas.microsoft.com/office/drawing/2014/main" id="{81E5EFDC-C2EA-4A59-83BA-6690C9B074C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7113832" y="4286647"/>
            <a:ext cx="729715" cy="547562"/>
          </a:xfrm>
          <a:prstGeom prst="rect">
            <a:avLst/>
          </a:prstGeom>
        </p:spPr>
      </p:pic>
    </p:spTree>
    <p:extLst>
      <p:ext uri="{BB962C8B-B14F-4D97-AF65-F5344CB8AC3E}">
        <p14:creationId xmlns:p14="http://schemas.microsoft.com/office/powerpoint/2010/main" val="131663749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GB" sz="2800" dirty="0">
                <a:solidFill>
                  <a:schemeClr val="accent5">
                    <a:lumMod val="75000"/>
                  </a:schemeClr>
                </a:solidFill>
                <a:latin typeface="Century Schoolbook" pitchFamily="18" charset="0"/>
              </a:rPr>
              <a:t>4</a:t>
            </a:r>
            <a:r>
              <a:rPr lang="en-US" sz="2800" dirty="0">
                <a:solidFill>
                  <a:schemeClr val="accent5">
                    <a:lumMod val="75000"/>
                  </a:schemeClr>
                </a:solidFill>
                <a:latin typeface="Century Schoolbook" pitchFamily="18" charset="0"/>
              </a:rPr>
              <a:t> </a:t>
            </a:r>
            <a:r>
              <a:rPr lang="el-GR" sz="2800" dirty="0">
                <a:solidFill>
                  <a:schemeClr val="accent5">
                    <a:lumMod val="75000"/>
                  </a:schemeClr>
                </a:solidFill>
                <a:latin typeface="Century Schoolbook" pitchFamily="18" charset="0"/>
              </a:rPr>
              <a:t>Πειραματικά αποτελέσματα</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732367" cy="4316566"/>
          </a:xfrm>
          <a:prstGeom prst="rect">
            <a:avLst/>
          </a:prstGeom>
        </p:spPr>
        <p:txBody>
          <a:bodyPr wrap="square">
            <a:spAutoFit/>
          </a:bodyPr>
          <a:lstStyle/>
          <a:p>
            <a:pPr algn="just">
              <a:spcAft>
                <a:spcPts val="300"/>
              </a:spcAft>
            </a:pPr>
            <a:r>
              <a:rPr lang="el-CY" b="1" dirty="0">
                <a:solidFill>
                  <a:srgbClr val="C00000"/>
                </a:solidFill>
                <a:latin typeface="Times New Roman" pitchFamily="18" charset="0"/>
                <a:cs typeface="Times New Roman" pitchFamily="18" charset="0"/>
                <a:sym typeface="Wingdings" pitchFamily="2" charset="2"/>
              </a:rPr>
              <a:t>Ε</a:t>
            </a:r>
            <a:r>
              <a:rPr lang="el-GR" b="1" dirty="0">
                <a:solidFill>
                  <a:srgbClr val="C00000"/>
                </a:solidFill>
                <a:latin typeface="Times New Roman" pitchFamily="18" charset="0"/>
                <a:cs typeface="Times New Roman" pitchFamily="18" charset="0"/>
                <a:sym typeface="Wingdings" pitchFamily="2" charset="2"/>
              </a:rPr>
              <a:t>πιθέσεις</a:t>
            </a:r>
            <a:r>
              <a:rPr lang="en-GB" b="1" dirty="0">
                <a:solidFill>
                  <a:srgbClr val="C00000"/>
                </a:solidFill>
                <a:latin typeface="Times New Roman" pitchFamily="18" charset="0"/>
                <a:cs typeface="Times New Roman" pitchFamily="18" charset="0"/>
                <a:sym typeface="Wingdings" pitchFamily="2" charset="2"/>
              </a:rPr>
              <a:t> </a:t>
            </a:r>
            <a:r>
              <a:rPr lang="el-GR" b="1" dirty="0">
                <a:solidFill>
                  <a:srgbClr val="C00000"/>
                </a:solidFill>
                <a:latin typeface="Times New Roman" pitchFamily="18" charset="0"/>
                <a:cs typeface="Times New Roman" pitchFamily="18" charset="0"/>
                <a:sym typeface="Wingdings" pitchFamily="2" charset="2"/>
              </a:rPr>
              <a:t>συμπίεσης</a:t>
            </a:r>
            <a:r>
              <a:rPr lang="en-US" dirty="0">
                <a:solidFill>
                  <a:schemeClr val="tx1">
                    <a:lumMod val="95000"/>
                    <a:lumOff val="5000"/>
                  </a:schemeClr>
                </a:solidFill>
                <a:latin typeface="Times New Roman" pitchFamily="18" charset="0"/>
                <a:cs typeface="Times New Roman" pitchFamily="18" charset="0"/>
                <a:sym typeface="Wingdings" pitchFamily="2" charset="2"/>
              </a:rPr>
              <a:t>: </a:t>
            </a:r>
            <a:endParaRPr lang="el-GR" dirty="0">
              <a:solidFill>
                <a:schemeClr val="tx1">
                  <a:lumMod val="95000"/>
                  <a:lumOff val="5000"/>
                </a:schemeClr>
              </a:solidFill>
              <a:latin typeface="Times New Roman" pitchFamily="18" charset="0"/>
              <a:cs typeface="Times New Roman" pitchFamily="18" charset="0"/>
              <a:sym typeface="Wingdings" pitchFamily="2" charset="2"/>
            </a:endParaRPr>
          </a:p>
          <a:p>
            <a:pPr marL="742950" lvl="1" indent="-285750" algn="just">
              <a:spcAft>
                <a:spcPts val="300"/>
              </a:spcAft>
              <a:buFont typeface="Wingdings" panose="05000000000000000000" pitchFamily="2" charset="2"/>
              <a:buChar char="Ø"/>
            </a:pPr>
            <a:r>
              <a:rPr lang="el-GR" dirty="0">
                <a:effectLst/>
                <a:latin typeface="Cambria" panose="02040503050406030204" pitchFamily="18" charset="0"/>
                <a:ea typeface="Times New Roman" panose="02020603050405020304" pitchFamily="18" charset="0"/>
                <a:cs typeface="Times New Roman" panose="02020603050405020304" pitchFamily="18" charset="0"/>
              </a:rPr>
              <a:t>Οι επιθέσεις συμπίεσης είναι από τις πιο σημαντικές επιθέσεις, και μπορεί να χαρακτηρίσουν πόσο </a:t>
            </a:r>
            <a:r>
              <a:rPr lang="el-CY" dirty="0">
                <a:latin typeface="Cambria" panose="02040503050406030204" pitchFamily="18" charset="0"/>
                <a:ea typeface="Times New Roman" panose="02020603050405020304" pitchFamily="18" charset="0"/>
                <a:cs typeface="Times New Roman" panose="02020603050405020304" pitchFamily="18" charset="0"/>
              </a:rPr>
              <a:t>ανθεκτικός</a:t>
            </a:r>
            <a:r>
              <a:rPr lang="el-GR" dirty="0">
                <a:effectLst/>
                <a:latin typeface="Cambria" panose="02040503050406030204" pitchFamily="18" charset="0"/>
                <a:ea typeface="Times New Roman" panose="02020603050405020304" pitchFamily="18" charset="0"/>
                <a:cs typeface="Times New Roman" panose="02020603050405020304" pitchFamily="18" charset="0"/>
              </a:rPr>
              <a:t> η όχι είναι </a:t>
            </a:r>
            <a:r>
              <a:rPr lang="el-CY" dirty="0">
                <a:effectLst/>
                <a:latin typeface="Cambria" panose="02040503050406030204" pitchFamily="18" charset="0"/>
                <a:ea typeface="Times New Roman" panose="02020603050405020304" pitchFamily="18" charset="0"/>
                <a:cs typeface="Times New Roman" panose="02020603050405020304" pitchFamily="18" charset="0"/>
              </a:rPr>
              <a:t>ενας</a:t>
            </a:r>
            <a:r>
              <a:rPr lang="el-GR" dirty="0">
                <a:effectLst/>
                <a:latin typeface="Cambria" panose="02040503050406030204" pitchFamily="18" charset="0"/>
                <a:ea typeface="Times New Roman" panose="02020603050405020304" pitchFamily="18" charset="0"/>
                <a:cs typeface="Times New Roman" panose="02020603050405020304" pitchFamily="18" charset="0"/>
              </a:rPr>
              <a:t> </a:t>
            </a:r>
            <a:r>
              <a:rPr lang="el-CY" dirty="0">
                <a:effectLst/>
                <a:latin typeface="Cambria" panose="02040503050406030204" pitchFamily="18" charset="0"/>
                <a:ea typeface="Times New Roman" panose="02020603050405020304" pitchFamily="18" charset="0"/>
                <a:cs typeface="Times New Roman" panose="02020603050405020304" pitchFamily="18" charset="0"/>
              </a:rPr>
              <a:t>αλγόριθμος</a:t>
            </a:r>
            <a:r>
              <a:rPr lang="el-GR" dirty="0">
                <a:effectLst/>
                <a:latin typeface="Cambria" panose="02040503050406030204" pitchFamily="18" charset="0"/>
                <a:ea typeface="Times New Roman" panose="02020603050405020304" pitchFamily="18" charset="0"/>
                <a:cs typeface="Times New Roman" panose="02020603050405020304" pitchFamily="18" charset="0"/>
              </a:rPr>
              <a:t> υδατοσήμανσης. </a:t>
            </a:r>
          </a:p>
          <a:p>
            <a:pPr marL="742950" lvl="1" indent="-285750" algn="just">
              <a:spcAft>
                <a:spcPts val="300"/>
              </a:spcAft>
              <a:buFont typeface="Wingdings" panose="05000000000000000000" pitchFamily="2" charset="2"/>
              <a:buChar char="Ø"/>
            </a:pPr>
            <a:endParaRPr lang="el-GR" dirty="0">
              <a:effectLst/>
              <a:latin typeface="Cambria" panose="02040503050406030204" pitchFamily="18" charset="0"/>
              <a:ea typeface="Times New Roman" panose="02020603050405020304" pitchFamily="18" charset="0"/>
              <a:cs typeface="Times New Roman" panose="02020603050405020304" pitchFamily="18" charset="0"/>
            </a:endParaRPr>
          </a:p>
          <a:p>
            <a:pPr marL="742950" lvl="1" indent="-285750" algn="just">
              <a:spcAft>
                <a:spcPts val="300"/>
              </a:spcAft>
              <a:buFont typeface="Wingdings" panose="05000000000000000000" pitchFamily="2" charset="2"/>
              <a:buChar char="Ø"/>
            </a:pPr>
            <a:r>
              <a:rPr lang="el-GR" dirty="0">
                <a:latin typeface="Cambria" panose="02040503050406030204" pitchFamily="18" charset="0"/>
                <a:ea typeface="Times New Roman" panose="02020603050405020304" pitchFamily="18" charset="0"/>
                <a:cs typeface="Times New Roman" panose="02020603050405020304" pitchFamily="18" charset="0"/>
              </a:rPr>
              <a:t>Ε</a:t>
            </a:r>
            <a:r>
              <a:rPr lang="el-GR" dirty="0">
                <a:effectLst/>
                <a:latin typeface="Cambria" panose="02040503050406030204" pitchFamily="18" charset="0"/>
                <a:ea typeface="Times New Roman" panose="02020603050405020304" pitchFamily="18" charset="0"/>
                <a:cs typeface="Times New Roman" panose="02020603050405020304" pitchFamily="18" charset="0"/>
              </a:rPr>
              <a:t>φαρμόσαμε </a:t>
            </a:r>
            <a:r>
              <a:rPr lang="en-GB" dirty="0">
                <a:effectLst/>
                <a:latin typeface="Cambria" panose="02040503050406030204" pitchFamily="18" charset="0"/>
                <a:ea typeface="Times New Roman" panose="02020603050405020304" pitchFamily="18" charset="0"/>
                <a:cs typeface="Times New Roman" panose="02020603050405020304" pitchFamily="18" charset="0"/>
              </a:rPr>
              <a:t>JPEG </a:t>
            </a:r>
            <a:r>
              <a:rPr lang="el-GR" dirty="0">
                <a:effectLst/>
                <a:latin typeface="Cambria" panose="02040503050406030204" pitchFamily="18" charset="0"/>
                <a:ea typeface="Times New Roman" panose="02020603050405020304" pitchFamily="18" charset="0"/>
                <a:cs typeface="Times New Roman" panose="02020603050405020304" pitchFamily="18" charset="0"/>
              </a:rPr>
              <a:t>μορφή συμπίεσης. </a:t>
            </a:r>
          </a:p>
          <a:p>
            <a:pPr marL="742950" lvl="1" indent="-285750" algn="just">
              <a:spcAft>
                <a:spcPts val="300"/>
              </a:spcAft>
              <a:buFont typeface="Wingdings" panose="05000000000000000000" pitchFamily="2" charset="2"/>
              <a:buChar char="Ø"/>
            </a:pPr>
            <a:endParaRPr lang="el-GR" dirty="0">
              <a:effectLst/>
              <a:latin typeface="Cambria" panose="02040503050406030204" pitchFamily="18" charset="0"/>
              <a:ea typeface="Times New Roman" panose="02020603050405020304" pitchFamily="18" charset="0"/>
              <a:cs typeface="Times New Roman" panose="02020603050405020304" pitchFamily="18" charset="0"/>
            </a:endParaRPr>
          </a:p>
          <a:p>
            <a:pPr marL="742950" lvl="1" indent="-285750" algn="just">
              <a:spcAft>
                <a:spcPts val="300"/>
              </a:spcAft>
              <a:buFont typeface="Wingdings" panose="05000000000000000000" pitchFamily="2" charset="2"/>
              <a:buChar char="Ø"/>
            </a:pPr>
            <a:r>
              <a:rPr lang="el-GR" dirty="0">
                <a:effectLst/>
                <a:latin typeface="Cambria" panose="02040503050406030204" pitchFamily="18" charset="0"/>
                <a:ea typeface="Times New Roman" panose="02020603050405020304" pitchFamily="18" charset="0"/>
                <a:cs typeface="Times New Roman" panose="02020603050405020304" pitchFamily="18" charset="0"/>
              </a:rPr>
              <a:t>Για μετρικές χρησιμοποιήσαμε τις τιμές </a:t>
            </a:r>
            <a:r>
              <a:rPr lang="en-US" dirty="0">
                <a:effectLst/>
                <a:latin typeface="Cambria" panose="02040503050406030204" pitchFamily="18" charset="0"/>
                <a:ea typeface="Times New Roman" panose="02020603050405020304" pitchFamily="18" charset="0"/>
                <a:cs typeface="Times New Roman" panose="02020603050405020304" pitchFamily="18" charset="0"/>
              </a:rPr>
              <a:t>PSNR</a:t>
            </a:r>
            <a:r>
              <a:rPr lang="el-GR" dirty="0">
                <a:effectLst/>
                <a:latin typeface="Cambria" panose="02040503050406030204" pitchFamily="18" charset="0"/>
                <a:ea typeface="Times New Roman" panose="02020603050405020304" pitchFamily="18" charset="0"/>
                <a:cs typeface="Times New Roman" panose="02020603050405020304" pitchFamily="18" charset="0"/>
              </a:rPr>
              <a:t>, </a:t>
            </a:r>
            <a:r>
              <a:rPr lang="en-US" dirty="0">
                <a:effectLst/>
                <a:latin typeface="Cambria" panose="02040503050406030204" pitchFamily="18" charset="0"/>
                <a:ea typeface="Times New Roman" panose="02020603050405020304" pitchFamily="18" charset="0"/>
                <a:cs typeface="Times New Roman" panose="02020603050405020304" pitchFamily="18" charset="0"/>
              </a:rPr>
              <a:t>SSIM </a:t>
            </a:r>
            <a:r>
              <a:rPr lang="el-GR" dirty="0">
                <a:effectLst/>
                <a:latin typeface="Cambria" panose="02040503050406030204" pitchFamily="18" charset="0"/>
                <a:ea typeface="Times New Roman" panose="02020603050405020304" pitchFamily="18" charset="0"/>
                <a:cs typeface="Times New Roman" panose="02020603050405020304" pitchFamily="18" charset="0"/>
              </a:rPr>
              <a:t>και </a:t>
            </a:r>
            <a:r>
              <a:rPr lang="en-US" dirty="0">
                <a:effectLst/>
                <a:latin typeface="Cambria" panose="02040503050406030204" pitchFamily="18" charset="0"/>
                <a:ea typeface="Times New Roman" panose="02020603050405020304" pitchFamily="18" charset="0"/>
                <a:cs typeface="Times New Roman" panose="02020603050405020304" pitchFamily="18" charset="0"/>
              </a:rPr>
              <a:t>BER</a:t>
            </a:r>
            <a:r>
              <a:rPr lang="el-GR" dirty="0">
                <a:effectLst/>
                <a:latin typeface="Cambria" panose="02040503050406030204" pitchFamily="18" charset="0"/>
                <a:ea typeface="Times New Roman" panose="02020603050405020304" pitchFamily="18" charset="0"/>
                <a:cs typeface="Times New Roman" panose="02020603050405020304" pitchFamily="18" charset="0"/>
              </a:rPr>
              <a:t>.</a:t>
            </a:r>
          </a:p>
          <a:p>
            <a:pPr marL="742950" lvl="1" indent="-285750" algn="just">
              <a:spcAft>
                <a:spcPts val="300"/>
              </a:spcAft>
              <a:buFont typeface="Wingdings" panose="05000000000000000000" pitchFamily="2" charset="2"/>
              <a:buChar char="Ø"/>
            </a:pPr>
            <a:endParaRPr lang="el-GR" dirty="0">
              <a:effectLst/>
              <a:latin typeface="Cambria" panose="02040503050406030204" pitchFamily="18" charset="0"/>
              <a:ea typeface="Times New Roman" panose="02020603050405020304" pitchFamily="18" charset="0"/>
              <a:cs typeface="Times New Roman" panose="02020603050405020304" pitchFamily="18" charset="0"/>
            </a:endParaRPr>
          </a:p>
          <a:p>
            <a:pPr marL="742950" lvl="1" indent="-285750" algn="just">
              <a:spcAft>
                <a:spcPts val="300"/>
              </a:spcAft>
              <a:buFont typeface="Wingdings" panose="05000000000000000000" pitchFamily="2" charset="2"/>
              <a:buChar char="Ø"/>
            </a:pPr>
            <a:r>
              <a:rPr lang="el-GR" dirty="0">
                <a:effectLst/>
                <a:latin typeface="Cambria" panose="02040503050406030204" pitchFamily="18" charset="0"/>
                <a:ea typeface="Times New Roman" panose="02020603050405020304" pitchFamily="18" charset="0"/>
                <a:cs typeface="Times New Roman" panose="02020603050405020304" pitchFamily="18" charset="0"/>
              </a:rPr>
              <a:t>Για τα πειράματα συμπίεσης χρησιμοποιήσαμε την μέθοδο </a:t>
            </a:r>
            <a:r>
              <a:rPr lang="en-US" dirty="0">
                <a:effectLst/>
                <a:latin typeface="Cambria" panose="02040503050406030204" pitchFamily="18" charset="0"/>
                <a:ea typeface="Times New Roman" panose="02020603050405020304" pitchFamily="18" charset="0"/>
                <a:cs typeface="Times New Roman" panose="02020603050405020304" pitchFamily="18" charset="0"/>
              </a:rPr>
              <a:t>save </a:t>
            </a:r>
            <a:r>
              <a:rPr lang="el-GR" dirty="0">
                <a:effectLst/>
                <a:latin typeface="Cambria" panose="02040503050406030204" pitchFamily="18" charset="0"/>
                <a:ea typeface="Times New Roman" panose="02020603050405020304" pitchFamily="18" charset="0"/>
                <a:cs typeface="Times New Roman" panose="02020603050405020304" pitchFamily="18" charset="0"/>
              </a:rPr>
              <a:t>της βιβλιοθήκης </a:t>
            </a:r>
            <a:r>
              <a:rPr lang="en-US" dirty="0">
                <a:effectLst/>
                <a:latin typeface="Cambria" panose="02040503050406030204" pitchFamily="18" charset="0"/>
                <a:ea typeface="Times New Roman" panose="02020603050405020304" pitchFamily="18" charset="0"/>
                <a:cs typeface="Times New Roman" panose="02020603050405020304" pitchFamily="18" charset="0"/>
              </a:rPr>
              <a:t>PIL</a:t>
            </a:r>
            <a:r>
              <a:rPr lang="el-GR" dirty="0">
                <a:effectLst/>
                <a:latin typeface="Cambria" panose="02040503050406030204" pitchFamily="18" charset="0"/>
                <a:ea typeface="Times New Roman" panose="02020603050405020304" pitchFamily="18" charset="0"/>
                <a:cs typeface="Times New Roman" panose="02020603050405020304" pitchFamily="18" charset="0"/>
              </a:rPr>
              <a:t> της </a:t>
            </a:r>
            <a:r>
              <a:rPr lang="en-US" dirty="0">
                <a:latin typeface="Cambria" panose="02040503050406030204" pitchFamily="18" charset="0"/>
                <a:ea typeface="Times New Roman" panose="02020603050405020304" pitchFamily="18" charset="0"/>
                <a:cs typeface="Times New Roman" panose="02020603050405020304" pitchFamily="18" charset="0"/>
              </a:rPr>
              <a:t>Python</a:t>
            </a:r>
            <a:r>
              <a:rPr lang="el-GR" dirty="0">
                <a:effectLst/>
                <a:latin typeface="Cambria" panose="02040503050406030204" pitchFamily="18" charset="0"/>
                <a:ea typeface="Times New Roman" panose="02020603050405020304" pitchFamily="18" charset="0"/>
                <a:cs typeface="Times New Roman" panose="02020603050405020304" pitchFamily="18" charset="0"/>
              </a:rPr>
              <a:t>. </a:t>
            </a:r>
          </a:p>
          <a:p>
            <a:pPr marL="742950" lvl="1" indent="-285750" algn="just">
              <a:spcAft>
                <a:spcPts val="300"/>
              </a:spcAft>
              <a:buFont typeface="Wingdings" panose="05000000000000000000" pitchFamily="2" charset="2"/>
              <a:buChar char="Ø"/>
            </a:pPr>
            <a:endParaRPr lang="el-GR" dirty="0">
              <a:effectLst/>
              <a:latin typeface="Cambria" panose="02040503050406030204" pitchFamily="18" charset="0"/>
              <a:ea typeface="Times New Roman" panose="02020603050405020304" pitchFamily="18" charset="0"/>
              <a:cs typeface="Times New Roman" panose="02020603050405020304" pitchFamily="18" charset="0"/>
            </a:endParaRPr>
          </a:p>
          <a:p>
            <a:pPr marL="742950" lvl="1" indent="-285750" algn="just">
              <a:spcAft>
                <a:spcPts val="300"/>
              </a:spcAft>
              <a:buFont typeface="Wingdings" panose="05000000000000000000" pitchFamily="2" charset="2"/>
              <a:buChar char="Ø"/>
            </a:pPr>
            <a:r>
              <a:rPr lang="en-US" dirty="0">
                <a:effectLst/>
                <a:latin typeface="Cambria" panose="02040503050406030204" pitchFamily="18" charset="0"/>
                <a:ea typeface="Times New Roman" panose="02020603050405020304" pitchFamily="18" charset="0"/>
                <a:cs typeface="Times New Roman" panose="02020603050405020304" pitchFamily="18" charset="0"/>
              </a:rPr>
              <a:t>H </a:t>
            </a:r>
            <a:r>
              <a:rPr lang="el-GR" dirty="0">
                <a:effectLst/>
                <a:latin typeface="Cambria" panose="02040503050406030204" pitchFamily="18" charset="0"/>
                <a:ea typeface="Times New Roman" panose="02020603050405020304" pitchFamily="18" charset="0"/>
                <a:cs typeface="Times New Roman" panose="02020603050405020304" pitchFamily="18" charset="0"/>
              </a:rPr>
              <a:t>βιβλιοθήκη </a:t>
            </a:r>
            <a:r>
              <a:rPr lang="en-US" dirty="0">
                <a:effectLst/>
                <a:latin typeface="Cambria" panose="02040503050406030204" pitchFamily="18" charset="0"/>
                <a:ea typeface="Times New Roman" panose="02020603050405020304" pitchFamily="18" charset="0"/>
                <a:cs typeface="Times New Roman" panose="02020603050405020304" pitchFamily="18" charset="0"/>
              </a:rPr>
              <a:t>PIL </a:t>
            </a:r>
            <a:r>
              <a:rPr lang="el-GR" dirty="0">
                <a:effectLst/>
                <a:latin typeface="Cambria" panose="02040503050406030204" pitchFamily="18" charset="0"/>
                <a:ea typeface="Times New Roman" panose="02020603050405020304" pitchFamily="18" charset="0"/>
                <a:cs typeface="Times New Roman" panose="02020603050405020304" pitchFamily="18" charset="0"/>
              </a:rPr>
              <a:t>μας δίνει την δυνατότητα να καθορίσουμε το αν θα υπάρχει </a:t>
            </a:r>
            <a:r>
              <a:rPr lang="el-GR" dirty="0" err="1">
                <a:effectLst/>
                <a:latin typeface="Cambria" panose="02040503050406030204" pitchFamily="18" charset="0"/>
                <a:ea typeface="Times New Roman" panose="02020603050405020304" pitchFamily="18" charset="0"/>
                <a:cs typeface="Times New Roman" panose="02020603050405020304" pitchFamily="18" charset="0"/>
              </a:rPr>
              <a:t>υποδειγματοληψία</a:t>
            </a:r>
            <a:r>
              <a:rPr lang="el-GR" dirty="0">
                <a:effectLst/>
                <a:latin typeface="Cambria" panose="02040503050406030204" pitchFamily="18" charset="0"/>
                <a:ea typeface="Times New Roman" panose="02020603050405020304" pitchFamily="18" charset="0"/>
                <a:cs typeface="Times New Roman" panose="02020603050405020304" pitchFamily="18" charset="0"/>
              </a:rPr>
              <a:t> (</a:t>
            </a:r>
            <a:r>
              <a:rPr lang="en-US" dirty="0">
                <a:effectLst/>
                <a:latin typeface="Cambria" panose="02040503050406030204" pitchFamily="18" charset="0"/>
                <a:ea typeface="Times New Roman" panose="02020603050405020304" pitchFamily="18" charset="0"/>
                <a:cs typeface="Times New Roman" panose="02020603050405020304" pitchFamily="18" charset="0"/>
              </a:rPr>
              <a:t>subsampling</a:t>
            </a:r>
            <a:r>
              <a:rPr lang="el-GR" dirty="0">
                <a:effectLst/>
                <a:latin typeface="Cambria" panose="02040503050406030204" pitchFamily="18" charset="0"/>
                <a:ea typeface="Times New Roman" panose="02020603050405020304" pitchFamily="18" charset="0"/>
                <a:cs typeface="Times New Roman" panose="02020603050405020304" pitchFamily="18" charset="0"/>
              </a:rPr>
              <a:t>) κατά την συμπίεση. </a:t>
            </a:r>
            <a:endParaRPr lang="en-US" dirty="0">
              <a:solidFill>
                <a:schemeClr val="tx1">
                  <a:lumMod val="95000"/>
                  <a:lumOff val="5000"/>
                </a:schemeClr>
              </a:solidFill>
              <a:latin typeface="Times New Roman" pitchFamily="18" charset="0"/>
              <a:cs typeface="Times New Roman" pitchFamily="18" charset="0"/>
              <a:sym typeface="Wingdings" pitchFamily="2" charset="2"/>
            </a:endParaRP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188</a:t>
            </a:fld>
            <a:endParaRPr lang="el-GR" altLang="el-GR" sz="1200" dirty="0">
              <a:latin typeface="Cambria" pitchFamily="18" charset="0"/>
            </a:endParaRPr>
          </a:p>
        </p:txBody>
      </p:sp>
    </p:spTree>
    <p:extLst>
      <p:ext uri="{BB962C8B-B14F-4D97-AF65-F5344CB8AC3E}">
        <p14:creationId xmlns:p14="http://schemas.microsoft.com/office/powerpoint/2010/main" val="403232073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GB" sz="2800" dirty="0">
                <a:solidFill>
                  <a:schemeClr val="accent5">
                    <a:lumMod val="75000"/>
                  </a:schemeClr>
                </a:solidFill>
                <a:latin typeface="Century Schoolbook" pitchFamily="18" charset="0"/>
              </a:rPr>
              <a:t>4</a:t>
            </a:r>
            <a:r>
              <a:rPr lang="en-US" sz="2800" dirty="0">
                <a:solidFill>
                  <a:schemeClr val="accent5">
                    <a:lumMod val="75000"/>
                  </a:schemeClr>
                </a:solidFill>
                <a:latin typeface="Century Schoolbook" pitchFamily="18" charset="0"/>
              </a:rPr>
              <a:t> </a:t>
            </a:r>
            <a:r>
              <a:rPr lang="el-GR" sz="2800" dirty="0">
                <a:solidFill>
                  <a:schemeClr val="accent5">
                    <a:lumMod val="75000"/>
                  </a:schemeClr>
                </a:solidFill>
                <a:latin typeface="Century Schoolbook" pitchFamily="18" charset="0"/>
              </a:rPr>
              <a:t>Πειραματικά αποτελέσματα</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444335" cy="646331"/>
          </a:xfrm>
          <a:prstGeom prst="rect">
            <a:avLst/>
          </a:prstGeom>
        </p:spPr>
        <p:txBody>
          <a:bodyPr wrap="square">
            <a:spAutoFit/>
          </a:bodyPr>
          <a:lstStyle/>
          <a:p>
            <a:pPr algn="just">
              <a:spcAft>
                <a:spcPts val="300"/>
              </a:spcAft>
            </a:pPr>
            <a:r>
              <a:rPr lang="el-CY" b="1" dirty="0">
                <a:solidFill>
                  <a:srgbClr val="C00000"/>
                </a:solidFill>
                <a:latin typeface="Times New Roman" pitchFamily="18" charset="0"/>
                <a:cs typeface="Times New Roman" pitchFamily="18" charset="0"/>
                <a:sym typeface="Wingdings" pitchFamily="2" charset="2"/>
              </a:rPr>
              <a:t>Ε</a:t>
            </a:r>
            <a:r>
              <a:rPr lang="el-GR" b="1" dirty="0">
                <a:solidFill>
                  <a:srgbClr val="C00000"/>
                </a:solidFill>
                <a:latin typeface="Times New Roman" pitchFamily="18" charset="0"/>
                <a:cs typeface="Times New Roman" pitchFamily="18" charset="0"/>
                <a:sym typeface="Wingdings" pitchFamily="2" charset="2"/>
              </a:rPr>
              <a:t>πιθέσεις συμπίεσης</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Πρώτα θα παρουσιάσουμε την έννοια της </a:t>
            </a:r>
            <a:r>
              <a:rPr lang="el-GR" dirty="0" err="1">
                <a:solidFill>
                  <a:schemeClr val="tx1">
                    <a:lumMod val="95000"/>
                    <a:lumOff val="5000"/>
                  </a:schemeClr>
                </a:solidFill>
                <a:latin typeface="Times New Roman" pitchFamily="18" charset="0"/>
                <a:cs typeface="Times New Roman" pitchFamily="18" charset="0"/>
                <a:sym typeface="Wingdings" pitchFamily="2" charset="2"/>
              </a:rPr>
              <a:t>υποδειγματοληψίας</a:t>
            </a:r>
            <a:r>
              <a:rPr lang="el-GR" dirty="0">
                <a:solidFill>
                  <a:schemeClr val="tx1">
                    <a:lumMod val="95000"/>
                    <a:lumOff val="5000"/>
                  </a:schemeClr>
                </a:solidFill>
                <a:latin typeface="Times New Roman" pitchFamily="18" charset="0"/>
                <a:cs typeface="Times New Roman" pitchFamily="18" charset="0"/>
                <a:sym typeface="Wingdings" pitchFamily="2" charset="2"/>
              </a:rPr>
              <a:t> και πως επηρεάζει την συμπίεση της εικόνας.</a:t>
            </a:r>
            <a:endParaRPr lang="en-US" dirty="0">
              <a:solidFill>
                <a:schemeClr val="tx1">
                  <a:lumMod val="95000"/>
                  <a:lumOff val="5000"/>
                </a:schemeClr>
              </a:solidFill>
              <a:latin typeface="Times New Roman" pitchFamily="18" charset="0"/>
              <a:cs typeface="Times New Roman" pitchFamily="18" charset="0"/>
              <a:sym typeface="Wingdings" pitchFamily="2" charset="2"/>
            </a:endParaRP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189</a:t>
            </a:fld>
            <a:endParaRPr lang="el-GR" altLang="el-GR" sz="1200" dirty="0">
              <a:latin typeface="Cambria" pitchFamily="18" charset="0"/>
            </a:endParaRPr>
          </a:p>
        </p:txBody>
      </p:sp>
    </p:spTree>
    <p:extLst>
      <p:ext uri="{BB962C8B-B14F-4D97-AF65-F5344CB8AC3E}">
        <p14:creationId xmlns:p14="http://schemas.microsoft.com/office/powerpoint/2010/main" val="1465813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11"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10" name="Slide Number Placeholder 4"/>
          <p:cNvSpPr>
            <a:spLocks noGrp="1"/>
          </p:cNvSpPr>
          <p:nvPr>
            <p:ph type="sldNum" sz="quarter" idx="12"/>
          </p:nvPr>
        </p:nvSpPr>
        <p:spPr>
          <a:xfrm>
            <a:off x="594360" y="6392479"/>
            <a:ext cx="1405872" cy="251231"/>
          </a:xfrm>
          <a:noFill/>
        </p:spPr>
        <p:txBody>
          <a:bodyPr/>
          <a:lstStyle/>
          <a:p>
            <a:r>
              <a:rPr lang="el-GR" altLang="el-GR" sz="1200" dirty="0">
                <a:latin typeface="Cambria" pitchFamily="18" charset="0"/>
              </a:rPr>
              <a:t>2</a:t>
            </a:r>
          </a:p>
        </p:txBody>
      </p:sp>
      <p:pic>
        <p:nvPicPr>
          <p:cNvPr id="2" name="Εικόνα 1">
            <a:extLst>
              <a:ext uri="{FF2B5EF4-FFF2-40B4-BE49-F238E27FC236}">
                <a16:creationId xmlns:a16="http://schemas.microsoft.com/office/drawing/2014/main" id="{5060E1DE-8AB0-44F1-9AC0-35D06D3034C9}"/>
              </a:ext>
            </a:extLst>
          </p:cNvPr>
          <p:cNvPicPr>
            <a:picLocks noChangeAspect="1"/>
          </p:cNvPicPr>
          <p:nvPr/>
        </p:nvPicPr>
        <p:blipFill>
          <a:blip r:embed="rId2">
            <a:alphaModFix amt="50000"/>
          </a:blip>
          <a:stretch>
            <a:fillRect/>
          </a:stretch>
        </p:blipFill>
        <p:spPr>
          <a:xfrm>
            <a:off x="395536" y="1688325"/>
            <a:ext cx="8367287" cy="4404971"/>
          </a:xfrm>
          <a:prstGeom prst="rect">
            <a:avLst/>
          </a:prstGeom>
          <a:ln>
            <a:noFill/>
          </a:ln>
          <a:effectLst>
            <a:softEdge rad="112500"/>
          </a:effectLst>
        </p:spPr>
      </p:pic>
      <p:sp>
        <p:nvSpPr>
          <p:cNvPr id="13" name="Title 1">
            <a:extLst>
              <a:ext uri="{FF2B5EF4-FFF2-40B4-BE49-F238E27FC236}">
                <a16:creationId xmlns:a16="http://schemas.microsoft.com/office/drawing/2014/main" id="{33CD8EC2-F67E-4EF3-8F95-FADE70E58396}"/>
              </a:ext>
            </a:extLst>
          </p:cNvPr>
          <p:cNvSpPr txBox="1">
            <a:spLocks/>
          </p:cNvSpPr>
          <p:nvPr/>
        </p:nvSpPr>
        <p:spPr>
          <a:xfrm>
            <a:off x="304770" y="188640"/>
            <a:ext cx="7507590" cy="800796"/>
          </a:xfrm>
          <a:prstGeom prst="rect">
            <a:avLst/>
          </a:prstGeom>
        </p:spPr>
        <p:txBody>
          <a:bodyPr vert="horz" anchor="b" anchorCtr="0">
            <a:no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marL="596646" indent="-514350"/>
            <a:r>
              <a:rPr lang="en-US" sz="2800">
                <a:solidFill>
                  <a:schemeClr val="accent5">
                    <a:lumMod val="75000"/>
                  </a:schemeClr>
                </a:solidFill>
                <a:latin typeface="Century Schoolbook" pitchFamily="18" charset="0"/>
              </a:rPr>
              <a:t>1 </a:t>
            </a:r>
            <a:r>
              <a:rPr lang="el-GR" sz="2800">
                <a:solidFill>
                  <a:schemeClr val="accent5">
                    <a:lumMod val="75000"/>
                  </a:schemeClr>
                </a:solidFill>
                <a:latin typeface="Century Schoolbook" pitchFamily="18" charset="0"/>
              </a:rPr>
              <a:t>Εισαγωγή</a:t>
            </a:r>
            <a:endParaRPr lang="en-US" sz="2800" dirty="0">
              <a:solidFill>
                <a:schemeClr val="accent5">
                  <a:lumMod val="75000"/>
                </a:schemeClr>
              </a:solidFill>
              <a:latin typeface="Century Schoolbook" pitchFamily="18" charset="0"/>
            </a:endParaRPr>
          </a:p>
        </p:txBody>
      </p:sp>
    </p:spTree>
    <p:extLst>
      <p:ext uri="{BB962C8B-B14F-4D97-AF65-F5344CB8AC3E}">
        <p14:creationId xmlns:p14="http://schemas.microsoft.com/office/powerpoint/2010/main" val="282910578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GB" sz="2800" dirty="0">
                <a:solidFill>
                  <a:schemeClr val="accent5">
                    <a:lumMod val="75000"/>
                  </a:schemeClr>
                </a:solidFill>
                <a:latin typeface="Century Schoolbook" pitchFamily="18" charset="0"/>
              </a:rPr>
              <a:t>4</a:t>
            </a:r>
            <a:r>
              <a:rPr lang="en-US" sz="2800" dirty="0">
                <a:solidFill>
                  <a:schemeClr val="accent5">
                    <a:lumMod val="75000"/>
                  </a:schemeClr>
                </a:solidFill>
                <a:latin typeface="Century Schoolbook" pitchFamily="18" charset="0"/>
              </a:rPr>
              <a:t> </a:t>
            </a:r>
            <a:r>
              <a:rPr lang="el-GR" sz="2800" dirty="0">
                <a:solidFill>
                  <a:schemeClr val="accent5">
                    <a:lumMod val="75000"/>
                  </a:schemeClr>
                </a:solidFill>
                <a:latin typeface="Century Schoolbook" pitchFamily="18" charset="0"/>
              </a:rPr>
              <a:t>Πειραματικά αποτελέσματα</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444335" cy="646331"/>
          </a:xfrm>
          <a:prstGeom prst="rect">
            <a:avLst/>
          </a:prstGeom>
        </p:spPr>
        <p:txBody>
          <a:bodyPr wrap="square">
            <a:spAutoFit/>
          </a:bodyPr>
          <a:lstStyle/>
          <a:p>
            <a:pPr algn="just">
              <a:spcAft>
                <a:spcPts val="300"/>
              </a:spcAft>
            </a:pPr>
            <a:r>
              <a:rPr lang="el-CY" b="1" dirty="0">
                <a:solidFill>
                  <a:srgbClr val="C00000"/>
                </a:solidFill>
                <a:latin typeface="Times New Roman" pitchFamily="18" charset="0"/>
                <a:cs typeface="Times New Roman" pitchFamily="18" charset="0"/>
                <a:sym typeface="Wingdings" pitchFamily="2" charset="2"/>
              </a:rPr>
              <a:t>Ε</a:t>
            </a:r>
            <a:r>
              <a:rPr lang="el-GR" b="1" dirty="0">
                <a:solidFill>
                  <a:srgbClr val="C00000"/>
                </a:solidFill>
                <a:latin typeface="Times New Roman" pitchFamily="18" charset="0"/>
                <a:cs typeface="Times New Roman" pitchFamily="18" charset="0"/>
                <a:sym typeface="Wingdings" pitchFamily="2" charset="2"/>
              </a:rPr>
              <a:t>πιθέσεις συμπίεσης</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Πρώτα θα παρουσιάσουμε την έννοια της </a:t>
            </a:r>
            <a:r>
              <a:rPr lang="el-GR" dirty="0" err="1">
                <a:solidFill>
                  <a:schemeClr val="tx1">
                    <a:lumMod val="95000"/>
                    <a:lumOff val="5000"/>
                  </a:schemeClr>
                </a:solidFill>
                <a:latin typeface="Times New Roman" pitchFamily="18" charset="0"/>
                <a:cs typeface="Times New Roman" pitchFamily="18" charset="0"/>
                <a:sym typeface="Wingdings" pitchFamily="2" charset="2"/>
              </a:rPr>
              <a:t>υποδειγματοληψίας</a:t>
            </a:r>
            <a:r>
              <a:rPr lang="el-GR" dirty="0">
                <a:solidFill>
                  <a:schemeClr val="tx1">
                    <a:lumMod val="95000"/>
                    <a:lumOff val="5000"/>
                  </a:schemeClr>
                </a:solidFill>
                <a:latin typeface="Times New Roman" pitchFamily="18" charset="0"/>
                <a:cs typeface="Times New Roman" pitchFamily="18" charset="0"/>
                <a:sym typeface="Wingdings" pitchFamily="2" charset="2"/>
              </a:rPr>
              <a:t> και πως επηρεάζει την συμπίεση της εικόνας.</a:t>
            </a:r>
            <a:endParaRPr lang="en-US" dirty="0">
              <a:solidFill>
                <a:schemeClr val="tx1">
                  <a:lumMod val="95000"/>
                  <a:lumOff val="5000"/>
                </a:schemeClr>
              </a:solidFill>
              <a:latin typeface="Times New Roman" pitchFamily="18" charset="0"/>
              <a:cs typeface="Times New Roman" pitchFamily="18" charset="0"/>
              <a:sym typeface="Wingdings" pitchFamily="2" charset="2"/>
            </a:endParaRP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190</a:t>
            </a:fld>
            <a:endParaRPr lang="el-GR" altLang="el-GR" sz="1200" dirty="0">
              <a:latin typeface="Cambria" pitchFamily="18" charset="0"/>
            </a:endParaRPr>
          </a:p>
        </p:txBody>
      </p:sp>
      <p:pic>
        <p:nvPicPr>
          <p:cNvPr id="8" name="Picture 7" descr="A picture containing shape&#10;&#10;Description automatically generated">
            <a:extLst>
              <a:ext uri="{FF2B5EF4-FFF2-40B4-BE49-F238E27FC236}">
                <a16:creationId xmlns:a16="http://schemas.microsoft.com/office/drawing/2014/main" id="{2B531913-4CEE-4C76-8532-8F90F608C3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2065" y="2556006"/>
            <a:ext cx="5340350" cy="3004185"/>
          </a:xfrm>
          <a:prstGeom prst="rect">
            <a:avLst/>
          </a:prstGeom>
        </p:spPr>
      </p:pic>
    </p:spTree>
    <p:extLst>
      <p:ext uri="{BB962C8B-B14F-4D97-AF65-F5344CB8AC3E}">
        <p14:creationId xmlns:p14="http://schemas.microsoft.com/office/powerpoint/2010/main" val="178387067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GB" sz="2800" dirty="0">
                <a:solidFill>
                  <a:schemeClr val="accent5">
                    <a:lumMod val="75000"/>
                  </a:schemeClr>
                </a:solidFill>
                <a:latin typeface="Century Schoolbook" pitchFamily="18" charset="0"/>
              </a:rPr>
              <a:t>4</a:t>
            </a:r>
            <a:r>
              <a:rPr lang="en-US" sz="2800" dirty="0">
                <a:solidFill>
                  <a:schemeClr val="accent5">
                    <a:lumMod val="75000"/>
                  </a:schemeClr>
                </a:solidFill>
                <a:latin typeface="Century Schoolbook" pitchFamily="18" charset="0"/>
              </a:rPr>
              <a:t> </a:t>
            </a:r>
            <a:r>
              <a:rPr lang="el-GR" sz="2800" dirty="0">
                <a:solidFill>
                  <a:schemeClr val="accent5">
                    <a:lumMod val="75000"/>
                  </a:schemeClr>
                </a:solidFill>
                <a:latin typeface="Century Schoolbook" pitchFamily="18" charset="0"/>
              </a:rPr>
              <a:t>Πειραματικά αποτελέσματα</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444335" cy="1200329"/>
          </a:xfrm>
          <a:prstGeom prst="rect">
            <a:avLst/>
          </a:prstGeom>
        </p:spPr>
        <p:txBody>
          <a:bodyPr wrap="square">
            <a:spAutoFit/>
          </a:bodyPr>
          <a:lstStyle/>
          <a:p>
            <a:pPr algn="just">
              <a:spcAft>
                <a:spcPts val="300"/>
              </a:spcAft>
            </a:pPr>
            <a:r>
              <a:rPr lang="el-CY" b="1" dirty="0">
                <a:solidFill>
                  <a:srgbClr val="C00000"/>
                </a:solidFill>
                <a:latin typeface="Times New Roman" pitchFamily="18" charset="0"/>
                <a:cs typeface="Times New Roman" pitchFamily="18" charset="0"/>
                <a:sym typeface="Wingdings" pitchFamily="2" charset="2"/>
              </a:rPr>
              <a:t>Ε</a:t>
            </a:r>
            <a:r>
              <a:rPr lang="el-GR" b="1" dirty="0">
                <a:solidFill>
                  <a:srgbClr val="C00000"/>
                </a:solidFill>
                <a:latin typeface="Times New Roman" pitchFamily="18" charset="0"/>
                <a:cs typeface="Times New Roman" pitchFamily="18" charset="0"/>
                <a:sym typeface="Wingdings" pitchFamily="2" charset="2"/>
              </a:rPr>
              <a:t>πιθέσεις συμπίεσης</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Παρακάτω παρουσιάζουμε τα αποτελέσματα των επιθέσεων συμπίεσης. Αρχικά χρησιμοποιήσαμε </a:t>
            </a:r>
            <a:r>
              <a:rPr lang="el-GR" dirty="0" err="1">
                <a:solidFill>
                  <a:schemeClr val="tx1">
                    <a:lumMod val="95000"/>
                    <a:lumOff val="5000"/>
                  </a:schemeClr>
                </a:solidFill>
                <a:latin typeface="Times New Roman" pitchFamily="18" charset="0"/>
                <a:cs typeface="Times New Roman" pitchFamily="18" charset="0"/>
                <a:sym typeface="Wingdings" pitchFamily="2" charset="2"/>
              </a:rPr>
              <a:t>υποδειγματοληψία</a:t>
            </a:r>
            <a:r>
              <a:rPr lang="el-GR" dirty="0">
                <a:solidFill>
                  <a:schemeClr val="tx1">
                    <a:lumMod val="95000"/>
                    <a:lumOff val="5000"/>
                  </a:schemeClr>
                </a:solidFill>
                <a:latin typeface="Times New Roman" pitchFamily="18" charset="0"/>
                <a:cs typeface="Times New Roman" pitchFamily="18" charset="0"/>
                <a:sym typeface="Wingdings" pitchFamily="2" charset="2"/>
              </a:rPr>
              <a:t> ίση με 1 που αντιστοιχεί στην αναλογία 4</a:t>
            </a:r>
            <a:r>
              <a:rPr lang="en-GB"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2</a:t>
            </a:r>
            <a:r>
              <a:rPr lang="en-GB" dirty="0">
                <a:solidFill>
                  <a:schemeClr val="tx1">
                    <a:lumMod val="95000"/>
                    <a:lumOff val="5000"/>
                  </a:schemeClr>
                </a:solidFill>
                <a:latin typeface="Times New Roman" pitchFamily="18" charset="0"/>
                <a:cs typeface="Times New Roman" pitchFamily="18" charset="0"/>
                <a:sym typeface="Wingdings" pitchFamily="2" charset="2"/>
              </a:rPr>
              <a:t>:2. </a:t>
            </a:r>
            <a:r>
              <a:rPr lang="el-GR" dirty="0">
                <a:solidFill>
                  <a:schemeClr val="tx1">
                    <a:lumMod val="95000"/>
                    <a:lumOff val="5000"/>
                  </a:schemeClr>
                </a:solidFill>
                <a:latin typeface="Times New Roman" pitchFamily="18" charset="0"/>
                <a:cs typeface="Times New Roman" pitchFamily="18" charset="0"/>
                <a:sym typeface="Wingdings" pitchFamily="2" charset="2"/>
              </a:rPr>
              <a:t>Στην συνέχεια χρησιμοποιήσαμε </a:t>
            </a:r>
            <a:r>
              <a:rPr lang="el-GR" dirty="0" err="1">
                <a:solidFill>
                  <a:schemeClr val="tx1">
                    <a:lumMod val="95000"/>
                    <a:lumOff val="5000"/>
                  </a:schemeClr>
                </a:solidFill>
                <a:latin typeface="Times New Roman" pitchFamily="18" charset="0"/>
                <a:cs typeface="Times New Roman" pitchFamily="18" charset="0"/>
                <a:sym typeface="Wingdings" pitchFamily="2" charset="2"/>
              </a:rPr>
              <a:t>υποδειγματοληψία</a:t>
            </a:r>
            <a:r>
              <a:rPr lang="el-GR" dirty="0">
                <a:solidFill>
                  <a:schemeClr val="tx1">
                    <a:lumMod val="95000"/>
                    <a:lumOff val="5000"/>
                  </a:schemeClr>
                </a:solidFill>
                <a:latin typeface="Times New Roman" pitchFamily="18" charset="0"/>
                <a:cs typeface="Times New Roman" pitchFamily="18" charset="0"/>
                <a:sym typeface="Wingdings" pitchFamily="2" charset="2"/>
              </a:rPr>
              <a:t> ίση με 2 που αντιστοιχεί στην αναλογία 4</a:t>
            </a:r>
            <a:r>
              <a:rPr lang="en-GB"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2</a:t>
            </a:r>
            <a:r>
              <a:rPr lang="en-GB"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0</a:t>
            </a:r>
            <a:endParaRPr lang="en-US" dirty="0">
              <a:solidFill>
                <a:schemeClr val="tx1">
                  <a:lumMod val="95000"/>
                  <a:lumOff val="5000"/>
                </a:schemeClr>
              </a:solidFill>
              <a:latin typeface="Times New Roman" pitchFamily="18" charset="0"/>
              <a:cs typeface="Times New Roman" pitchFamily="18" charset="0"/>
              <a:sym typeface="Wingdings" pitchFamily="2" charset="2"/>
            </a:endParaRP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191</a:t>
            </a:fld>
            <a:endParaRPr lang="el-GR" altLang="el-GR" sz="1200" dirty="0">
              <a:latin typeface="Cambria" pitchFamily="18" charset="0"/>
            </a:endParaRPr>
          </a:p>
        </p:txBody>
      </p:sp>
    </p:spTree>
    <p:extLst>
      <p:ext uri="{BB962C8B-B14F-4D97-AF65-F5344CB8AC3E}">
        <p14:creationId xmlns:p14="http://schemas.microsoft.com/office/powerpoint/2010/main" val="33625293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C7D3EEF3-0981-4D42-B2BE-D50601A962BB}"/>
              </a:ext>
            </a:extLst>
          </p:cNvPr>
          <p:cNvGraphicFramePr>
            <a:graphicFrameLocks noGrp="1"/>
          </p:cNvGraphicFramePr>
          <p:nvPr>
            <p:extLst>
              <p:ext uri="{D42A27DB-BD31-4B8C-83A1-F6EECF244321}">
                <p14:modId xmlns:p14="http://schemas.microsoft.com/office/powerpoint/2010/main" val="2743283620"/>
              </p:ext>
            </p:extLst>
          </p:nvPr>
        </p:nvGraphicFramePr>
        <p:xfrm>
          <a:off x="1428623" y="2003579"/>
          <a:ext cx="6256674" cy="3699177"/>
        </p:xfrm>
        <a:graphic>
          <a:graphicData uri="http://schemas.openxmlformats.org/drawingml/2006/table">
            <a:tbl>
              <a:tblPr firstRow="1" firstCol="1" bandRow="1">
                <a:tableStyleId>{5940675A-B579-460E-94D1-54222C63F5DA}</a:tableStyleId>
              </a:tblPr>
              <a:tblGrid>
                <a:gridCol w="945143">
                  <a:extLst>
                    <a:ext uri="{9D8B030D-6E8A-4147-A177-3AD203B41FA5}">
                      <a16:colId xmlns:a16="http://schemas.microsoft.com/office/drawing/2014/main" val="684555688"/>
                    </a:ext>
                  </a:extLst>
                </a:gridCol>
                <a:gridCol w="971901">
                  <a:extLst>
                    <a:ext uri="{9D8B030D-6E8A-4147-A177-3AD203B41FA5}">
                      <a16:colId xmlns:a16="http://schemas.microsoft.com/office/drawing/2014/main" val="1728552983"/>
                    </a:ext>
                  </a:extLst>
                </a:gridCol>
                <a:gridCol w="767391">
                  <a:extLst>
                    <a:ext uri="{9D8B030D-6E8A-4147-A177-3AD203B41FA5}">
                      <a16:colId xmlns:a16="http://schemas.microsoft.com/office/drawing/2014/main" val="3273547212"/>
                    </a:ext>
                  </a:extLst>
                </a:gridCol>
                <a:gridCol w="872513">
                  <a:extLst>
                    <a:ext uri="{9D8B030D-6E8A-4147-A177-3AD203B41FA5}">
                      <a16:colId xmlns:a16="http://schemas.microsoft.com/office/drawing/2014/main" val="2338477424"/>
                    </a:ext>
                  </a:extLst>
                </a:gridCol>
                <a:gridCol w="748278">
                  <a:extLst>
                    <a:ext uri="{9D8B030D-6E8A-4147-A177-3AD203B41FA5}">
                      <a16:colId xmlns:a16="http://schemas.microsoft.com/office/drawing/2014/main" val="4185868968"/>
                    </a:ext>
                  </a:extLst>
                </a:gridCol>
                <a:gridCol w="872513">
                  <a:extLst>
                    <a:ext uri="{9D8B030D-6E8A-4147-A177-3AD203B41FA5}">
                      <a16:colId xmlns:a16="http://schemas.microsoft.com/office/drawing/2014/main" val="876028456"/>
                    </a:ext>
                  </a:extLst>
                </a:gridCol>
                <a:gridCol w="1078935">
                  <a:extLst>
                    <a:ext uri="{9D8B030D-6E8A-4147-A177-3AD203B41FA5}">
                      <a16:colId xmlns:a16="http://schemas.microsoft.com/office/drawing/2014/main" val="1466840078"/>
                    </a:ext>
                  </a:extLst>
                </a:gridCol>
              </a:tblGrid>
              <a:tr h="216738">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1100" dirty="0">
                          <a:effectLst/>
                        </a:rPr>
                        <a:t>            </a:t>
                      </a:r>
                      <a:endParaRPr lang="en-GB" sz="1100" dirty="0">
                        <a:effectLst/>
                      </a:endParaRPr>
                    </a:p>
                    <a:p>
                      <a:pPr algn="just">
                        <a:lnSpc>
                          <a:spcPct val="150000"/>
                        </a:lnSpc>
                        <a:spcAft>
                          <a:spcPts val="300"/>
                        </a:spcAft>
                      </a:pPr>
                      <a:r>
                        <a:rPr lang="en-GB" sz="1100" dirty="0">
                          <a:effectLst/>
                        </a:rPr>
                        <a:t>          </a:t>
                      </a: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n-GB" sz="1100" dirty="0">
                        <a:effectLst/>
                      </a:endParaRPr>
                    </a:p>
                    <a:p>
                      <a:pPr algn="ctr">
                        <a:lnSpc>
                          <a:spcPct val="150000"/>
                        </a:lnSpc>
                        <a:spcAft>
                          <a:spcPts val="300"/>
                        </a:spcAft>
                      </a:pPr>
                      <a:r>
                        <a:rPr lang="en-GB" sz="1100" dirty="0">
                          <a:effectLst/>
                        </a:rPr>
                        <a:t>       </a:t>
                      </a: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74766863"/>
                  </a:ext>
                </a:extLst>
              </a:tr>
              <a:tr h="968007">
                <a:tc>
                  <a:txBody>
                    <a:bodyPr/>
                    <a:lstStyle/>
                    <a:p>
                      <a:pPr algn="ctr">
                        <a:lnSpc>
                          <a:spcPct val="150000"/>
                        </a:lnSpc>
                        <a:spcAft>
                          <a:spcPts val="300"/>
                        </a:spcAft>
                      </a:pPr>
                      <a:r>
                        <a:rPr lang="el-GR" sz="1400" dirty="0">
                          <a:effectLst/>
                        </a:rPr>
                        <a:t>Εικόνα</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dirty="0">
                          <a:effectLst/>
                        </a:rPr>
                        <a:t>SIZE</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GB" sz="1400" dirty="0">
                          <a:effectLst/>
                        </a:rPr>
                        <a:t>PSNR</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GB" sz="1400" dirty="0">
                          <a:effectLst/>
                        </a:rPr>
                        <a:t>SSIM</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GB" sz="1400" dirty="0">
                          <a:effectLst/>
                        </a:rPr>
                        <a:t>PSNR</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GB" sz="1400" dirty="0">
                          <a:effectLst/>
                        </a:rPr>
                        <a:t>SSIM</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l-GR" sz="1400" dirty="0">
                          <a:effectLst/>
                        </a:rPr>
                        <a:t>Ποιότητα Q</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35819503"/>
                  </a:ext>
                </a:extLst>
              </a:tr>
              <a:tr h="213771">
                <a:tc>
                  <a:txBody>
                    <a:bodyPr/>
                    <a:lstStyle/>
                    <a:p>
                      <a:pPr marL="0" marR="0" lvl="0" indent="0" algn="ctr" defTabSz="914400" rtl="0" eaLnBrk="1" fontAlgn="auto" latinLnBrk="0" hangingPunct="1">
                        <a:lnSpc>
                          <a:spcPct val="150000"/>
                        </a:lnSpc>
                        <a:spcBef>
                          <a:spcPts val="0"/>
                        </a:spcBef>
                        <a:spcAft>
                          <a:spcPts val="300"/>
                        </a:spcAft>
                        <a:buClrTx/>
                        <a:buSzTx/>
                        <a:buFontTx/>
                        <a:buNone/>
                        <a:tabLst/>
                        <a:defRPr/>
                      </a:pPr>
                      <a:r>
                        <a:rPr lang="en-GB" sz="1400" dirty="0">
                          <a:effectLst/>
                        </a:rPr>
                        <a:t>painting</a:t>
                      </a:r>
                      <a:r>
                        <a:rPr lang="el-GR" sz="1400" dirty="0">
                          <a:effectLst/>
                        </a:rPr>
                        <a:t>.</a:t>
                      </a:r>
                      <a:r>
                        <a:rPr lang="en-GB" sz="1400" dirty="0">
                          <a:effectLst/>
                        </a:rPr>
                        <a:t>jpg</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p>
                      <a:pPr algn="ctr">
                        <a:lnSpc>
                          <a:spcPct val="150000"/>
                        </a:lnSpc>
                        <a:spcAft>
                          <a:spcPts val="300"/>
                        </a:spcAft>
                      </a:pPr>
                      <a:r>
                        <a:rPr lang="en-GB" sz="1400" dirty="0">
                          <a:effectLst/>
                        </a:rPr>
                        <a:t> </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1400" dirty="0">
                          <a:effectLst/>
                        </a:rPr>
                        <a:t>512x512</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i="0" dirty="0">
                          <a:effectLst/>
                          <a:latin typeface="Calibri" panose="020F0502020204030204" pitchFamily="34" charset="0"/>
                          <a:ea typeface="Times New Roman" panose="02020603050405020304" pitchFamily="18" charset="0"/>
                          <a:cs typeface="Calibri" panose="020F0502020204030204" pitchFamily="34" charset="0"/>
                        </a:rPr>
                        <a:t>26.85</a:t>
                      </a:r>
                      <a:endParaRPr lang="el-GR" sz="1400" i="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GB" sz="1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0.84</a:t>
                      </a:r>
                      <a:endParaRPr lang="el-GR" sz="1400" i="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GB" sz="1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31.85</a:t>
                      </a:r>
                      <a:endParaRPr lang="el-GR" sz="1400" i="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GB" sz="1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0.93</a:t>
                      </a:r>
                      <a:endParaRPr lang="el-GR" sz="1400" i="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GB" sz="1400" dirty="0">
                          <a:effectLst/>
                        </a:rPr>
                        <a:t>95</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46234413"/>
                  </a:ext>
                </a:extLst>
              </a:tr>
              <a:tr h="424929">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dirty="0">
                          <a:effectLst/>
                        </a:rPr>
                        <a:t> </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26.73</a:t>
                      </a:r>
                      <a:endParaRPr lang="el-GR" sz="1400" i="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GB" sz="1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0.85</a:t>
                      </a:r>
                      <a:endParaRPr lang="el-GR" sz="1400" i="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GB" sz="1400" i="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30.97</a:t>
                      </a:r>
                      <a:endParaRPr lang="el-GR" sz="1400" i="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GB" sz="1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0.91</a:t>
                      </a:r>
                      <a:endParaRPr lang="el-GR" sz="1400" i="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GB" sz="1400" dirty="0">
                          <a:effectLst/>
                        </a:rPr>
                        <a:t>80</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86838023"/>
                  </a:ext>
                </a:extLst>
              </a:tr>
              <a:tr h="432048">
                <a:tc>
                  <a:txBody>
                    <a:bodyPr/>
                    <a:lstStyle/>
                    <a:p>
                      <a:pPr algn="ctr">
                        <a:lnSpc>
                          <a:spcPct val="150000"/>
                        </a:lnSpc>
                        <a:spcAft>
                          <a:spcPts val="300"/>
                        </a:spcAft>
                      </a:pPr>
                      <a:r>
                        <a:rPr lang="en-US" sz="1400">
                          <a:effectLst/>
                        </a:rPr>
                        <a:t> </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 </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1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26.66</a:t>
                      </a:r>
                      <a:endParaRPr lang="el-GR" sz="1400" i="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GB" sz="1400" i="0" dirty="0">
                          <a:effectLst/>
                          <a:latin typeface="Calibri" panose="020F0502020204030204" pitchFamily="34" charset="0"/>
                          <a:ea typeface="Times New Roman" panose="02020603050405020304" pitchFamily="18" charset="0"/>
                          <a:cs typeface="Calibri" panose="020F0502020204030204" pitchFamily="34" charset="0"/>
                        </a:rPr>
                        <a:t>0.83</a:t>
                      </a:r>
                      <a:endParaRPr lang="el-GR" sz="1400" i="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GB" sz="1400" i="0" dirty="0">
                          <a:effectLst/>
                          <a:latin typeface="Calibri" panose="020F0502020204030204" pitchFamily="34" charset="0"/>
                          <a:ea typeface="Times New Roman" panose="02020603050405020304" pitchFamily="18" charset="0"/>
                          <a:cs typeface="Calibri" panose="020F0502020204030204" pitchFamily="34" charset="0"/>
                        </a:rPr>
                        <a:t>30.56</a:t>
                      </a:r>
                      <a:endParaRPr lang="el-GR" sz="1400" i="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GB" sz="1400" i="0" dirty="0">
                          <a:effectLst/>
                          <a:latin typeface="Calibri" panose="020F0502020204030204" pitchFamily="34" charset="0"/>
                          <a:ea typeface="Times New Roman" panose="02020603050405020304" pitchFamily="18" charset="0"/>
                          <a:cs typeface="Calibri" panose="020F0502020204030204" pitchFamily="34" charset="0"/>
                        </a:rPr>
                        <a:t>0.91</a:t>
                      </a:r>
                      <a:endParaRPr lang="el-GR" sz="1400" i="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GB" sz="1400" dirty="0">
                          <a:effectLst/>
                        </a:rPr>
                        <a:t>70</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60702181"/>
                  </a:ext>
                </a:extLst>
              </a:tr>
              <a:tr h="360040">
                <a:tc>
                  <a:txBody>
                    <a:bodyPr/>
                    <a:lstStyle/>
                    <a:p>
                      <a:pPr algn="ctr">
                        <a:lnSpc>
                          <a:spcPct val="150000"/>
                        </a:lnSpc>
                        <a:spcAft>
                          <a:spcPts val="300"/>
                        </a:spcAft>
                      </a:pPr>
                      <a:r>
                        <a:rPr lang="en-US" sz="1400">
                          <a:effectLst/>
                        </a:rPr>
                        <a:t> </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 </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a:t>
                      </a:r>
                      <a:r>
                        <a:rPr lang="en-US" sz="1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6.58</a:t>
                      </a:r>
                      <a:endParaRPr lang="el-GR" sz="1400" i="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GB" sz="1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0.82</a:t>
                      </a:r>
                      <a:endParaRPr lang="el-GR" sz="1400" i="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GB" sz="1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30.23</a:t>
                      </a:r>
                      <a:endParaRPr lang="el-GR" sz="1400" i="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GB" sz="1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0.9</a:t>
                      </a:r>
                      <a:endParaRPr lang="el-GR" sz="1400" i="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GB" sz="1400" dirty="0">
                          <a:effectLst/>
                        </a:rPr>
                        <a:t>60</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40753113"/>
                  </a:ext>
                </a:extLst>
              </a:tr>
              <a:tr h="360040">
                <a:tc>
                  <a:txBody>
                    <a:bodyPr/>
                    <a:lstStyle/>
                    <a:p>
                      <a:pPr algn="ctr">
                        <a:lnSpc>
                          <a:spcPct val="150000"/>
                        </a:lnSpc>
                        <a:spcAft>
                          <a:spcPts val="300"/>
                        </a:spcAft>
                      </a:pPr>
                      <a:r>
                        <a:rPr lang="en-US" sz="1400">
                          <a:effectLst/>
                        </a:rPr>
                        <a:t> </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 </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26.51</a:t>
                      </a:r>
                      <a:endParaRPr lang="el-GR" sz="1400" i="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GB" sz="1400" i="0" dirty="0">
                          <a:effectLst/>
                          <a:latin typeface="Calibri" panose="020F0502020204030204" pitchFamily="34" charset="0"/>
                          <a:ea typeface="Times New Roman" panose="02020603050405020304" pitchFamily="18" charset="0"/>
                          <a:cs typeface="Calibri" panose="020F0502020204030204" pitchFamily="34" charset="0"/>
                        </a:rPr>
                        <a:t>0.82</a:t>
                      </a:r>
                      <a:endParaRPr lang="el-GR" sz="1400" i="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GB" sz="1400" i="0">
                          <a:effectLst/>
                          <a:latin typeface="Calibri" panose="020F0502020204030204" pitchFamily="34" charset="0"/>
                          <a:ea typeface="Times New Roman" panose="02020603050405020304" pitchFamily="18" charset="0"/>
                          <a:cs typeface="Calibri" panose="020F0502020204030204" pitchFamily="34" charset="0"/>
                        </a:rPr>
                        <a:t>29.91</a:t>
                      </a:r>
                      <a:endParaRPr lang="el-GR" sz="1400" i="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GB" sz="1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0.89</a:t>
                      </a:r>
                      <a:endParaRPr lang="el-GR" sz="1400" i="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GB" sz="1400" dirty="0">
                          <a:effectLst/>
                        </a:rPr>
                        <a:t>50</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37794696"/>
                  </a:ext>
                </a:extLst>
              </a:tr>
            </a:tbl>
          </a:graphicData>
        </a:graphic>
      </p:graphicFrame>
      <p:sp>
        <p:nvSpPr>
          <p:cNvPr id="33" name="Title 1"/>
          <p:cNvSpPr>
            <a:spLocks noGrp="1"/>
          </p:cNvSpPr>
          <p:nvPr>
            <p:ph type="title"/>
          </p:nvPr>
        </p:nvSpPr>
        <p:spPr>
          <a:xfrm>
            <a:off x="304770" y="188640"/>
            <a:ext cx="7507590" cy="800796"/>
          </a:xfrm>
        </p:spPr>
        <p:txBody>
          <a:bodyPr anchor="b">
            <a:noAutofit/>
          </a:bodyPr>
          <a:lstStyle/>
          <a:p>
            <a:pPr marL="596646" indent="-514350"/>
            <a:r>
              <a:rPr lang="en-GB" sz="2800" dirty="0">
                <a:solidFill>
                  <a:schemeClr val="accent5">
                    <a:lumMod val="75000"/>
                  </a:schemeClr>
                </a:solidFill>
                <a:latin typeface="Century Schoolbook" pitchFamily="18" charset="0"/>
              </a:rPr>
              <a:t>4</a:t>
            </a:r>
            <a:r>
              <a:rPr lang="en-US" sz="2800" dirty="0">
                <a:solidFill>
                  <a:schemeClr val="accent5">
                    <a:lumMod val="75000"/>
                  </a:schemeClr>
                </a:solidFill>
                <a:latin typeface="Century Schoolbook" pitchFamily="18" charset="0"/>
              </a:rPr>
              <a:t> </a:t>
            </a:r>
            <a:r>
              <a:rPr lang="el-GR" sz="2800" dirty="0">
                <a:solidFill>
                  <a:schemeClr val="accent5">
                    <a:lumMod val="75000"/>
                  </a:schemeClr>
                </a:solidFill>
                <a:latin typeface="Century Schoolbook" pitchFamily="18" charset="0"/>
              </a:rPr>
              <a:t>Πειραματικά αποτελέσματα</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732367" cy="646331"/>
          </a:xfrm>
          <a:prstGeom prst="rect">
            <a:avLst/>
          </a:prstGeom>
        </p:spPr>
        <p:txBody>
          <a:bodyPr wrap="square">
            <a:spAutoFit/>
          </a:bodyPr>
          <a:lstStyle/>
          <a:p>
            <a:pPr marL="0" lvl="3" algn="just"/>
            <a:r>
              <a:rPr lang="el-CY" b="1" dirty="0">
                <a:solidFill>
                  <a:srgbClr val="C00000"/>
                </a:solidFill>
                <a:latin typeface="Times New Roman" pitchFamily="18" charset="0"/>
                <a:cs typeface="Times New Roman" pitchFamily="18" charset="0"/>
                <a:sym typeface="Wingdings" pitchFamily="2" charset="2"/>
              </a:rPr>
              <a:t>Ε</a:t>
            </a:r>
            <a:r>
              <a:rPr lang="el-GR" b="1" dirty="0">
                <a:solidFill>
                  <a:srgbClr val="C00000"/>
                </a:solidFill>
                <a:latin typeface="Times New Roman" pitchFamily="18" charset="0"/>
                <a:cs typeface="Times New Roman" pitchFamily="18" charset="0"/>
                <a:sym typeface="Wingdings" pitchFamily="2" charset="2"/>
              </a:rPr>
              <a:t>πιθέσεις συμπίεσης</a:t>
            </a:r>
            <a:r>
              <a:rPr lang="en-GB" b="1" dirty="0">
                <a:solidFill>
                  <a:srgbClr val="C00000"/>
                </a:solidFill>
                <a:latin typeface="Times New Roman" pitchFamily="18" charset="0"/>
                <a:cs typeface="Times New Roman" pitchFamily="18" charset="0"/>
                <a:sym typeface="Wingdings" pitchFamily="2" charset="2"/>
              </a:rPr>
              <a:t> (</a:t>
            </a:r>
            <a:r>
              <a:rPr lang="el-GR" b="1" dirty="0" err="1">
                <a:solidFill>
                  <a:srgbClr val="C00000"/>
                </a:solidFill>
                <a:latin typeface="Times New Roman" pitchFamily="18" charset="0"/>
                <a:cs typeface="Times New Roman" pitchFamily="18" charset="0"/>
                <a:sym typeface="Wingdings" pitchFamily="2" charset="2"/>
              </a:rPr>
              <a:t>υποδειγματοληψία</a:t>
            </a:r>
            <a:r>
              <a:rPr lang="el-GR" b="1" dirty="0">
                <a:solidFill>
                  <a:srgbClr val="C00000"/>
                </a:solidFill>
                <a:latin typeface="Times New Roman" pitchFamily="18" charset="0"/>
                <a:cs typeface="Times New Roman" pitchFamily="18" charset="0"/>
                <a:sym typeface="Wingdings" pitchFamily="2" charset="2"/>
              </a:rPr>
              <a:t> = 1) </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endParaRPr lang="en-US" dirty="0">
              <a:solidFill>
                <a:schemeClr val="tx1">
                  <a:lumMod val="95000"/>
                  <a:lumOff val="5000"/>
                </a:schemeClr>
              </a:solidFill>
              <a:latin typeface="Times New Roman" pitchFamily="18" charset="0"/>
              <a:cs typeface="Times New Roman" pitchFamily="18" charset="0"/>
              <a:sym typeface="Wingdings" pitchFamily="2" charset="2"/>
            </a:endParaRP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192</a:t>
            </a:fld>
            <a:endParaRPr lang="el-GR" altLang="el-GR" sz="1200" dirty="0">
              <a:latin typeface="Cambria" pitchFamily="18" charset="0"/>
            </a:endParaRPr>
          </a:p>
        </p:txBody>
      </p:sp>
      <p:sp>
        <p:nvSpPr>
          <p:cNvPr id="9" name="TextBox 8">
            <a:extLst>
              <a:ext uri="{FF2B5EF4-FFF2-40B4-BE49-F238E27FC236}">
                <a16:creationId xmlns:a16="http://schemas.microsoft.com/office/drawing/2014/main" id="{F049FAD0-519F-4C5E-904E-B20B24A65C5F}"/>
              </a:ext>
            </a:extLst>
          </p:cNvPr>
          <p:cNvSpPr txBox="1"/>
          <p:nvPr/>
        </p:nvSpPr>
        <p:spPr>
          <a:xfrm>
            <a:off x="3419872" y="1908121"/>
            <a:ext cx="1512168" cy="584775"/>
          </a:xfrm>
          <a:prstGeom prst="rect">
            <a:avLst/>
          </a:prstGeom>
          <a:solidFill>
            <a:schemeClr val="bg1"/>
          </a:solidFill>
        </p:spPr>
        <p:txBody>
          <a:bodyPr wrap="square" rtlCol="0">
            <a:spAutoFit/>
          </a:bodyPr>
          <a:lstStyle/>
          <a:p>
            <a:r>
              <a:rPr lang="el-GR" sz="1600" dirty="0"/>
              <a:t>Αλγόριθμος </a:t>
            </a:r>
            <a:r>
              <a:rPr lang="en-US" sz="1600" dirty="0" err="1">
                <a:latin typeface="Calibri" panose="020F0502020204030204" pitchFamily="34" charset="0"/>
                <a:cs typeface="Calibri" panose="020F0502020204030204" pitchFamily="34" charset="0"/>
              </a:rPr>
              <a:t>Chroni</a:t>
            </a:r>
            <a:r>
              <a:rPr lang="en-US" sz="1600" dirty="0"/>
              <a:t> </a:t>
            </a:r>
            <a:r>
              <a:rPr lang="en-US" sz="1600" dirty="0">
                <a:latin typeface="Calibri" panose="020F0502020204030204" pitchFamily="34" charset="0"/>
                <a:cs typeface="Calibri" panose="020F0502020204030204" pitchFamily="34" charset="0"/>
              </a:rPr>
              <a:t>et al</a:t>
            </a:r>
            <a:r>
              <a:rPr lang="en-US" sz="1600" dirty="0"/>
              <a:t>.</a:t>
            </a:r>
          </a:p>
        </p:txBody>
      </p:sp>
      <p:sp>
        <p:nvSpPr>
          <p:cNvPr id="10" name="TextBox 9">
            <a:extLst>
              <a:ext uri="{FF2B5EF4-FFF2-40B4-BE49-F238E27FC236}">
                <a16:creationId xmlns:a16="http://schemas.microsoft.com/office/drawing/2014/main" id="{9820D641-53F3-44D2-9FDB-7F53A5EAFBE8}"/>
              </a:ext>
            </a:extLst>
          </p:cNvPr>
          <p:cNvSpPr txBox="1"/>
          <p:nvPr/>
        </p:nvSpPr>
        <p:spPr>
          <a:xfrm>
            <a:off x="5184640" y="1916832"/>
            <a:ext cx="1224136" cy="584774"/>
          </a:xfrm>
          <a:prstGeom prst="rect">
            <a:avLst/>
          </a:prstGeom>
          <a:solidFill>
            <a:schemeClr val="bg1"/>
          </a:solidFill>
        </p:spPr>
        <p:txBody>
          <a:bodyPr wrap="square" rtlCol="0">
            <a:spAutoFit/>
          </a:bodyPr>
          <a:lstStyle/>
          <a:p>
            <a:r>
              <a:rPr lang="el-GR" sz="1600" dirty="0"/>
              <a:t>Αλγόριθμος </a:t>
            </a:r>
            <a:r>
              <a:rPr lang="en-GB" sz="1600" dirty="0">
                <a:latin typeface="Calibri" panose="020F0502020204030204" pitchFamily="34" charset="0"/>
                <a:cs typeface="Calibri" panose="020F0502020204030204" pitchFamily="34" charset="0"/>
              </a:rPr>
              <a:t>Roy</a:t>
            </a:r>
            <a:r>
              <a:rPr lang="en-US" sz="1600" dirty="0">
                <a:latin typeface="Calibri" panose="020F0502020204030204" pitchFamily="34" charset="0"/>
                <a:cs typeface="Calibri" panose="020F0502020204030204" pitchFamily="34" charset="0"/>
              </a:rPr>
              <a:t> et al</a:t>
            </a:r>
            <a:r>
              <a:rPr lang="en-US" sz="1600" dirty="0"/>
              <a:t>.</a:t>
            </a:r>
          </a:p>
        </p:txBody>
      </p:sp>
    </p:spTree>
    <p:extLst>
      <p:ext uri="{BB962C8B-B14F-4D97-AF65-F5344CB8AC3E}">
        <p14:creationId xmlns:p14="http://schemas.microsoft.com/office/powerpoint/2010/main" val="169601524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C7D3EEF3-0981-4D42-B2BE-D50601A962BB}"/>
              </a:ext>
            </a:extLst>
          </p:cNvPr>
          <p:cNvGraphicFramePr>
            <a:graphicFrameLocks noGrp="1"/>
          </p:cNvGraphicFramePr>
          <p:nvPr>
            <p:extLst>
              <p:ext uri="{D42A27DB-BD31-4B8C-83A1-F6EECF244321}">
                <p14:modId xmlns:p14="http://schemas.microsoft.com/office/powerpoint/2010/main" val="374104984"/>
              </p:ext>
            </p:extLst>
          </p:nvPr>
        </p:nvGraphicFramePr>
        <p:xfrm>
          <a:off x="1428623" y="2003579"/>
          <a:ext cx="6256674" cy="3699177"/>
        </p:xfrm>
        <a:graphic>
          <a:graphicData uri="http://schemas.openxmlformats.org/drawingml/2006/table">
            <a:tbl>
              <a:tblPr firstRow="1" firstCol="1" bandRow="1">
                <a:tableStyleId>{5940675A-B579-460E-94D1-54222C63F5DA}</a:tableStyleId>
              </a:tblPr>
              <a:tblGrid>
                <a:gridCol w="945143">
                  <a:extLst>
                    <a:ext uri="{9D8B030D-6E8A-4147-A177-3AD203B41FA5}">
                      <a16:colId xmlns:a16="http://schemas.microsoft.com/office/drawing/2014/main" val="684555688"/>
                    </a:ext>
                  </a:extLst>
                </a:gridCol>
                <a:gridCol w="971901">
                  <a:extLst>
                    <a:ext uri="{9D8B030D-6E8A-4147-A177-3AD203B41FA5}">
                      <a16:colId xmlns:a16="http://schemas.microsoft.com/office/drawing/2014/main" val="1728552983"/>
                    </a:ext>
                  </a:extLst>
                </a:gridCol>
                <a:gridCol w="767391">
                  <a:extLst>
                    <a:ext uri="{9D8B030D-6E8A-4147-A177-3AD203B41FA5}">
                      <a16:colId xmlns:a16="http://schemas.microsoft.com/office/drawing/2014/main" val="3273547212"/>
                    </a:ext>
                  </a:extLst>
                </a:gridCol>
                <a:gridCol w="872513">
                  <a:extLst>
                    <a:ext uri="{9D8B030D-6E8A-4147-A177-3AD203B41FA5}">
                      <a16:colId xmlns:a16="http://schemas.microsoft.com/office/drawing/2014/main" val="2338477424"/>
                    </a:ext>
                  </a:extLst>
                </a:gridCol>
                <a:gridCol w="748278">
                  <a:extLst>
                    <a:ext uri="{9D8B030D-6E8A-4147-A177-3AD203B41FA5}">
                      <a16:colId xmlns:a16="http://schemas.microsoft.com/office/drawing/2014/main" val="4185868968"/>
                    </a:ext>
                  </a:extLst>
                </a:gridCol>
                <a:gridCol w="872513">
                  <a:extLst>
                    <a:ext uri="{9D8B030D-6E8A-4147-A177-3AD203B41FA5}">
                      <a16:colId xmlns:a16="http://schemas.microsoft.com/office/drawing/2014/main" val="876028456"/>
                    </a:ext>
                  </a:extLst>
                </a:gridCol>
                <a:gridCol w="1078935">
                  <a:extLst>
                    <a:ext uri="{9D8B030D-6E8A-4147-A177-3AD203B41FA5}">
                      <a16:colId xmlns:a16="http://schemas.microsoft.com/office/drawing/2014/main" val="1466840078"/>
                    </a:ext>
                  </a:extLst>
                </a:gridCol>
              </a:tblGrid>
              <a:tr h="385406">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1100" dirty="0">
                          <a:effectLst/>
                        </a:rPr>
                        <a:t>          </a:t>
                      </a:r>
                      <a:endParaRPr lang="en-GB" sz="1100" dirty="0">
                        <a:effectLst/>
                      </a:endParaRPr>
                    </a:p>
                    <a:p>
                      <a:pPr algn="just">
                        <a:lnSpc>
                          <a:spcPct val="150000"/>
                        </a:lnSpc>
                        <a:spcAft>
                          <a:spcPts val="300"/>
                        </a:spcAft>
                      </a:pPr>
                      <a:r>
                        <a:rPr lang="en-GB" sz="1100" dirty="0">
                          <a:effectLst/>
                        </a:rPr>
                        <a:t>          </a:t>
                      </a: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n-GB" sz="1100" dirty="0">
                        <a:effectLst/>
                      </a:endParaRPr>
                    </a:p>
                    <a:p>
                      <a:pPr algn="ctr">
                        <a:lnSpc>
                          <a:spcPct val="150000"/>
                        </a:lnSpc>
                        <a:spcAft>
                          <a:spcPts val="300"/>
                        </a:spcAft>
                      </a:pPr>
                      <a:r>
                        <a:rPr lang="en-GB" sz="1100" dirty="0">
                          <a:effectLst/>
                        </a:rPr>
                        <a:t>       </a:t>
                      </a: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74766863"/>
                  </a:ext>
                </a:extLst>
              </a:tr>
              <a:tr h="968007">
                <a:tc>
                  <a:txBody>
                    <a:bodyPr/>
                    <a:lstStyle/>
                    <a:p>
                      <a:pPr algn="ctr">
                        <a:lnSpc>
                          <a:spcPct val="150000"/>
                        </a:lnSpc>
                        <a:spcAft>
                          <a:spcPts val="300"/>
                        </a:spcAft>
                      </a:pPr>
                      <a:r>
                        <a:rPr lang="el-GR" sz="1400" dirty="0">
                          <a:effectLst/>
                        </a:rPr>
                        <a:t>Εικόνα</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dirty="0">
                          <a:effectLst/>
                        </a:rPr>
                        <a:t>SIZE</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a:effectLst/>
                        </a:rPr>
                        <a:t>BER</a:t>
                      </a:r>
                      <a:r>
                        <a:rPr lang="el-GR" sz="1400">
                          <a:effectLst/>
                        </a:rPr>
                        <a:t> πράσινο κανάλι</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a:effectLst/>
                        </a:rPr>
                        <a:t>BER </a:t>
                      </a:r>
                      <a:r>
                        <a:rPr lang="el-GR" sz="1400">
                          <a:effectLst/>
                        </a:rPr>
                        <a:t>μπλε κανάλι</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dirty="0">
                          <a:effectLst/>
                        </a:rPr>
                        <a:t>BER</a:t>
                      </a:r>
                      <a:r>
                        <a:rPr lang="el-GR" sz="1400" dirty="0">
                          <a:effectLst/>
                        </a:rPr>
                        <a:t> πράσινο κανάλι</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a:effectLst/>
                        </a:rPr>
                        <a:t>BER </a:t>
                      </a:r>
                      <a:r>
                        <a:rPr lang="el-GR" sz="1400">
                          <a:effectLst/>
                        </a:rPr>
                        <a:t>μπλε κανάλι</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l-GR" sz="1400">
                          <a:effectLst/>
                        </a:rPr>
                        <a:t>Ποιότητα Q</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35819503"/>
                  </a:ext>
                </a:extLst>
              </a:tr>
              <a:tr h="213771">
                <a:tc>
                  <a:txBody>
                    <a:bodyPr/>
                    <a:lstStyle/>
                    <a:p>
                      <a:pPr marL="0" marR="0" lvl="0" indent="0" algn="ctr" defTabSz="914400" rtl="0" eaLnBrk="1" fontAlgn="auto" latinLnBrk="0" hangingPunct="1">
                        <a:lnSpc>
                          <a:spcPct val="150000"/>
                        </a:lnSpc>
                        <a:spcBef>
                          <a:spcPts val="0"/>
                        </a:spcBef>
                        <a:spcAft>
                          <a:spcPts val="300"/>
                        </a:spcAft>
                        <a:buClrTx/>
                        <a:buSzTx/>
                        <a:buFontTx/>
                        <a:buNone/>
                        <a:tabLst/>
                        <a:defRPr/>
                      </a:pPr>
                      <a:r>
                        <a:rPr lang="en-GB" sz="1400" dirty="0">
                          <a:effectLst/>
                        </a:rPr>
                        <a:t>painting</a:t>
                      </a:r>
                      <a:r>
                        <a:rPr lang="el-GR" sz="1400" dirty="0">
                          <a:effectLst/>
                        </a:rPr>
                        <a:t>.</a:t>
                      </a:r>
                      <a:r>
                        <a:rPr lang="en-GB" sz="1400" dirty="0">
                          <a:effectLst/>
                        </a:rPr>
                        <a:t>jpg</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p>
                      <a:pPr algn="ctr">
                        <a:lnSpc>
                          <a:spcPct val="150000"/>
                        </a:lnSpc>
                        <a:spcAft>
                          <a:spcPts val="300"/>
                        </a:spcAft>
                      </a:pPr>
                      <a:r>
                        <a:rPr lang="en-GB" sz="1400" dirty="0">
                          <a:effectLst/>
                        </a:rPr>
                        <a:t> </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1400" dirty="0">
                          <a:effectLst/>
                        </a:rPr>
                        <a:t>512x512</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dirty="0">
                          <a:effectLst/>
                        </a:rPr>
                        <a:t>0</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dirty="0">
                          <a:effectLst/>
                        </a:rPr>
                        <a:t>0.02</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0.39</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95</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46234413"/>
                  </a:ext>
                </a:extLst>
              </a:tr>
              <a:tr h="424929">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dirty="0">
                          <a:effectLst/>
                        </a:rPr>
                        <a:t> </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dirty="0">
                          <a:effectLst/>
                        </a:rPr>
                        <a:t>0</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dirty="0">
                          <a:effectLst/>
                        </a:rPr>
                        <a:t>0</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0.23</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0.41</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80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86838023"/>
                  </a:ext>
                </a:extLst>
              </a:tr>
              <a:tr h="432048">
                <a:tc>
                  <a:txBody>
                    <a:bodyPr/>
                    <a:lstStyle/>
                    <a:p>
                      <a:pPr algn="ctr">
                        <a:lnSpc>
                          <a:spcPct val="150000"/>
                        </a:lnSpc>
                        <a:spcAft>
                          <a:spcPts val="300"/>
                        </a:spcAft>
                      </a:pPr>
                      <a:r>
                        <a:rPr lang="en-US" sz="1400">
                          <a:effectLst/>
                        </a:rPr>
                        <a:t> </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 </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dirty="0">
                          <a:effectLst/>
                        </a:rPr>
                        <a:t>0.42</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dirty="0">
                          <a:effectLst/>
                        </a:rPr>
                        <a:t>0.30</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dirty="0">
                          <a:effectLst/>
                        </a:rPr>
                        <a:t>0.47</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dirty="0">
                          <a:effectLst/>
                        </a:rPr>
                        <a:t>70</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60702181"/>
                  </a:ext>
                </a:extLst>
              </a:tr>
              <a:tr h="360040">
                <a:tc>
                  <a:txBody>
                    <a:bodyPr/>
                    <a:lstStyle/>
                    <a:p>
                      <a:pPr algn="ctr">
                        <a:lnSpc>
                          <a:spcPct val="150000"/>
                        </a:lnSpc>
                        <a:spcAft>
                          <a:spcPts val="300"/>
                        </a:spcAft>
                      </a:pPr>
                      <a:r>
                        <a:rPr lang="en-US" sz="1400">
                          <a:effectLst/>
                        </a:rPr>
                        <a:t> </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 </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0.28</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dirty="0">
                          <a:effectLst/>
                        </a:rPr>
                        <a:t>0</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0.36</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0.47</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dirty="0">
                          <a:effectLst/>
                        </a:rPr>
                        <a:t>60</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40753113"/>
                  </a:ext>
                </a:extLst>
              </a:tr>
              <a:tr h="360040">
                <a:tc>
                  <a:txBody>
                    <a:bodyPr/>
                    <a:lstStyle/>
                    <a:p>
                      <a:pPr algn="ctr">
                        <a:lnSpc>
                          <a:spcPct val="150000"/>
                        </a:lnSpc>
                        <a:spcAft>
                          <a:spcPts val="300"/>
                        </a:spcAft>
                      </a:pPr>
                      <a:r>
                        <a:rPr lang="en-US" sz="1400">
                          <a:effectLst/>
                        </a:rPr>
                        <a:t> </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 </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dirty="0">
                          <a:effectLst/>
                        </a:rPr>
                        <a:t>0.39</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dirty="0">
                          <a:effectLst/>
                        </a:rPr>
                        <a:t>0.48</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dirty="0">
                          <a:effectLst/>
                        </a:rPr>
                        <a:t>50</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37794696"/>
                  </a:ext>
                </a:extLst>
              </a:tr>
            </a:tbl>
          </a:graphicData>
        </a:graphic>
      </p:graphicFrame>
      <p:sp>
        <p:nvSpPr>
          <p:cNvPr id="33" name="Title 1"/>
          <p:cNvSpPr>
            <a:spLocks noGrp="1"/>
          </p:cNvSpPr>
          <p:nvPr>
            <p:ph type="title"/>
          </p:nvPr>
        </p:nvSpPr>
        <p:spPr>
          <a:xfrm>
            <a:off x="304770" y="188640"/>
            <a:ext cx="7507590" cy="800796"/>
          </a:xfrm>
        </p:spPr>
        <p:txBody>
          <a:bodyPr anchor="b">
            <a:noAutofit/>
          </a:bodyPr>
          <a:lstStyle/>
          <a:p>
            <a:pPr marL="596646" indent="-514350"/>
            <a:r>
              <a:rPr lang="en-GB" sz="2800" dirty="0">
                <a:solidFill>
                  <a:schemeClr val="accent5">
                    <a:lumMod val="75000"/>
                  </a:schemeClr>
                </a:solidFill>
                <a:latin typeface="Century Schoolbook" pitchFamily="18" charset="0"/>
              </a:rPr>
              <a:t>4</a:t>
            </a:r>
            <a:r>
              <a:rPr lang="en-US" sz="2800" dirty="0">
                <a:solidFill>
                  <a:schemeClr val="accent5">
                    <a:lumMod val="75000"/>
                  </a:schemeClr>
                </a:solidFill>
                <a:latin typeface="Century Schoolbook" pitchFamily="18" charset="0"/>
              </a:rPr>
              <a:t> </a:t>
            </a:r>
            <a:r>
              <a:rPr lang="el-GR" sz="2800" dirty="0">
                <a:solidFill>
                  <a:schemeClr val="accent5">
                    <a:lumMod val="75000"/>
                  </a:schemeClr>
                </a:solidFill>
                <a:latin typeface="Century Schoolbook" pitchFamily="18" charset="0"/>
              </a:rPr>
              <a:t>Πειραματικά αποτελέσματα</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732367" cy="646331"/>
          </a:xfrm>
          <a:prstGeom prst="rect">
            <a:avLst/>
          </a:prstGeom>
        </p:spPr>
        <p:txBody>
          <a:bodyPr wrap="square">
            <a:spAutoFit/>
          </a:bodyPr>
          <a:lstStyle/>
          <a:p>
            <a:pPr marL="0" lvl="3" algn="just"/>
            <a:r>
              <a:rPr lang="el-CY" b="1" dirty="0">
                <a:solidFill>
                  <a:srgbClr val="C00000"/>
                </a:solidFill>
                <a:latin typeface="Times New Roman" pitchFamily="18" charset="0"/>
                <a:cs typeface="Times New Roman" pitchFamily="18" charset="0"/>
                <a:sym typeface="Wingdings" pitchFamily="2" charset="2"/>
              </a:rPr>
              <a:t>Ε</a:t>
            </a:r>
            <a:r>
              <a:rPr lang="el-GR" b="1" dirty="0">
                <a:solidFill>
                  <a:srgbClr val="C00000"/>
                </a:solidFill>
                <a:latin typeface="Times New Roman" pitchFamily="18" charset="0"/>
                <a:cs typeface="Times New Roman" pitchFamily="18" charset="0"/>
                <a:sym typeface="Wingdings" pitchFamily="2" charset="2"/>
              </a:rPr>
              <a:t>πιθέσεις συμπίεσης</a:t>
            </a:r>
            <a:r>
              <a:rPr lang="en-GB" b="1" dirty="0">
                <a:solidFill>
                  <a:srgbClr val="C00000"/>
                </a:solidFill>
                <a:latin typeface="Times New Roman" pitchFamily="18" charset="0"/>
                <a:cs typeface="Times New Roman" pitchFamily="18" charset="0"/>
                <a:sym typeface="Wingdings" pitchFamily="2" charset="2"/>
              </a:rPr>
              <a:t> (</a:t>
            </a:r>
            <a:r>
              <a:rPr lang="el-GR" b="1" dirty="0" err="1">
                <a:solidFill>
                  <a:srgbClr val="C00000"/>
                </a:solidFill>
                <a:latin typeface="Times New Roman" pitchFamily="18" charset="0"/>
                <a:cs typeface="Times New Roman" pitchFamily="18" charset="0"/>
                <a:sym typeface="Wingdings" pitchFamily="2" charset="2"/>
              </a:rPr>
              <a:t>υποδειγματοληψία</a:t>
            </a:r>
            <a:r>
              <a:rPr lang="el-GR" b="1" dirty="0">
                <a:solidFill>
                  <a:srgbClr val="C00000"/>
                </a:solidFill>
                <a:latin typeface="Times New Roman" pitchFamily="18" charset="0"/>
                <a:cs typeface="Times New Roman" pitchFamily="18" charset="0"/>
                <a:sym typeface="Wingdings" pitchFamily="2" charset="2"/>
              </a:rPr>
              <a:t> = 1) </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endParaRPr lang="en-US" dirty="0">
              <a:solidFill>
                <a:schemeClr val="tx1">
                  <a:lumMod val="95000"/>
                  <a:lumOff val="5000"/>
                </a:schemeClr>
              </a:solidFill>
              <a:latin typeface="Times New Roman" pitchFamily="18" charset="0"/>
              <a:cs typeface="Times New Roman" pitchFamily="18" charset="0"/>
              <a:sym typeface="Wingdings" pitchFamily="2" charset="2"/>
            </a:endParaRP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193</a:t>
            </a:fld>
            <a:endParaRPr lang="el-GR" altLang="el-GR" sz="1200" dirty="0">
              <a:latin typeface="Cambria" pitchFamily="18" charset="0"/>
            </a:endParaRPr>
          </a:p>
        </p:txBody>
      </p:sp>
      <p:sp>
        <p:nvSpPr>
          <p:cNvPr id="11" name="TextBox 10">
            <a:extLst>
              <a:ext uri="{FF2B5EF4-FFF2-40B4-BE49-F238E27FC236}">
                <a16:creationId xmlns:a16="http://schemas.microsoft.com/office/drawing/2014/main" id="{0AD35777-ABCA-4669-8558-32684A147C02}"/>
              </a:ext>
            </a:extLst>
          </p:cNvPr>
          <p:cNvSpPr txBox="1"/>
          <p:nvPr/>
        </p:nvSpPr>
        <p:spPr>
          <a:xfrm>
            <a:off x="3419872" y="1908121"/>
            <a:ext cx="1512168" cy="584775"/>
          </a:xfrm>
          <a:prstGeom prst="rect">
            <a:avLst/>
          </a:prstGeom>
          <a:solidFill>
            <a:schemeClr val="bg1"/>
          </a:solidFill>
        </p:spPr>
        <p:txBody>
          <a:bodyPr wrap="square" rtlCol="0">
            <a:spAutoFit/>
          </a:bodyPr>
          <a:lstStyle/>
          <a:p>
            <a:r>
              <a:rPr lang="el-GR" sz="1600" dirty="0"/>
              <a:t>Αλγόριθμος </a:t>
            </a:r>
            <a:r>
              <a:rPr lang="en-US" sz="1600" dirty="0" err="1">
                <a:latin typeface="Calibri" panose="020F0502020204030204" pitchFamily="34" charset="0"/>
                <a:cs typeface="Calibri" panose="020F0502020204030204" pitchFamily="34" charset="0"/>
              </a:rPr>
              <a:t>Chroni</a:t>
            </a:r>
            <a:r>
              <a:rPr lang="en-US" sz="1600" dirty="0"/>
              <a:t> </a:t>
            </a:r>
            <a:r>
              <a:rPr lang="en-US" sz="1600" dirty="0">
                <a:latin typeface="Calibri" panose="020F0502020204030204" pitchFamily="34" charset="0"/>
                <a:cs typeface="Calibri" panose="020F0502020204030204" pitchFamily="34" charset="0"/>
              </a:rPr>
              <a:t>et al</a:t>
            </a:r>
            <a:r>
              <a:rPr lang="en-US" sz="1600" dirty="0"/>
              <a:t>.</a:t>
            </a:r>
          </a:p>
        </p:txBody>
      </p:sp>
      <p:sp>
        <p:nvSpPr>
          <p:cNvPr id="12" name="TextBox 11">
            <a:extLst>
              <a:ext uri="{FF2B5EF4-FFF2-40B4-BE49-F238E27FC236}">
                <a16:creationId xmlns:a16="http://schemas.microsoft.com/office/drawing/2014/main" id="{70041089-3835-4087-A98A-7B09C646D3B2}"/>
              </a:ext>
            </a:extLst>
          </p:cNvPr>
          <p:cNvSpPr txBox="1"/>
          <p:nvPr/>
        </p:nvSpPr>
        <p:spPr>
          <a:xfrm>
            <a:off x="5184640" y="1916832"/>
            <a:ext cx="1224136" cy="584774"/>
          </a:xfrm>
          <a:prstGeom prst="rect">
            <a:avLst/>
          </a:prstGeom>
          <a:solidFill>
            <a:schemeClr val="bg1"/>
          </a:solidFill>
        </p:spPr>
        <p:txBody>
          <a:bodyPr wrap="square" rtlCol="0">
            <a:spAutoFit/>
          </a:bodyPr>
          <a:lstStyle/>
          <a:p>
            <a:r>
              <a:rPr lang="el-GR" sz="1600" dirty="0"/>
              <a:t>Αλγόριθμος </a:t>
            </a:r>
            <a:r>
              <a:rPr lang="en-GB" sz="1600" dirty="0">
                <a:latin typeface="Calibri" panose="020F0502020204030204" pitchFamily="34" charset="0"/>
                <a:cs typeface="Calibri" panose="020F0502020204030204" pitchFamily="34" charset="0"/>
              </a:rPr>
              <a:t>Roy</a:t>
            </a:r>
            <a:r>
              <a:rPr lang="en-US" sz="1600" dirty="0">
                <a:latin typeface="Calibri" panose="020F0502020204030204" pitchFamily="34" charset="0"/>
                <a:cs typeface="Calibri" panose="020F0502020204030204" pitchFamily="34" charset="0"/>
              </a:rPr>
              <a:t> et al</a:t>
            </a:r>
            <a:r>
              <a:rPr lang="en-US" sz="1600" dirty="0"/>
              <a:t>.</a:t>
            </a:r>
          </a:p>
        </p:txBody>
      </p:sp>
    </p:spTree>
    <p:extLst>
      <p:ext uri="{BB962C8B-B14F-4D97-AF65-F5344CB8AC3E}">
        <p14:creationId xmlns:p14="http://schemas.microsoft.com/office/powerpoint/2010/main" val="201171092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GB" sz="2800" dirty="0">
                <a:solidFill>
                  <a:schemeClr val="accent5">
                    <a:lumMod val="75000"/>
                  </a:schemeClr>
                </a:solidFill>
                <a:latin typeface="Century Schoolbook" pitchFamily="18" charset="0"/>
              </a:rPr>
              <a:t>4</a:t>
            </a:r>
            <a:r>
              <a:rPr lang="en-US" sz="2800" dirty="0">
                <a:solidFill>
                  <a:schemeClr val="accent5">
                    <a:lumMod val="75000"/>
                  </a:schemeClr>
                </a:solidFill>
                <a:latin typeface="Century Schoolbook" pitchFamily="18" charset="0"/>
              </a:rPr>
              <a:t> </a:t>
            </a:r>
            <a:r>
              <a:rPr lang="el-GR" sz="2800" dirty="0">
                <a:solidFill>
                  <a:schemeClr val="accent5">
                    <a:lumMod val="75000"/>
                  </a:schemeClr>
                </a:solidFill>
                <a:latin typeface="Century Schoolbook" pitchFamily="18" charset="0"/>
              </a:rPr>
              <a:t>Πειραματικά αποτελέσματα</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732367" cy="646331"/>
          </a:xfrm>
          <a:prstGeom prst="rect">
            <a:avLst/>
          </a:prstGeom>
        </p:spPr>
        <p:txBody>
          <a:bodyPr wrap="square">
            <a:spAutoFit/>
          </a:bodyPr>
          <a:lstStyle/>
          <a:p>
            <a:pPr marL="0" lvl="3" algn="just"/>
            <a:r>
              <a:rPr lang="el-CY" b="1" dirty="0">
                <a:solidFill>
                  <a:srgbClr val="C00000"/>
                </a:solidFill>
                <a:latin typeface="Times New Roman" pitchFamily="18" charset="0"/>
                <a:cs typeface="Times New Roman" pitchFamily="18" charset="0"/>
                <a:sym typeface="Wingdings" pitchFamily="2" charset="2"/>
              </a:rPr>
              <a:t>Ε</a:t>
            </a:r>
            <a:r>
              <a:rPr lang="el-GR" b="1" dirty="0">
                <a:solidFill>
                  <a:srgbClr val="C00000"/>
                </a:solidFill>
                <a:latin typeface="Times New Roman" pitchFamily="18" charset="0"/>
                <a:cs typeface="Times New Roman" pitchFamily="18" charset="0"/>
                <a:sym typeface="Wingdings" pitchFamily="2" charset="2"/>
              </a:rPr>
              <a:t>πιθέσεις συμπίεσης</a:t>
            </a:r>
            <a:r>
              <a:rPr lang="en-GB" b="1" dirty="0">
                <a:solidFill>
                  <a:srgbClr val="C00000"/>
                </a:solidFill>
                <a:latin typeface="Times New Roman" pitchFamily="18" charset="0"/>
                <a:cs typeface="Times New Roman" pitchFamily="18" charset="0"/>
                <a:sym typeface="Wingdings" pitchFamily="2" charset="2"/>
              </a:rPr>
              <a:t> (</a:t>
            </a:r>
            <a:r>
              <a:rPr lang="el-GR" b="1" dirty="0" err="1">
                <a:solidFill>
                  <a:srgbClr val="C00000"/>
                </a:solidFill>
                <a:latin typeface="Times New Roman" pitchFamily="18" charset="0"/>
                <a:cs typeface="Times New Roman" pitchFamily="18" charset="0"/>
                <a:sym typeface="Wingdings" pitchFamily="2" charset="2"/>
              </a:rPr>
              <a:t>υποδειγματοληψία</a:t>
            </a:r>
            <a:r>
              <a:rPr lang="el-GR" b="1" dirty="0">
                <a:solidFill>
                  <a:srgbClr val="C00000"/>
                </a:solidFill>
                <a:latin typeface="Times New Roman" pitchFamily="18" charset="0"/>
                <a:cs typeface="Times New Roman" pitchFamily="18" charset="0"/>
                <a:sym typeface="Wingdings" pitchFamily="2" charset="2"/>
              </a:rPr>
              <a:t> = 1) </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endParaRPr lang="en-US" dirty="0">
              <a:solidFill>
                <a:schemeClr val="tx1">
                  <a:lumMod val="95000"/>
                  <a:lumOff val="5000"/>
                </a:schemeClr>
              </a:solidFill>
              <a:latin typeface="Times New Roman" pitchFamily="18" charset="0"/>
              <a:cs typeface="Times New Roman" pitchFamily="18" charset="0"/>
              <a:sym typeface="Wingdings" pitchFamily="2" charset="2"/>
            </a:endParaRP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194</a:t>
            </a:fld>
            <a:endParaRPr lang="el-GR" altLang="el-GR" sz="1200" dirty="0">
              <a:latin typeface="Cambria" pitchFamily="18" charset="0"/>
            </a:endParaRPr>
          </a:p>
        </p:txBody>
      </p:sp>
      <p:graphicFrame>
        <p:nvGraphicFramePr>
          <p:cNvPr id="41" name="Table 40">
            <a:extLst>
              <a:ext uri="{FF2B5EF4-FFF2-40B4-BE49-F238E27FC236}">
                <a16:creationId xmlns:a16="http://schemas.microsoft.com/office/drawing/2014/main" id="{BA47865B-49D2-49A8-B2F1-DC5049B21999}"/>
              </a:ext>
            </a:extLst>
          </p:cNvPr>
          <p:cNvGraphicFramePr>
            <a:graphicFrameLocks noGrp="1"/>
          </p:cNvGraphicFramePr>
          <p:nvPr>
            <p:extLst>
              <p:ext uri="{D42A27DB-BD31-4B8C-83A1-F6EECF244321}">
                <p14:modId xmlns:p14="http://schemas.microsoft.com/office/powerpoint/2010/main" val="2041786701"/>
              </p:ext>
            </p:extLst>
          </p:nvPr>
        </p:nvGraphicFramePr>
        <p:xfrm>
          <a:off x="899593" y="1908013"/>
          <a:ext cx="7021813" cy="3897251"/>
        </p:xfrm>
        <a:graphic>
          <a:graphicData uri="http://schemas.openxmlformats.org/drawingml/2006/table">
            <a:tbl>
              <a:tblPr firstRow="1" firstCol="1" bandRow="1">
                <a:tableStyleId>{5940675A-B579-460E-94D1-54222C63F5DA}</a:tableStyleId>
              </a:tblPr>
              <a:tblGrid>
                <a:gridCol w="929914">
                  <a:extLst>
                    <a:ext uri="{9D8B030D-6E8A-4147-A177-3AD203B41FA5}">
                      <a16:colId xmlns:a16="http://schemas.microsoft.com/office/drawing/2014/main" val="3342696732"/>
                    </a:ext>
                  </a:extLst>
                </a:gridCol>
                <a:gridCol w="876417">
                  <a:extLst>
                    <a:ext uri="{9D8B030D-6E8A-4147-A177-3AD203B41FA5}">
                      <a16:colId xmlns:a16="http://schemas.microsoft.com/office/drawing/2014/main" val="2041033584"/>
                    </a:ext>
                  </a:extLst>
                </a:gridCol>
                <a:gridCol w="1411394">
                  <a:extLst>
                    <a:ext uri="{9D8B030D-6E8A-4147-A177-3AD203B41FA5}">
                      <a16:colId xmlns:a16="http://schemas.microsoft.com/office/drawing/2014/main" val="2350714866"/>
                    </a:ext>
                  </a:extLst>
                </a:gridCol>
                <a:gridCol w="675113">
                  <a:extLst>
                    <a:ext uri="{9D8B030D-6E8A-4147-A177-3AD203B41FA5}">
                      <a16:colId xmlns:a16="http://schemas.microsoft.com/office/drawing/2014/main" val="3668893062"/>
                    </a:ext>
                  </a:extLst>
                </a:gridCol>
                <a:gridCol w="615596">
                  <a:extLst>
                    <a:ext uri="{9D8B030D-6E8A-4147-A177-3AD203B41FA5}">
                      <a16:colId xmlns:a16="http://schemas.microsoft.com/office/drawing/2014/main" val="1713823200"/>
                    </a:ext>
                  </a:extLst>
                </a:gridCol>
                <a:gridCol w="793699">
                  <a:extLst>
                    <a:ext uri="{9D8B030D-6E8A-4147-A177-3AD203B41FA5}">
                      <a16:colId xmlns:a16="http://schemas.microsoft.com/office/drawing/2014/main" val="3515708534"/>
                    </a:ext>
                  </a:extLst>
                </a:gridCol>
                <a:gridCol w="859840">
                  <a:extLst>
                    <a:ext uri="{9D8B030D-6E8A-4147-A177-3AD203B41FA5}">
                      <a16:colId xmlns:a16="http://schemas.microsoft.com/office/drawing/2014/main" val="3518015996"/>
                    </a:ext>
                  </a:extLst>
                </a:gridCol>
                <a:gridCol w="859840">
                  <a:extLst>
                    <a:ext uri="{9D8B030D-6E8A-4147-A177-3AD203B41FA5}">
                      <a16:colId xmlns:a16="http://schemas.microsoft.com/office/drawing/2014/main" val="3719634319"/>
                    </a:ext>
                  </a:extLst>
                </a:gridCol>
              </a:tblGrid>
              <a:tr h="228289">
                <a:tc>
                  <a:txBody>
                    <a:bodyPr/>
                    <a:lstStyle/>
                    <a:p>
                      <a:pPr algn="just">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1100">
                          <a:effectLst/>
                        </a:rPr>
                        <a:t> </a:t>
                      </a: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46741204"/>
                  </a:ext>
                </a:extLst>
              </a:tr>
              <a:tr h="995715">
                <a:tc>
                  <a:txBody>
                    <a:bodyPr/>
                    <a:lstStyle/>
                    <a:p>
                      <a:pPr algn="ctr">
                        <a:lnSpc>
                          <a:spcPct val="150000"/>
                        </a:lnSpc>
                        <a:spcAft>
                          <a:spcPts val="300"/>
                        </a:spcAft>
                      </a:pPr>
                      <a:r>
                        <a:rPr lang="el-GR" sz="1200" dirty="0">
                          <a:effectLst/>
                        </a:rPr>
                        <a:t>Εικόνα</a:t>
                      </a:r>
                      <a:endParaRPr lang="el-GR" sz="12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200" dirty="0">
                          <a:effectLst/>
                          <a:latin typeface="Calibri" panose="020F0502020204030204" pitchFamily="34" charset="0"/>
                          <a:cs typeface="Calibri" panose="020F0502020204030204" pitchFamily="34" charset="0"/>
                        </a:rPr>
                        <a:t>SIZE</a:t>
                      </a:r>
                      <a:endParaRPr lang="el-GR" sz="12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200" dirty="0" err="1">
                          <a:effectLst/>
                          <a:latin typeface="Calibri" panose="020F0502020204030204" pitchFamily="34" charset="0"/>
                          <a:cs typeface="Calibri" panose="020F0502020204030204" pitchFamily="34" charset="0"/>
                        </a:rPr>
                        <a:t>SiP</a:t>
                      </a:r>
                      <a:endParaRPr lang="el-GR" sz="12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kumimoji="0" lang="el-GR" sz="1200" kern="1200" dirty="0">
                          <a:solidFill>
                            <a:schemeClr val="tx1"/>
                          </a:solidFill>
                          <a:effectLst/>
                          <a:latin typeface="+mn-lt"/>
                          <a:ea typeface="+mn-ea"/>
                          <a:cs typeface="+mn-cs"/>
                        </a:rPr>
                        <a:t>Αρχικό </a:t>
                      </a:r>
                      <a:r>
                        <a:rPr kumimoji="0" lang="en-GB" sz="1200" kern="1200" dirty="0">
                          <a:solidFill>
                            <a:schemeClr val="tx1"/>
                          </a:solidFill>
                          <a:effectLst/>
                          <a:latin typeface="+mn-lt"/>
                          <a:ea typeface="+mn-ea"/>
                          <a:cs typeface="+mn-cs"/>
                        </a:rPr>
                        <a:t>logo1</a:t>
                      </a:r>
                      <a:endParaRPr lang="el-GR" sz="12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50000"/>
                        </a:lnSpc>
                        <a:spcBef>
                          <a:spcPts val="0"/>
                        </a:spcBef>
                        <a:spcAft>
                          <a:spcPts val="300"/>
                        </a:spcAft>
                        <a:buClrTx/>
                        <a:buSzTx/>
                        <a:buFontTx/>
                        <a:buNone/>
                        <a:tabLst/>
                        <a:defRPr/>
                      </a:pPr>
                      <a:r>
                        <a:rPr kumimoji="0" lang="el-GR" sz="1200" kern="1200" dirty="0">
                          <a:solidFill>
                            <a:schemeClr val="tx1"/>
                          </a:solidFill>
                          <a:effectLst/>
                          <a:latin typeface="+mn-lt"/>
                          <a:ea typeface="+mn-ea"/>
                          <a:cs typeface="+mn-cs"/>
                        </a:rPr>
                        <a:t>Αρχικό </a:t>
                      </a:r>
                      <a:r>
                        <a:rPr kumimoji="0" lang="en-GB" sz="1200" kern="1200" dirty="0">
                          <a:solidFill>
                            <a:schemeClr val="tx1"/>
                          </a:solidFill>
                          <a:effectLst/>
                          <a:latin typeface="+mn-lt"/>
                          <a:ea typeface="+mn-ea"/>
                          <a:cs typeface="+mn-cs"/>
                        </a:rPr>
                        <a:t>logo2</a:t>
                      </a:r>
                      <a:endParaRPr lang="el-GR" sz="1200" dirty="0">
                        <a:effectLst/>
                        <a:latin typeface="Cambria" panose="02040503050406030204" pitchFamily="18" charset="0"/>
                        <a:ea typeface="Times New Roman" panose="02020603050405020304" pitchFamily="18" charset="0"/>
                        <a:cs typeface="Times New Roman" panose="02020603050405020304" pitchFamily="18" charset="0"/>
                      </a:endParaRPr>
                    </a:p>
                    <a:p>
                      <a:pPr algn="ctr">
                        <a:lnSpc>
                          <a:spcPct val="150000"/>
                        </a:lnSpc>
                        <a:spcAft>
                          <a:spcPts val="300"/>
                        </a:spcAft>
                      </a:pPr>
                      <a:endParaRPr lang="el-GR" sz="12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l-GR" sz="1200" dirty="0">
                          <a:effectLst/>
                          <a:latin typeface="Cambria" panose="02040503050406030204" pitchFamily="18" charset="0"/>
                          <a:ea typeface="Times New Roman" panose="02020603050405020304" pitchFamily="18" charset="0"/>
                          <a:cs typeface="Times New Roman" panose="02020603050405020304" pitchFamily="18" charset="0"/>
                        </a:rPr>
                        <a:t>Εξαγόμενο </a:t>
                      </a:r>
                      <a:r>
                        <a:rPr lang="en-GB" sz="1200" dirty="0">
                          <a:effectLst/>
                          <a:latin typeface="Cambria" panose="02040503050406030204" pitchFamily="18" charset="0"/>
                          <a:ea typeface="Times New Roman" panose="02020603050405020304" pitchFamily="18" charset="0"/>
                          <a:cs typeface="Times New Roman" panose="02020603050405020304" pitchFamily="18" charset="0"/>
                        </a:rPr>
                        <a:t>logo1</a:t>
                      </a:r>
                      <a:endParaRPr lang="el-GR" sz="12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200" dirty="0">
                          <a:effectLst/>
                        </a:rPr>
                        <a:t>E</a:t>
                      </a:r>
                      <a:r>
                        <a:rPr lang="el-GR" sz="1200" dirty="0" err="1">
                          <a:effectLst/>
                        </a:rPr>
                        <a:t>ξαγόμενο</a:t>
                      </a:r>
                      <a:r>
                        <a:rPr lang="el-GR" sz="1200" dirty="0">
                          <a:effectLst/>
                        </a:rPr>
                        <a:t> </a:t>
                      </a:r>
                      <a:r>
                        <a:rPr lang="en-GB" sz="1200" dirty="0">
                          <a:effectLst/>
                        </a:rPr>
                        <a:t>logo 2</a:t>
                      </a:r>
                      <a:endParaRPr lang="el-GR" sz="12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l-GR" sz="1200" dirty="0">
                          <a:effectLst/>
                          <a:latin typeface="Cambria" panose="02040503050406030204" pitchFamily="18" charset="0"/>
                          <a:ea typeface="Times New Roman" panose="02020603050405020304" pitchFamily="18" charset="0"/>
                          <a:cs typeface="Times New Roman" panose="02020603050405020304" pitchFamily="18" charset="0"/>
                        </a:rPr>
                        <a:t>Ποιότητα </a:t>
                      </a:r>
                      <a:r>
                        <a:rPr lang="en-GB" sz="1200" dirty="0">
                          <a:effectLst/>
                          <a:latin typeface="Cambria" panose="02040503050406030204" pitchFamily="18" charset="0"/>
                          <a:ea typeface="Times New Roman" panose="02020603050405020304" pitchFamily="18" charset="0"/>
                          <a:cs typeface="Times New Roman" panose="02020603050405020304" pitchFamily="18" charset="0"/>
                        </a:rPr>
                        <a:t>Q</a:t>
                      </a:r>
                      <a:endParaRPr lang="el-GR" sz="12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24480568"/>
                  </a:ext>
                </a:extLst>
              </a:tr>
              <a:tr h="513007">
                <a:tc>
                  <a:txBody>
                    <a:bodyPr/>
                    <a:lstStyle/>
                    <a:p>
                      <a:pPr algn="ctr">
                        <a:lnSpc>
                          <a:spcPct val="150000"/>
                        </a:lnSpc>
                        <a:spcAft>
                          <a:spcPts val="300"/>
                        </a:spcAft>
                      </a:pPr>
                      <a:r>
                        <a:rPr lang="en-US" sz="1400" dirty="0">
                          <a:effectLst/>
                          <a:latin typeface="Calibri" panose="020F0502020204030204" pitchFamily="34" charset="0"/>
                          <a:cs typeface="Calibri" panose="020F0502020204030204" pitchFamily="34" charset="0"/>
                        </a:rPr>
                        <a:t>painting</a:t>
                      </a:r>
                      <a:endParaRPr lang="el-GR"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US" sz="1400" dirty="0">
                          <a:effectLst/>
                          <a:latin typeface="Calibri" panose="020F0502020204030204" pitchFamily="34" charset="0"/>
                          <a:cs typeface="Calibri" panose="020F0502020204030204" pitchFamily="34" charset="0"/>
                        </a:rPr>
                        <a:t>512x512</a:t>
                      </a:r>
                      <a:endParaRPr lang="el-GR"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dirty="0">
                          <a:effectLst/>
                          <a:latin typeface="Cambria" panose="02040503050406030204" pitchFamily="18" charset="0"/>
                          <a:ea typeface="Times New Roman" panose="02020603050405020304" pitchFamily="18" charset="0"/>
                          <a:cs typeface="Times New Roman" panose="02020603050405020304" pitchFamily="18" charset="0"/>
                        </a:rPr>
                        <a:t>95</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99315984"/>
                  </a:ext>
                </a:extLst>
              </a:tr>
              <a:tr h="584371">
                <a:tc>
                  <a:txBody>
                    <a:bodyPr/>
                    <a:lstStyle/>
                    <a:p>
                      <a:pPr algn="ctr">
                        <a:lnSpc>
                          <a:spcPct val="150000"/>
                        </a:lnSpc>
                        <a:spcAft>
                          <a:spcPts val="300"/>
                        </a:spcAft>
                      </a:pPr>
                      <a:endParaRPr lang="el-GR" sz="11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dirty="0">
                          <a:effectLst/>
                          <a:latin typeface="Cambria" panose="02040503050406030204" pitchFamily="18" charset="0"/>
                          <a:ea typeface="Times New Roman" panose="02020603050405020304" pitchFamily="18" charset="0"/>
                          <a:cs typeface="Times New Roman" panose="02020603050405020304" pitchFamily="18" charset="0"/>
                        </a:rPr>
                        <a:t>80</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70729762"/>
                  </a:ext>
                </a:extLst>
              </a:tr>
              <a:tr h="567757">
                <a:tc>
                  <a:txBody>
                    <a:bodyPr/>
                    <a:lstStyle/>
                    <a:p>
                      <a:pPr algn="ctr">
                        <a:lnSpc>
                          <a:spcPct val="150000"/>
                        </a:lnSpc>
                        <a:spcAft>
                          <a:spcPts val="300"/>
                        </a:spcAft>
                      </a:pPr>
                      <a:endParaRPr lang="el-GR" sz="11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dirty="0">
                          <a:effectLst/>
                          <a:latin typeface="Cambria" panose="02040503050406030204" pitchFamily="18" charset="0"/>
                          <a:ea typeface="Times New Roman" panose="02020603050405020304" pitchFamily="18" charset="0"/>
                          <a:cs typeface="Times New Roman" panose="02020603050405020304" pitchFamily="18" charset="0"/>
                        </a:rPr>
                        <a:t>70</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17339129"/>
                  </a:ext>
                </a:extLst>
              </a:tr>
              <a:tr h="504056">
                <a:tc>
                  <a:txBody>
                    <a:bodyPr/>
                    <a:lstStyle/>
                    <a:p>
                      <a:pPr algn="ctr">
                        <a:lnSpc>
                          <a:spcPct val="150000"/>
                        </a:lnSpc>
                        <a:spcAft>
                          <a:spcPts val="300"/>
                        </a:spcAft>
                      </a:pPr>
                      <a:endParaRPr lang="el-GR" sz="11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dirty="0">
                          <a:effectLst/>
                          <a:latin typeface="Cambria" panose="02040503050406030204" pitchFamily="18" charset="0"/>
                          <a:ea typeface="Times New Roman" panose="02020603050405020304" pitchFamily="18" charset="0"/>
                          <a:cs typeface="Times New Roman" panose="02020603050405020304" pitchFamily="18" charset="0"/>
                        </a:rPr>
                        <a:t>60</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04434190"/>
                  </a:ext>
                </a:extLst>
              </a:tr>
              <a:tr h="504056">
                <a:tc>
                  <a:txBody>
                    <a:bodyPr/>
                    <a:lstStyle/>
                    <a:p>
                      <a:pPr algn="ctr">
                        <a:lnSpc>
                          <a:spcPct val="150000"/>
                        </a:lnSpc>
                        <a:spcAft>
                          <a:spcPts val="300"/>
                        </a:spcAft>
                      </a:pPr>
                      <a:endParaRPr lang="el-GR" sz="11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dirty="0">
                          <a:effectLst/>
                          <a:latin typeface="Cambria" panose="02040503050406030204" pitchFamily="18" charset="0"/>
                          <a:ea typeface="Times New Roman" panose="02020603050405020304" pitchFamily="18" charset="0"/>
                          <a:cs typeface="Times New Roman" panose="02020603050405020304" pitchFamily="18" charset="0"/>
                        </a:rPr>
                        <a:t>50</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96406690"/>
                  </a:ext>
                </a:extLst>
              </a:tr>
            </a:tbl>
          </a:graphicData>
        </a:graphic>
      </p:graphicFrame>
      <p:pic>
        <p:nvPicPr>
          <p:cNvPr id="50" name="Picture 49">
            <a:extLst>
              <a:ext uri="{FF2B5EF4-FFF2-40B4-BE49-F238E27FC236}">
                <a16:creationId xmlns:a16="http://schemas.microsoft.com/office/drawing/2014/main" id="{6CAF5F1F-020B-41E6-9E20-E4BF9DE12C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2046" y="4424149"/>
            <a:ext cx="1349560" cy="224648"/>
          </a:xfrm>
          <a:prstGeom prst="rect">
            <a:avLst/>
          </a:prstGeom>
        </p:spPr>
      </p:pic>
      <p:pic>
        <p:nvPicPr>
          <p:cNvPr id="51" name="Picture 50">
            <a:extLst>
              <a:ext uri="{FF2B5EF4-FFF2-40B4-BE49-F238E27FC236}">
                <a16:creationId xmlns:a16="http://schemas.microsoft.com/office/drawing/2014/main" id="{A39AF9EF-DD79-442D-B2BE-A8FF28E6C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7817" y="4940908"/>
            <a:ext cx="1349560" cy="224648"/>
          </a:xfrm>
          <a:prstGeom prst="rect">
            <a:avLst/>
          </a:prstGeom>
        </p:spPr>
      </p:pic>
      <p:pic>
        <p:nvPicPr>
          <p:cNvPr id="54" name="Picture 53">
            <a:extLst>
              <a:ext uri="{FF2B5EF4-FFF2-40B4-BE49-F238E27FC236}">
                <a16:creationId xmlns:a16="http://schemas.microsoft.com/office/drawing/2014/main" id="{C8883B51-34CB-41FB-BEFE-C664B4A9E4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7894" y="3160721"/>
            <a:ext cx="439420" cy="439420"/>
          </a:xfrm>
          <a:prstGeom prst="rect">
            <a:avLst/>
          </a:prstGeom>
        </p:spPr>
      </p:pic>
      <p:pic>
        <p:nvPicPr>
          <p:cNvPr id="55" name="Picture 54">
            <a:extLst>
              <a:ext uri="{FF2B5EF4-FFF2-40B4-BE49-F238E27FC236}">
                <a16:creationId xmlns:a16="http://schemas.microsoft.com/office/drawing/2014/main" id="{07D9092A-0507-440F-BCCB-5BCB3027CA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1895" y="3735268"/>
            <a:ext cx="439420" cy="439420"/>
          </a:xfrm>
          <a:prstGeom prst="rect">
            <a:avLst/>
          </a:prstGeom>
        </p:spPr>
      </p:pic>
      <p:pic>
        <p:nvPicPr>
          <p:cNvPr id="56" name="Picture 55">
            <a:extLst>
              <a:ext uri="{FF2B5EF4-FFF2-40B4-BE49-F238E27FC236}">
                <a16:creationId xmlns:a16="http://schemas.microsoft.com/office/drawing/2014/main" id="{BF6732C1-5159-493A-8964-CAAA09ED9E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4980" y="4306516"/>
            <a:ext cx="439420" cy="439420"/>
          </a:xfrm>
          <a:prstGeom prst="rect">
            <a:avLst/>
          </a:prstGeom>
        </p:spPr>
      </p:pic>
      <p:pic>
        <p:nvPicPr>
          <p:cNvPr id="57" name="Picture 56">
            <a:extLst>
              <a:ext uri="{FF2B5EF4-FFF2-40B4-BE49-F238E27FC236}">
                <a16:creationId xmlns:a16="http://schemas.microsoft.com/office/drawing/2014/main" id="{F41FEA3E-F931-4F69-A68A-8FF58053FD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0321" y="4827490"/>
            <a:ext cx="439420" cy="439420"/>
          </a:xfrm>
          <a:prstGeom prst="rect">
            <a:avLst/>
          </a:prstGeom>
        </p:spPr>
      </p:pic>
      <p:pic>
        <p:nvPicPr>
          <p:cNvPr id="58" name="Picture 57">
            <a:extLst>
              <a:ext uri="{FF2B5EF4-FFF2-40B4-BE49-F238E27FC236}">
                <a16:creationId xmlns:a16="http://schemas.microsoft.com/office/drawing/2014/main" id="{FEF63F24-1F7E-468B-82DE-61E5F0B794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4980" y="5340482"/>
            <a:ext cx="439420" cy="439420"/>
          </a:xfrm>
          <a:prstGeom prst="rect">
            <a:avLst/>
          </a:prstGeom>
        </p:spPr>
      </p:pic>
      <p:pic>
        <p:nvPicPr>
          <p:cNvPr id="60" name="Picture 59">
            <a:extLst>
              <a:ext uri="{FF2B5EF4-FFF2-40B4-BE49-F238E27FC236}">
                <a16:creationId xmlns:a16="http://schemas.microsoft.com/office/drawing/2014/main" id="{85F9C4FF-E55D-439B-8161-BB1CFD5684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9793" y="3150414"/>
            <a:ext cx="440690" cy="440690"/>
          </a:xfrm>
          <a:prstGeom prst="rect">
            <a:avLst/>
          </a:prstGeom>
        </p:spPr>
      </p:pic>
      <p:pic>
        <p:nvPicPr>
          <p:cNvPr id="61" name="Picture 60">
            <a:extLst>
              <a:ext uri="{FF2B5EF4-FFF2-40B4-BE49-F238E27FC236}">
                <a16:creationId xmlns:a16="http://schemas.microsoft.com/office/drawing/2014/main" id="{AC575BDD-D907-4E30-9B7F-3BE126D87C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1272" y="3709336"/>
            <a:ext cx="440690" cy="440690"/>
          </a:xfrm>
          <a:prstGeom prst="rect">
            <a:avLst/>
          </a:prstGeom>
        </p:spPr>
      </p:pic>
      <p:pic>
        <p:nvPicPr>
          <p:cNvPr id="62" name="Picture 61">
            <a:extLst>
              <a:ext uri="{FF2B5EF4-FFF2-40B4-BE49-F238E27FC236}">
                <a16:creationId xmlns:a16="http://schemas.microsoft.com/office/drawing/2014/main" id="{30A50186-66F8-4ABF-AD1E-6D9F8DAD3E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4374" y="4310961"/>
            <a:ext cx="440690" cy="440690"/>
          </a:xfrm>
          <a:prstGeom prst="rect">
            <a:avLst/>
          </a:prstGeom>
        </p:spPr>
      </p:pic>
      <p:pic>
        <p:nvPicPr>
          <p:cNvPr id="63" name="Picture 62">
            <a:extLst>
              <a:ext uri="{FF2B5EF4-FFF2-40B4-BE49-F238E27FC236}">
                <a16:creationId xmlns:a16="http://schemas.microsoft.com/office/drawing/2014/main" id="{90878B53-19A9-4606-BB57-E9EAC10C4F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3738" y="4827490"/>
            <a:ext cx="440690" cy="440690"/>
          </a:xfrm>
          <a:prstGeom prst="rect">
            <a:avLst/>
          </a:prstGeom>
        </p:spPr>
      </p:pic>
      <p:pic>
        <p:nvPicPr>
          <p:cNvPr id="64" name="Picture 63">
            <a:extLst>
              <a:ext uri="{FF2B5EF4-FFF2-40B4-BE49-F238E27FC236}">
                <a16:creationId xmlns:a16="http://schemas.microsoft.com/office/drawing/2014/main" id="{51DF031F-C686-4A12-A95F-8147216AC8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6341" y="5341109"/>
            <a:ext cx="440690" cy="440690"/>
          </a:xfrm>
          <a:prstGeom prst="rect">
            <a:avLst/>
          </a:prstGeom>
        </p:spPr>
      </p:pic>
      <p:pic>
        <p:nvPicPr>
          <p:cNvPr id="44" name="Picture 43">
            <a:extLst>
              <a:ext uri="{FF2B5EF4-FFF2-40B4-BE49-F238E27FC236}">
                <a16:creationId xmlns:a16="http://schemas.microsoft.com/office/drawing/2014/main" id="{420B9950-6046-402D-9F4D-709AAFD2B6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7817" y="3268107"/>
            <a:ext cx="1349560" cy="224648"/>
          </a:xfrm>
          <a:prstGeom prst="rect">
            <a:avLst/>
          </a:prstGeom>
        </p:spPr>
      </p:pic>
      <p:pic>
        <p:nvPicPr>
          <p:cNvPr id="40" name="Picture 39">
            <a:extLst>
              <a:ext uri="{FF2B5EF4-FFF2-40B4-BE49-F238E27FC236}">
                <a16:creationId xmlns:a16="http://schemas.microsoft.com/office/drawing/2014/main" id="{406D1F7D-9C21-4AA2-9A99-39990596D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2296" y="3845213"/>
            <a:ext cx="1349560" cy="224648"/>
          </a:xfrm>
          <a:prstGeom prst="rect">
            <a:avLst/>
          </a:prstGeom>
        </p:spPr>
      </p:pic>
      <p:pic>
        <p:nvPicPr>
          <p:cNvPr id="45" name="Picture 44">
            <a:extLst>
              <a:ext uri="{FF2B5EF4-FFF2-40B4-BE49-F238E27FC236}">
                <a16:creationId xmlns:a16="http://schemas.microsoft.com/office/drawing/2014/main" id="{BF68F799-17AF-4F80-8817-50DFEBCB23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7817" y="5468488"/>
            <a:ext cx="1349560" cy="224648"/>
          </a:xfrm>
          <a:prstGeom prst="rect">
            <a:avLst/>
          </a:prstGeom>
        </p:spPr>
      </p:pic>
      <p:pic>
        <p:nvPicPr>
          <p:cNvPr id="42" name="Picture 41" descr="A picture containing diagram&#10;&#10;Description automatically generated">
            <a:extLst>
              <a:ext uri="{FF2B5EF4-FFF2-40B4-BE49-F238E27FC236}">
                <a16:creationId xmlns:a16="http://schemas.microsoft.com/office/drawing/2014/main" id="{3C5007C5-0605-445A-9D59-143CBDD0D4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6370" y="3157921"/>
            <a:ext cx="446405" cy="446405"/>
          </a:xfrm>
          <a:prstGeom prst="rect">
            <a:avLst/>
          </a:prstGeom>
        </p:spPr>
      </p:pic>
      <p:pic>
        <p:nvPicPr>
          <p:cNvPr id="66" name="Picture 65" descr="A close-up of water droplets&#10;&#10;Description automatically generated with low confidence">
            <a:extLst>
              <a:ext uri="{FF2B5EF4-FFF2-40B4-BE49-F238E27FC236}">
                <a16:creationId xmlns:a16="http://schemas.microsoft.com/office/drawing/2014/main" id="{3C5007C5-0605-445A-9D59-143CBDD0D4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41919" y="3734365"/>
            <a:ext cx="457200" cy="457200"/>
          </a:xfrm>
          <a:prstGeom prst="rect">
            <a:avLst/>
          </a:prstGeom>
        </p:spPr>
      </p:pic>
      <p:pic>
        <p:nvPicPr>
          <p:cNvPr id="67" name="Picture 66">
            <a:extLst>
              <a:ext uri="{FF2B5EF4-FFF2-40B4-BE49-F238E27FC236}">
                <a16:creationId xmlns:a16="http://schemas.microsoft.com/office/drawing/2014/main" id="{C9653BDE-A79A-4BF6-B738-C3CB68E5CC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40337" y="4287466"/>
            <a:ext cx="458470" cy="458470"/>
          </a:xfrm>
          <a:prstGeom prst="rect">
            <a:avLst/>
          </a:prstGeom>
        </p:spPr>
      </p:pic>
      <p:pic>
        <p:nvPicPr>
          <p:cNvPr id="68" name="Picture 67">
            <a:extLst>
              <a:ext uri="{FF2B5EF4-FFF2-40B4-BE49-F238E27FC236}">
                <a16:creationId xmlns:a16="http://schemas.microsoft.com/office/drawing/2014/main" id="{A7D025C7-A3EC-4887-B7F0-4AA922339E7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40338" y="4826206"/>
            <a:ext cx="452438" cy="452438"/>
          </a:xfrm>
          <a:prstGeom prst="rect">
            <a:avLst/>
          </a:prstGeom>
        </p:spPr>
      </p:pic>
      <p:pic>
        <p:nvPicPr>
          <p:cNvPr id="69" name="Picture 68">
            <a:extLst>
              <a:ext uri="{FF2B5EF4-FFF2-40B4-BE49-F238E27FC236}">
                <a16:creationId xmlns:a16="http://schemas.microsoft.com/office/drawing/2014/main" id="{A7D025C7-A3EC-4887-B7F0-4AA922339E7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52084" y="5336683"/>
            <a:ext cx="430661" cy="430661"/>
          </a:xfrm>
          <a:prstGeom prst="rect">
            <a:avLst/>
          </a:prstGeom>
        </p:spPr>
      </p:pic>
      <p:pic>
        <p:nvPicPr>
          <p:cNvPr id="70" name="Picture 69" descr="Qr code&#10;&#10;Description automatically generated">
            <a:extLst>
              <a:ext uri="{FF2B5EF4-FFF2-40B4-BE49-F238E27FC236}">
                <a16:creationId xmlns:a16="http://schemas.microsoft.com/office/drawing/2014/main" id="{3C5007C5-0605-445A-9D59-143CBDD0D42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07822" y="3163896"/>
            <a:ext cx="436245" cy="436245"/>
          </a:xfrm>
          <a:prstGeom prst="rect">
            <a:avLst/>
          </a:prstGeom>
        </p:spPr>
      </p:pic>
      <p:pic>
        <p:nvPicPr>
          <p:cNvPr id="71" name="Picture 70" descr="A picture containing text, plant&#10;&#10;Description automatically generated">
            <a:extLst>
              <a:ext uri="{FF2B5EF4-FFF2-40B4-BE49-F238E27FC236}">
                <a16:creationId xmlns:a16="http://schemas.microsoft.com/office/drawing/2014/main" id="{AEE02756-EA51-4CD2-A869-CCBB82CCA55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413219" y="3734004"/>
            <a:ext cx="425450" cy="425450"/>
          </a:xfrm>
          <a:prstGeom prst="rect">
            <a:avLst/>
          </a:prstGeom>
        </p:spPr>
      </p:pic>
      <p:pic>
        <p:nvPicPr>
          <p:cNvPr id="72" name="Picture 71">
            <a:extLst>
              <a:ext uri="{FF2B5EF4-FFF2-40B4-BE49-F238E27FC236}">
                <a16:creationId xmlns:a16="http://schemas.microsoft.com/office/drawing/2014/main" id="{D88EAACD-9CE4-4B43-AB4B-CA22E5D5E7E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97492" y="4294451"/>
            <a:ext cx="451485" cy="451485"/>
          </a:xfrm>
          <a:prstGeom prst="rect">
            <a:avLst/>
          </a:prstGeom>
        </p:spPr>
      </p:pic>
      <p:pic>
        <p:nvPicPr>
          <p:cNvPr id="73" name="Picture 72">
            <a:extLst>
              <a:ext uri="{FF2B5EF4-FFF2-40B4-BE49-F238E27FC236}">
                <a16:creationId xmlns:a16="http://schemas.microsoft.com/office/drawing/2014/main" id="{4E902C19-B951-490D-BD6A-88536923081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07823" y="4815730"/>
            <a:ext cx="450178" cy="450178"/>
          </a:xfrm>
          <a:prstGeom prst="rect">
            <a:avLst/>
          </a:prstGeom>
        </p:spPr>
      </p:pic>
      <p:pic>
        <p:nvPicPr>
          <p:cNvPr id="74" name="Picture 73">
            <a:extLst>
              <a:ext uri="{FF2B5EF4-FFF2-40B4-BE49-F238E27FC236}">
                <a16:creationId xmlns:a16="http://schemas.microsoft.com/office/drawing/2014/main" id="{4E902C19-B951-490D-BD6A-88536923081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397962" y="5326752"/>
            <a:ext cx="451015" cy="430661"/>
          </a:xfrm>
          <a:prstGeom prst="rect">
            <a:avLst/>
          </a:prstGeom>
        </p:spPr>
      </p:pic>
    </p:spTree>
    <p:extLst>
      <p:ext uri="{BB962C8B-B14F-4D97-AF65-F5344CB8AC3E}">
        <p14:creationId xmlns:p14="http://schemas.microsoft.com/office/powerpoint/2010/main" val="77075335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C7D3EEF3-0981-4D42-B2BE-D50601A962BB}"/>
              </a:ext>
            </a:extLst>
          </p:cNvPr>
          <p:cNvGraphicFramePr>
            <a:graphicFrameLocks noGrp="1"/>
          </p:cNvGraphicFramePr>
          <p:nvPr>
            <p:extLst>
              <p:ext uri="{D42A27DB-BD31-4B8C-83A1-F6EECF244321}">
                <p14:modId xmlns:p14="http://schemas.microsoft.com/office/powerpoint/2010/main" val="1201094715"/>
              </p:ext>
            </p:extLst>
          </p:nvPr>
        </p:nvGraphicFramePr>
        <p:xfrm>
          <a:off x="1428623" y="2003579"/>
          <a:ext cx="6256674" cy="3699177"/>
        </p:xfrm>
        <a:graphic>
          <a:graphicData uri="http://schemas.openxmlformats.org/drawingml/2006/table">
            <a:tbl>
              <a:tblPr firstRow="1" firstCol="1" bandRow="1">
                <a:tableStyleId>{5940675A-B579-460E-94D1-54222C63F5DA}</a:tableStyleId>
              </a:tblPr>
              <a:tblGrid>
                <a:gridCol w="945143">
                  <a:extLst>
                    <a:ext uri="{9D8B030D-6E8A-4147-A177-3AD203B41FA5}">
                      <a16:colId xmlns:a16="http://schemas.microsoft.com/office/drawing/2014/main" val="684555688"/>
                    </a:ext>
                  </a:extLst>
                </a:gridCol>
                <a:gridCol w="971901">
                  <a:extLst>
                    <a:ext uri="{9D8B030D-6E8A-4147-A177-3AD203B41FA5}">
                      <a16:colId xmlns:a16="http://schemas.microsoft.com/office/drawing/2014/main" val="1728552983"/>
                    </a:ext>
                  </a:extLst>
                </a:gridCol>
                <a:gridCol w="767391">
                  <a:extLst>
                    <a:ext uri="{9D8B030D-6E8A-4147-A177-3AD203B41FA5}">
                      <a16:colId xmlns:a16="http://schemas.microsoft.com/office/drawing/2014/main" val="3273547212"/>
                    </a:ext>
                  </a:extLst>
                </a:gridCol>
                <a:gridCol w="872513">
                  <a:extLst>
                    <a:ext uri="{9D8B030D-6E8A-4147-A177-3AD203B41FA5}">
                      <a16:colId xmlns:a16="http://schemas.microsoft.com/office/drawing/2014/main" val="2338477424"/>
                    </a:ext>
                  </a:extLst>
                </a:gridCol>
                <a:gridCol w="748278">
                  <a:extLst>
                    <a:ext uri="{9D8B030D-6E8A-4147-A177-3AD203B41FA5}">
                      <a16:colId xmlns:a16="http://schemas.microsoft.com/office/drawing/2014/main" val="4185868968"/>
                    </a:ext>
                  </a:extLst>
                </a:gridCol>
                <a:gridCol w="872513">
                  <a:extLst>
                    <a:ext uri="{9D8B030D-6E8A-4147-A177-3AD203B41FA5}">
                      <a16:colId xmlns:a16="http://schemas.microsoft.com/office/drawing/2014/main" val="876028456"/>
                    </a:ext>
                  </a:extLst>
                </a:gridCol>
                <a:gridCol w="1078935">
                  <a:extLst>
                    <a:ext uri="{9D8B030D-6E8A-4147-A177-3AD203B41FA5}">
                      <a16:colId xmlns:a16="http://schemas.microsoft.com/office/drawing/2014/main" val="1466840078"/>
                    </a:ext>
                  </a:extLst>
                </a:gridCol>
              </a:tblGrid>
              <a:tr h="385406">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1100" dirty="0">
                          <a:effectLst/>
                        </a:rPr>
                        <a:t>          </a:t>
                      </a:r>
                      <a:endParaRPr lang="en-GB" sz="1100" dirty="0">
                        <a:effectLst/>
                      </a:endParaRPr>
                    </a:p>
                    <a:p>
                      <a:pPr algn="just">
                        <a:lnSpc>
                          <a:spcPct val="150000"/>
                        </a:lnSpc>
                        <a:spcAft>
                          <a:spcPts val="300"/>
                        </a:spcAft>
                      </a:pPr>
                      <a:r>
                        <a:rPr lang="en-GB" sz="1100" dirty="0">
                          <a:effectLst/>
                        </a:rPr>
                        <a:t>         </a:t>
                      </a: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n-GB" sz="1100" dirty="0">
                        <a:effectLst/>
                      </a:endParaRPr>
                    </a:p>
                    <a:p>
                      <a:pPr algn="ctr">
                        <a:lnSpc>
                          <a:spcPct val="150000"/>
                        </a:lnSpc>
                        <a:spcAft>
                          <a:spcPts val="300"/>
                        </a:spcAft>
                      </a:pPr>
                      <a:r>
                        <a:rPr lang="en-GB" sz="1100" dirty="0">
                          <a:effectLst/>
                        </a:rPr>
                        <a:t>       </a:t>
                      </a: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74766863"/>
                  </a:ext>
                </a:extLst>
              </a:tr>
              <a:tr h="968007">
                <a:tc>
                  <a:txBody>
                    <a:bodyPr/>
                    <a:lstStyle/>
                    <a:p>
                      <a:pPr algn="ctr">
                        <a:lnSpc>
                          <a:spcPct val="150000"/>
                        </a:lnSpc>
                        <a:spcAft>
                          <a:spcPts val="300"/>
                        </a:spcAft>
                      </a:pPr>
                      <a:r>
                        <a:rPr lang="el-GR" sz="1400" dirty="0">
                          <a:effectLst/>
                        </a:rPr>
                        <a:t>Εικόνα</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dirty="0">
                          <a:effectLst/>
                        </a:rPr>
                        <a:t>SIZE</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GB" sz="1400" dirty="0">
                          <a:effectLst/>
                        </a:rPr>
                        <a:t>PSNR</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GB" sz="1400" dirty="0">
                          <a:effectLst/>
                        </a:rPr>
                        <a:t>SSIM</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GB" sz="1400" dirty="0">
                          <a:effectLst/>
                        </a:rPr>
                        <a:t>PSNR</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GB" sz="1400" dirty="0">
                          <a:effectLst/>
                        </a:rPr>
                        <a:t>SSIM</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l-GR" sz="1400" dirty="0">
                          <a:effectLst/>
                        </a:rPr>
                        <a:t>Ποιότητα Q</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35819503"/>
                  </a:ext>
                </a:extLst>
              </a:tr>
              <a:tr h="213771">
                <a:tc>
                  <a:txBody>
                    <a:bodyPr/>
                    <a:lstStyle/>
                    <a:p>
                      <a:pPr marL="0" marR="0" lvl="0" indent="0" algn="ctr" defTabSz="914400" rtl="0" eaLnBrk="1" fontAlgn="auto" latinLnBrk="0" hangingPunct="1">
                        <a:lnSpc>
                          <a:spcPct val="150000"/>
                        </a:lnSpc>
                        <a:spcBef>
                          <a:spcPts val="0"/>
                        </a:spcBef>
                        <a:spcAft>
                          <a:spcPts val="300"/>
                        </a:spcAft>
                        <a:buClrTx/>
                        <a:buSzTx/>
                        <a:buFontTx/>
                        <a:buNone/>
                        <a:tabLst/>
                        <a:defRPr/>
                      </a:pPr>
                      <a:r>
                        <a:rPr lang="en-GB" sz="1400" dirty="0">
                          <a:effectLst/>
                        </a:rPr>
                        <a:t>painting</a:t>
                      </a:r>
                      <a:r>
                        <a:rPr lang="el-GR" sz="1400" dirty="0">
                          <a:effectLst/>
                        </a:rPr>
                        <a:t>.</a:t>
                      </a:r>
                      <a:r>
                        <a:rPr lang="en-GB" sz="1400" dirty="0">
                          <a:effectLst/>
                        </a:rPr>
                        <a:t>jpg</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p>
                      <a:pPr algn="ctr">
                        <a:lnSpc>
                          <a:spcPct val="150000"/>
                        </a:lnSpc>
                        <a:spcAft>
                          <a:spcPts val="300"/>
                        </a:spcAft>
                      </a:pPr>
                      <a:r>
                        <a:rPr lang="en-GB" sz="1400" dirty="0">
                          <a:effectLst/>
                        </a:rPr>
                        <a:t> </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1400" dirty="0">
                          <a:effectLst/>
                        </a:rPr>
                        <a:t>512x512</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i="0">
                          <a:effectLst/>
                          <a:latin typeface="Cambria" panose="02040503050406030204" pitchFamily="18" charset="0"/>
                          <a:ea typeface="Times New Roman" panose="02020603050405020304" pitchFamily="18" charset="0"/>
                          <a:cs typeface="Times New Roman" panose="02020603050405020304" pitchFamily="18" charset="0"/>
                        </a:rPr>
                        <a:t>26.85</a:t>
                      </a:r>
                      <a:endParaRPr lang="el-GR" sz="1400" i="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i="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0.84</a:t>
                      </a:r>
                      <a:endParaRPr lang="el-GR" sz="1400" i="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i="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31.85</a:t>
                      </a:r>
                      <a:endParaRPr lang="el-GR" sz="1400" i="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i="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0.93</a:t>
                      </a:r>
                      <a:endParaRPr lang="el-GR" sz="1400" i="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dirty="0">
                          <a:effectLst/>
                        </a:rPr>
                        <a:t>95</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46234413"/>
                  </a:ext>
                </a:extLst>
              </a:tr>
              <a:tr h="424929">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dirty="0">
                          <a:effectLst/>
                        </a:rPr>
                        <a:t> </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i="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26.73</a:t>
                      </a:r>
                      <a:endParaRPr lang="el-GR" sz="1400" i="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i="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0.85</a:t>
                      </a:r>
                      <a:endParaRPr lang="el-GR" sz="1400" i="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i="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30.97</a:t>
                      </a:r>
                      <a:endParaRPr lang="el-GR" sz="1400" i="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i="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0.91</a:t>
                      </a:r>
                      <a:endParaRPr lang="el-GR" sz="1400" i="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dirty="0">
                          <a:effectLst/>
                        </a:rPr>
                        <a:t>80</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86838023"/>
                  </a:ext>
                </a:extLst>
              </a:tr>
              <a:tr h="432048">
                <a:tc>
                  <a:txBody>
                    <a:bodyPr/>
                    <a:lstStyle/>
                    <a:p>
                      <a:pPr algn="ctr">
                        <a:lnSpc>
                          <a:spcPct val="150000"/>
                        </a:lnSpc>
                        <a:spcAft>
                          <a:spcPts val="300"/>
                        </a:spcAft>
                      </a:pPr>
                      <a:r>
                        <a:rPr lang="en-US" sz="1400">
                          <a:effectLst/>
                        </a:rPr>
                        <a:t> </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 </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1400" i="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26.65</a:t>
                      </a:r>
                      <a:endParaRPr lang="el-GR" sz="1400" i="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i="0">
                          <a:effectLst/>
                          <a:latin typeface="Cambria" panose="02040503050406030204" pitchFamily="18" charset="0"/>
                          <a:ea typeface="Times New Roman" panose="02020603050405020304" pitchFamily="18" charset="0"/>
                          <a:cs typeface="Times New Roman" panose="02020603050405020304" pitchFamily="18" charset="0"/>
                        </a:rPr>
                        <a:t>0.83</a:t>
                      </a:r>
                      <a:endParaRPr lang="el-GR" sz="1400" i="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i="0" dirty="0">
                          <a:effectLst/>
                          <a:latin typeface="Cambria" panose="02040503050406030204" pitchFamily="18" charset="0"/>
                          <a:ea typeface="Times New Roman" panose="02020603050405020304" pitchFamily="18" charset="0"/>
                          <a:cs typeface="Times New Roman" panose="02020603050405020304" pitchFamily="18" charset="0"/>
                        </a:rPr>
                        <a:t>30.56</a:t>
                      </a:r>
                      <a:endParaRPr lang="el-GR" sz="1400" i="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i="0">
                          <a:effectLst/>
                          <a:latin typeface="Cambria" panose="02040503050406030204" pitchFamily="18" charset="0"/>
                          <a:ea typeface="Times New Roman" panose="02020603050405020304" pitchFamily="18" charset="0"/>
                          <a:cs typeface="Times New Roman" panose="02020603050405020304" pitchFamily="18" charset="0"/>
                        </a:rPr>
                        <a:t>0.91</a:t>
                      </a:r>
                      <a:endParaRPr lang="el-GR" sz="1400" i="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dirty="0">
                          <a:effectLst/>
                        </a:rPr>
                        <a:t>70</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60702181"/>
                  </a:ext>
                </a:extLst>
              </a:tr>
              <a:tr h="360040">
                <a:tc>
                  <a:txBody>
                    <a:bodyPr/>
                    <a:lstStyle/>
                    <a:p>
                      <a:pPr algn="ctr">
                        <a:lnSpc>
                          <a:spcPct val="150000"/>
                        </a:lnSpc>
                        <a:spcAft>
                          <a:spcPts val="300"/>
                        </a:spcAft>
                      </a:pPr>
                      <a:r>
                        <a:rPr lang="en-US" sz="1400">
                          <a:effectLst/>
                        </a:rPr>
                        <a:t> </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 </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i="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2</a:t>
                      </a:r>
                      <a:r>
                        <a:rPr lang="en-US" sz="1400" i="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6.54</a:t>
                      </a:r>
                      <a:endParaRPr lang="el-GR" sz="1400" i="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i="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0.82</a:t>
                      </a:r>
                      <a:endParaRPr lang="el-GR" sz="1400" i="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i="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30.23</a:t>
                      </a:r>
                      <a:endParaRPr lang="el-GR" sz="1400" i="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i="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0.9</a:t>
                      </a:r>
                      <a:endParaRPr lang="el-GR" sz="1400" i="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dirty="0">
                          <a:effectLst/>
                        </a:rPr>
                        <a:t>60</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40753113"/>
                  </a:ext>
                </a:extLst>
              </a:tr>
              <a:tr h="360040">
                <a:tc>
                  <a:txBody>
                    <a:bodyPr/>
                    <a:lstStyle/>
                    <a:p>
                      <a:pPr algn="ctr">
                        <a:lnSpc>
                          <a:spcPct val="150000"/>
                        </a:lnSpc>
                        <a:spcAft>
                          <a:spcPts val="300"/>
                        </a:spcAft>
                      </a:pPr>
                      <a:r>
                        <a:rPr lang="en-US" sz="1400">
                          <a:effectLst/>
                        </a:rPr>
                        <a:t> </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 </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i="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26.5</a:t>
                      </a:r>
                      <a:r>
                        <a:rPr lang="en-US" sz="1400" i="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3</a:t>
                      </a:r>
                      <a:endParaRPr lang="el-GR" sz="1400" i="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i="0">
                          <a:effectLst/>
                          <a:latin typeface="Cambria" panose="02040503050406030204" pitchFamily="18" charset="0"/>
                          <a:ea typeface="Times New Roman" panose="02020603050405020304" pitchFamily="18" charset="0"/>
                          <a:cs typeface="Times New Roman" panose="02020603050405020304" pitchFamily="18" charset="0"/>
                        </a:rPr>
                        <a:t>0.82</a:t>
                      </a:r>
                      <a:endParaRPr lang="el-GR" sz="1400" i="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i="0">
                          <a:effectLst/>
                          <a:latin typeface="Cambria" panose="02040503050406030204" pitchFamily="18" charset="0"/>
                          <a:ea typeface="Times New Roman" panose="02020603050405020304" pitchFamily="18" charset="0"/>
                          <a:cs typeface="Times New Roman" panose="02020603050405020304" pitchFamily="18" charset="0"/>
                        </a:rPr>
                        <a:t>29.91</a:t>
                      </a:r>
                      <a:endParaRPr lang="el-GR" sz="1400" i="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i="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0.89</a:t>
                      </a:r>
                      <a:endParaRPr lang="el-GR" sz="1400" i="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dirty="0">
                          <a:effectLst/>
                        </a:rPr>
                        <a:t>50</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37794696"/>
                  </a:ext>
                </a:extLst>
              </a:tr>
            </a:tbl>
          </a:graphicData>
        </a:graphic>
      </p:graphicFrame>
      <p:sp>
        <p:nvSpPr>
          <p:cNvPr id="33" name="Title 1"/>
          <p:cNvSpPr>
            <a:spLocks noGrp="1"/>
          </p:cNvSpPr>
          <p:nvPr>
            <p:ph type="title"/>
          </p:nvPr>
        </p:nvSpPr>
        <p:spPr>
          <a:xfrm>
            <a:off x="304770" y="188640"/>
            <a:ext cx="7507590" cy="800796"/>
          </a:xfrm>
        </p:spPr>
        <p:txBody>
          <a:bodyPr anchor="b">
            <a:noAutofit/>
          </a:bodyPr>
          <a:lstStyle/>
          <a:p>
            <a:pPr marL="596646" indent="-514350"/>
            <a:r>
              <a:rPr lang="en-GB" sz="2800" dirty="0">
                <a:solidFill>
                  <a:schemeClr val="accent5">
                    <a:lumMod val="75000"/>
                  </a:schemeClr>
                </a:solidFill>
                <a:latin typeface="Century Schoolbook" pitchFamily="18" charset="0"/>
              </a:rPr>
              <a:t>4</a:t>
            </a:r>
            <a:r>
              <a:rPr lang="en-US" sz="2800" dirty="0">
                <a:solidFill>
                  <a:schemeClr val="accent5">
                    <a:lumMod val="75000"/>
                  </a:schemeClr>
                </a:solidFill>
                <a:latin typeface="Century Schoolbook" pitchFamily="18" charset="0"/>
              </a:rPr>
              <a:t> </a:t>
            </a:r>
            <a:r>
              <a:rPr lang="el-GR" sz="2800" dirty="0">
                <a:solidFill>
                  <a:schemeClr val="accent5">
                    <a:lumMod val="75000"/>
                  </a:schemeClr>
                </a:solidFill>
                <a:latin typeface="Century Schoolbook" pitchFamily="18" charset="0"/>
              </a:rPr>
              <a:t>Πειραματικά αποτελέσματα</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732367" cy="646331"/>
          </a:xfrm>
          <a:prstGeom prst="rect">
            <a:avLst/>
          </a:prstGeom>
        </p:spPr>
        <p:txBody>
          <a:bodyPr wrap="square">
            <a:spAutoFit/>
          </a:bodyPr>
          <a:lstStyle/>
          <a:p>
            <a:pPr marL="0" lvl="3" algn="just"/>
            <a:r>
              <a:rPr lang="el-CY" b="1" dirty="0">
                <a:solidFill>
                  <a:srgbClr val="C00000"/>
                </a:solidFill>
                <a:latin typeface="Times New Roman" pitchFamily="18" charset="0"/>
                <a:cs typeface="Times New Roman" pitchFamily="18" charset="0"/>
                <a:sym typeface="Wingdings" pitchFamily="2" charset="2"/>
              </a:rPr>
              <a:t>Ε</a:t>
            </a:r>
            <a:r>
              <a:rPr lang="el-GR" b="1" dirty="0">
                <a:solidFill>
                  <a:srgbClr val="C00000"/>
                </a:solidFill>
                <a:latin typeface="Times New Roman" pitchFamily="18" charset="0"/>
                <a:cs typeface="Times New Roman" pitchFamily="18" charset="0"/>
                <a:sym typeface="Wingdings" pitchFamily="2" charset="2"/>
              </a:rPr>
              <a:t>πιθέσεις συμπίεσης</a:t>
            </a:r>
            <a:r>
              <a:rPr lang="en-GB" b="1" dirty="0">
                <a:solidFill>
                  <a:srgbClr val="C00000"/>
                </a:solidFill>
                <a:latin typeface="Times New Roman" pitchFamily="18" charset="0"/>
                <a:cs typeface="Times New Roman" pitchFamily="18" charset="0"/>
                <a:sym typeface="Wingdings" pitchFamily="2" charset="2"/>
              </a:rPr>
              <a:t> (</a:t>
            </a:r>
            <a:r>
              <a:rPr lang="el-GR" b="1" dirty="0" err="1">
                <a:solidFill>
                  <a:srgbClr val="C00000"/>
                </a:solidFill>
                <a:latin typeface="Times New Roman" pitchFamily="18" charset="0"/>
                <a:cs typeface="Times New Roman" pitchFamily="18" charset="0"/>
                <a:sym typeface="Wingdings" pitchFamily="2" charset="2"/>
              </a:rPr>
              <a:t>υποδειγματοληψία</a:t>
            </a:r>
            <a:r>
              <a:rPr lang="el-GR" b="1" dirty="0">
                <a:solidFill>
                  <a:srgbClr val="C00000"/>
                </a:solidFill>
                <a:latin typeface="Times New Roman" pitchFamily="18" charset="0"/>
                <a:cs typeface="Times New Roman" pitchFamily="18" charset="0"/>
                <a:sym typeface="Wingdings" pitchFamily="2" charset="2"/>
              </a:rPr>
              <a:t> = </a:t>
            </a:r>
            <a:r>
              <a:rPr lang="en-GB" b="1" dirty="0">
                <a:solidFill>
                  <a:srgbClr val="C00000"/>
                </a:solidFill>
                <a:latin typeface="Times New Roman" pitchFamily="18" charset="0"/>
                <a:cs typeface="Times New Roman" pitchFamily="18" charset="0"/>
                <a:sym typeface="Wingdings" pitchFamily="2" charset="2"/>
              </a:rPr>
              <a:t>2</a:t>
            </a:r>
            <a:r>
              <a:rPr lang="el-GR" b="1" dirty="0">
                <a:solidFill>
                  <a:srgbClr val="C00000"/>
                </a:solidFill>
                <a:latin typeface="Times New Roman" pitchFamily="18" charset="0"/>
                <a:cs typeface="Times New Roman" pitchFamily="18" charset="0"/>
                <a:sym typeface="Wingdings" pitchFamily="2" charset="2"/>
              </a:rPr>
              <a:t>) </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endParaRPr lang="en-US" dirty="0">
              <a:solidFill>
                <a:schemeClr val="tx1">
                  <a:lumMod val="95000"/>
                  <a:lumOff val="5000"/>
                </a:schemeClr>
              </a:solidFill>
              <a:latin typeface="Times New Roman" pitchFamily="18" charset="0"/>
              <a:cs typeface="Times New Roman" pitchFamily="18" charset="0"/>
              <a:sym typeface="Wingdings" pitchFamily="2" charset="2"/>
            </a:endParaRP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195</a:t>
            </a:fld>
            <a:endParaRPr lang="el-GR" altLang="el-GR" sz="1200" dirty="0">
              <a:latin typeface="Cambria" pitchFamily="18" charset="0"/>
            </a:endParaRPr>
          </a:p>
        </p:txBody>
      </p:sp>
      <p:sp>
        <p:nvSpPr>
          <p:cNvPr id="9" name="TextBox 8">
            <a:extLst>
              <a:ext uri="{FF2B5EF4-FFF2-40B4-BE49-F238E27FC236}">
                <a16:creationId xmlns:a16="http://schemas.microsoft.com/office/drawing/2014/main" id="{16426CC9-316C-4024-93E2-580D122C3200}"/>
              </a:ext>
            </a:extLst>
          </p:cNvPr>
          <p:cNvSpPr txBox="1"/>
          <p:nvPr/>
        </p:nvSpPr>
        <p:spPr>
          <a:xfrm>
            <a:off x="3635896" y="1969676"/>
            <a:ext cx="1224136" cy="523220"/>
          </a:xfrm>
          <a:prstGeom prst="rect">
            <a:avLst/>
          </a:prstGeom>
          <a:solidFill>
            <a:schemeClr val="bg1"/>
          </a:solidFill>
        </p:spPr>
        <p:txBody>
          <a:bodyPr wrap="square" rtlCol="0">
            <a:spAutoFit/>
          </a:bodyPr>
          <a:lstStyle/>
          <a:p>
            <a:r>
              <a:rPr lang="el-GR" sz="1400" dirty="0"/>
              <a:t>Αλγόριθμος </a:t>
            </a:r>
            <a:r>
              <a:rPr lang="en-US" sz="1400" dirty="0" err="1">
                <a:latin typeface="Calibri" panose="020F0502020204030204" pitchFamily="34" charset="0"/>
                <a:cs typeface="Calibri" panose="020F0502020204030204" pitchFamily="34" charset="0"/>
              </a:rPr>
              <a:t>Chroni</a:t>
            </a:r>
            <a:r>
              <a:rPr lang="en-US" sz="1400" dirty="0"/>
              <a:t> </a:t>
            </a:r>
            <a:r>
              <a:rPr lang="en-US" sz="1400" dirty="0">
                <a:latin typeface="Calibri" panose="020F0502020204030204" pitchFamily="34" charset="0"/>
                <a:cs typeface="Calibri" panose="020F0502020204030204" pitchFamily="34" charset="0"/>
              </a:rPr>
              <a:t>et al</a:t>
            </a:r>
            <a:r>
              <a:rPr lang="en-US" sz="1400" dirty="0"/>
              <a:t>.</a:t>
            </a:r>
          </a:p>
        </p:txBody>
      </p:sp>
      <p:sp>
        <p:nvSpPr>
          <p:cNvPr id="10" name="TextBox 9">
            <a:extLst>
              <a:ext uri="{FF2B5EF4-FFF2-40B4-BE49-F238E27FC236}">
                <a16:creationId xmlns:a16="http://schemas.microsoft.com/office/drawing/2014/main" id="{86A085EC-5DBA-4A5B-89F9-3431BF88969B}"/>
              </a:ext>
            </a:extLst>
          </p:cNvPr>
          <p:cNvSpPr txBox="1"/>
          <p:nvPr/>
        </p:nvSpPr>
        <p:spPr>
          <a:xfrm>
            <a:off x="5220072" y="1954287"/>
            <a:ext cx="1224136" cy="523220"/>
          </a:xfrm>
          <a:prstGeom prst="rect">
            <a:avLst/>
          </a:prstGeom>
          <a:solidFill>
            <a:schemeClr val="bg1"/>
          </a:solidFill>
        </p:spPr>
        <p:txBody>
          <a:bodyPr wrap="square" rtlCol="0">
            <a:spAutoFit/>
          </a:bodyPr>
          <a:lstStyle/>
          <a:p>
            <a:r>
              <a:rPr lang="el-GR" sz="1400" dirty="0"/>
              <a:t>Αλγόριθμος </a:t>
            </a:r>
            <a:r>
              <a:rPr lang="en-GB" sz="1400" dirty="0">
                <a:latin typeface="Calibri" panose="020F0502020204030204" pitchFamily="34" charset="0"/>
                <a:cs typeface="Calibri" panose="020F0502020204030204" pitchFamily="34" charset="0"/>
              </a:rPr>
              <a:t>Roy</a:t>
            </a:r>
            <a:r>
              <a:rPr lang="en-US" sz="1400" dirty="0">
                <a:latin typeface="Calibri" panose="020F0502020204030204" pitchFamily="34" charset="0"/>
                <a:cs typeface="Calibri" panose="020F0502020204030204" pitchFamily="34" charset="0"/>
              </a:rPr>
              <a:t> et al</a:t>
            </a:r>
            <a:r>
              <a:rPr lang="en-US" sz="1400" dirty="0"/>
              <a:t>.</a:t>
            </a:r>
          </a:p>
        </p:txBody>
      </p:sp>
    </p:spTree>
    <p:extLst>
      <p:ext uri="{BB962C8B-B14F-4D97-AF65-F5344CB8AC3E}">
        <p14:creationId xmlns:p14="http://schemas.microsoft.com/office/powerpoint/2010/main" val="7991883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C7D3EEF3-0981-4D42-B2BE-D50601A962BB}"/>
              </a:ext>
            </a:extLst>
          </p:cNvPr>
          <p:cNvGraphicFramePr>
            <a:graphicFrameLocks noGrp="1"/>
          </p:cNvGraphicFramePr>
          <p:nvPr>
            <p:extLst>
              <p:ext uri="{D42A27DB-BD31-4B8C-83A1-F6EECF244321}">
                <p14:modId xmlns:p14="http://schemas.microsoft.com/office/powerpoint/2010/main" val="216436856"/>
              </p:ext>
            </p:extLst>
          </p:nvPr>
        </p:nvGraphicFramePr>
        <p:xfrm>
          <a:off x="1428623" y="2003579"/>
          <a:ext cx="6256674" cy="3699177"/>
        </p:xfrm>
        <a:graphic>
          <a:graphicData uri="http://schemas.openxmlformats.org/drawingml/2006/table">
            <a:tbl>
              <a:tblPr firstRow="1" firstCol="1" bandRow="1">
                <a:tableStyleId>{5940675A-B579-460E-94D1-54222C63F5DA}</a:tableStyleId>
              </a:tblPr>
              <a:tblGrid>
                <a:gridCol w="945143">
                  <a:extLst>
                    <a:ext uri="{9D8B030D-6E8A-4147-A177-3AD203B41FA5}">
                      <a16:colId xmlns:a16="http://schemas.microsoft.com/office/drawing/2014/main" val="684555688"/>
                    </a:ext>
                  </a:extLst>
                </a:gridCol>
                <a:gridCol w="971901">
                  <a:extLst>
                    <a:ext uri="{9D8B030D-6E8A-4147-A177-3AD203B41FA5}">
                      <a16:colId xmlns:a16="http://schemas.microsoft.com/office/drawing/2014/main" val="1728552983"/>
                    </a:ext>
                  </a:extLst>
                </a:gridCol>
                <a:gridCol w="767391">
                  <a:extLst>
                    <a:ext uri="{9D8B030D-6E8A-4147-A177-3AD203B41FA5}">
                      <a16:colId xmlns:a16="http://schemas.microsoft.com/office/drawing/2014/main" val="3273547212"/>
                    </a:ext>
                  </a:extLst>
                </a:gridCol>
                <a:gridCol w="872513">
                  <a:extLst>
                    <a:ext uri="{9D8B030D-6E8A-4147-A177-3AD203B41FA5}">
                      <a16:colId xmlns:a16="http://schemas.microsoft.com/office/drawing/2014/main" val="2338477424"/>
                    </a:ext>
                  </a:extLst>
                </a:gridCol>
                <a:gridCol w="748278">
                  <a:extLst>
                    <a:ext uri="{9D8B030D-6E8A-4147-A177-3AD203B41FA5}">
                      <a16:colId xmlns:a16="http://schemas.microsoft.com/office/drawing/2014/main" val="4185868968"/>
                    </a:ext>
                  </a:extLst>
                </a:gridCol>
                <a:gridCol w="872513">
                  <a:extLst>
                    <a:ext uri="{9D8B030D-6E8A-4147-A177-3AD203B41FA5}">
                      <a16:colId xmlns:a16="http://schemas.microsoft.com/office/drawing/2014/main" val="876028456"/>
                    </a:ext>
                  </a:extLst>
                </a:gridCol>
                <a:gridCol w="1078935">
                  <a:extLst>
                    <a:ext uri="{9D8B030D-6E8A-4147-A177-3AD203B41FA5}">
                      <a16:colId xmlns:a16="http://schemas.microsoft.com/office/drawing/2014/main" val="1466840078"/>
                    </a:ext>
                  </a:extLst>
                </a:gridCol>
              </a:tblGrid>
              <a:tr h="385406">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1100" dirty="0">
                          <a:effectLst/>
                        </a:rPr>
                        <a:t>           </a:t>
                      </a:r>
                      <a:endParaRPr lang="en-GB" sz="1100" dirty="0">
                        <a:effectLst/>
                      </a:endParaRPr>
                    </a:p>
                    <a:p>
                      <a:pPr algn="just">
                        <a:lnSpc>
                          <a:spcPct val="150000"/>
                        </a:lnSpc>
                        <a:spcAft>
                          <a:spcPts val="300"/>
                        </a:spcAft>
                      </a:pPr>
                      <a:r>
                        <a:rPr lang="en-GB" sz="1100" dirty="0">
                          <a:effectLst/>
                        </a:rPr>
                        <a:t>           </a:t>
                      </a: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n-GB" sz="1100" dirty="0">
                        <a:effectLst/>
                      </a:endParaRPr>
                    </a:p>
                    <a:p>
                      <a:pPr algn="ctr">
                        <a:lnSpc>
                          <a:spcPct val="150000"/>
                        </a:lnSpc>
                        <a:spcAft>
                          <a:spcPts val="300"/>
                        </a:spcAft>
                      </a:pPr>
                      <a:r>
                        <a:rPr lang="en-GB"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74766863"/>
                  </a:ext>
                </a:extLst>
              </a:tr>
              <a:tr h="968007">
                <a:tc>
                  <a:txBody>
                    <a:bodyPr/>
                    <a:lstStyle/>
                    <a:p>
                      <a:pPr algn="ctr">
                        <a:lnSpc>
                          <a:spcPct val="150000"/>
                        </a:lnSpc>
                        <a:spcAft>
                          <a:spcPts val="300"/>
                        </a:spcAft>
                      </a:pPr>
                      <a:r>
                        <a:rPr lang="el-GR" sz="1400" dirty="0">
                          <a:effectLst/>
                        </a:rPr>
                        <a:t>Εικόνα</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dirty="0">
                          <a:effectLst/>
                        </a:rPr>
                        <a:t>SIZE</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a:effectLst/>
                        </a:rPr>
                        <a:t>BER</a:t>
                      </a:r>
                      <a:r>
                        <a:rPr lang="el-GR" sz="1400">
                          <a:effectLst/>
                        </a:rPr>
                        <a:t> πράσινο κανάλι</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a:effectLst/>
                        </a:rPr>
                        <a:t>BER </a:t>
                      </a:r>
                      <a:r>
                        <a:rPr lang="el-GR" sz="1400">
                          <a:effectLst/>
                        </a:rPr>
                        <a:t>μπλε κανάλι</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a:effectLst/>
                        </a:rPr>
                        <a:t>BER</a:t>
                      </a:r>
                      <a:r>
                        <a:rPr lang="el-GR" sz="1400">
                          <a:effectLst/>
                        </a:rPr>
                        <a:t> πράσινο κανάλι</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400">
                          <a:effectLst/>
                        </a:rPr>
                        <a:t>BER </a:t>
                      </a:r>
                      <a:r>
                        <a:rPr lang="el-GR" sz="1400">
                          <a:effectLst/>
                        </a:rPr>
                        <a:t>μπλε κανάλι</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l-GR" sz="1400">
                          <a:effectLst/>
                        </a:rPr>
                        <a:t>Ποιότητα Q</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35819503"/>
                  </a:ext>
                </a:extLst>
              </a:tr>
              <a:tr h="213771">
                <a:tc>
                  <a:txBody>
                    <a:bodyPr/>
                    <a:lstStyle/>
                    <a:p>
                      <a:pPr marL="0" marR="0" lvl="0" indent="0" algn="ctr" defTabSz="914400" rtl="0" eaLnBrk="1" fontAlgn="auto" latinLnBrk="0" hangingPunct="1">
                        <a:lnSpc>
                          <a:spcPct val="150000"/>
                        </a:lnSpc>
                        <a:spcBef>
                          <a:spcPts val="0"/>
                        </a:spcBef>
                        <a:spcAft>
                          <a:spcPts val="300"/>
                        </a:spcAft>
                        <a:buClrTx/>
                        <a:buSzTx/>
                        <a:buFontTx/>
                        <a:buNone/>
                        <a:tabLst/>
                        <a:defRPr/>
                      </a:pPr>
                      <a:r>
                        <a:rPr lang="en-GB" sz="1400" dirty="0">
                          <a:effectLst/>
                        </a:rPr>
                        <a:t>painting</a:t>
                      </a:r>
                      <a:r>
                        <a:rPr lang="el-GR" sz="1400" dirty="0">
                          <a:effectLst/>
                        </a:rPr>
                        <a:t>.</a:t>
                      </a:r>
                      <a:r>
                        <a:rPr lang="en-GB" sz="1400" dirty="0">
                          <a:effectLst/>
                        </a:rPr>
                        <a:t>jpg</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p>
                      <a:pPr algn="ctr">
                        <a:lnSpc>
                          <a:spcPct val="150000"/>
                        </a:lnSpc>
                        <a:spcAft>
                          <a:spcPts val="300"/>
                        </a:spcAft>
                      </a:pPr>
                      <a:r>
                        <a:rPr lang="en-GB" sz="1400" dirty="0">
                          <a:effectLst/>
                        </a:rPr>
                        <a:t> </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1400" dirty="0">
                          <a:effectLst/>
                        </a:rPr>
                        <a:t>512x512</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i="0" dirty="0">
                          <a:effectLst/>
                          <a:latin typeface="Cambria" panose="02040503050406030204" pitchFamily="18" charset="0"/>
                          <a:ea typeface="Times New Roman" panose="02020603050405020304" pitchFamily="18" charset="0"/>
                          <a:cs typeface="Times New Roman" panose="02020603050405020304" pitchFamily="18" charset="0"/>
                        </a:rPr>
                        <a:t>0</a:t>
                      </a:r>
                      <a:endParaRPr lang="el-GR" sz="1400" i="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i="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0</a:t>
                      </a:r>
                      <a:endParaRPr lang="el-GR" sz="1400" i="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i="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0.03</a:t>
                      </a:r>
                      <a:endParaRPr lang="el-GR" sz="1400" i="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i="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0.40</a:t>
                      </a:r>
                      <a:endParaRPr lang="el-GR" sz="1400" i="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95</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46234413"/>
                  </a:ext>
                </a:extLst>
              </a:tr>
              <a:tr h="424929">
                <a:tc>
                  <a:txBody>
                    <a:bodyPr/>
                    <a:lstStyle/>
                    <a:p>
                      <a:pPr algn="ctr">
                        <a:lnSpc>
                          <a:spcPct val="150000"/>
                        </a:lnSpc>
                        <a:spcAft>
                          <a:spcPts val="300"/>
                        </a:spcAft>
                      </a:pP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dirty="0">
                          <a:effectLst/>
                        </a:rPr>
                        <a:t> </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i="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0</a:t>
                      </a:r>
                      <a:endParaRPr lang="el-GR" sz="1400" i="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i="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0</a:t>
                      </a:r>
                      <a:endParaRPr lang="el-GR" sz="1400" i="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i="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0.24</a:t>
                      </a:r>
                      <a:endParaRPr lang="el-GR" sz="1400" i="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i="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0.42</a:t>
                      </a:r>
                      <a:endParaRPr lang="el-GR" sz="1400" i="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80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86838023"/>
                  </a:ext>
                </a:extLst>
              </a:tr>
              <a:tr h="432048">
                <a:tc>
                  <a:txBody>
                    <a:bodyPr/>
                    <a:lstStyle/>
                    <a:p>
                      <a:pPr algn="ctr">
                        <a:lnSpc>
                          <a:spcPct val="150000"/>
                        </a:lnSpc>
                        <a:spcAft>
                          <a:spcPts val="300"/>
                        </a:spcAft>
                      </a:pPr>
                      <a:r>
                        <a:rPr lang="en-US" sz="1400">
                          <a:effectLst/>
                        </a:rPr>
                        <a:t> </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 </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i="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0</a:t>
                      </a:r>
                      <a:endParaRPr lang="el-GR" sz="1400" i="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i="0">
                          <a:effectLst/>
                          <a:latin typeface="Cambria" panose="02040503050406030204" pitchFamily="18" charset="0"/>
                          <a:ea typeface="Times New Roman" panose="02020603050405020304" pitchFamily="18" charset="0"/>
                          <a:cs typeface="Times New Roman" panose="02020603050405020304" pitchFamily="18" charset="0"/>
                        </a:rPr>
                        <a:t>0</a:t>
                      </a:r>
                      <a:endParaRPr lang="el-GR" sz="1400" i="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i="0">
                          <a:effectLst/>
                          <a:latin typeface="Cambria" panose="02040503050406030204" pitchFamily="18" charset="0"/>
                          <a:ea typeface="Times New Roman" panose="02020603050405020304" pitchFamily="18" charset="0"/>
                          <a:cs typeface="Times New Roman" panose="02020603050405020304" pitchFamily="18" charset="0"/>
                        </a:rPr>
                        <a:t>0.31</a:t>
                      </a:r>
                      <a:endParaRPr lang="el-GR" sz="1400" i="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i="0" dirty="0">
                          <a:effectLst/>
                          <a:latin typeface="Cambria" panose="02040503050406030204" pitchFamily="18" charset="0"/>
                          <a:ea typeface="Times New Roman" panose="02020603050405020304" pitchFamily="18" charset="0"/>
                          <a:cs typeface="Times New Roman" panose="02020603050405020304" pitchFamily="18" charset="0"/>
                        </a:rPr>
                        <a:t>0.43</a:t>
                      </a:r>
                      <a:endParaRPr lang="el-GR" sz="1400" i="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70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60702181"/>
                  </a:ext>
                </a:extLst>
              </a:tr>
              <a:tr h="360040">
                <a:tc>
                  <a:txBody>
                    <a:bodyPr/>
                    <a:lstStyle/>
                    <a:p>
                      <a:pPr algn="ctr">
                        <a:lnSpc>
                          <a:spcPct val="150000"/>
                        </a:lnSpc>
                        <a:spcAft>
                          <a:spcPts val="300"/>
                        </a:spcAft>
                      </a:pPr>
                      <a:r>
                        <a:rPr lang="en-US" sz="1400">
                          <a:effectLst/>
                        </a:rPr>
                        <a:t> </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 </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i="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0</a:t>
                      </a:r>
                      <a:endParaRPr lang="el-GR" sz="1400" i="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i="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0</a:t>
                      </a:r>
                      <a:endParaRPr lang="el-GR" sz="1400" i="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i="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0.38</a:t>
                      </a:r>
                      <a:endParaRPr lang="el-GR" sz="1400" i="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i="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0.43</a:t>
                      </a:r>
                      <a:endParaRPr lang="el-GR" sz="1400" i="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a:effectLst/>
                        </a:rPr>
                        <a:t>60</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40753113"/>
                  </a:ext>
                </a:extLst>
              </a:tr>
              <a:tr h="360040">
                <a:tc>
                  <a:txBody>
                    <a:bodyPr/>
                    <a:lstStyle/>
                    <a:p>
                      <a:pPr algn="ctr">
                        <a:lnSpc>
                          <a:spcPct val="150000"/>
                        </a:lnSpc>
                        <a:spcAft>
                          <a:spcPts val="300"/>
                        </a:spcAft>
                      </a:pPr>
                      <a:r>
                        <a:rPr lang="en-US" sz="1400">
                          <a:effectLst/>
                        </a:rPr>
                        <a:t> </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l-GR" sz="1400">
                          <a:effectLst/>
                        </a:rPr>
                        <a:t> </a:t>
                      </a:r>
                      <a:endParaRPr lang="el-GR"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i="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0</a:t>
                      </a:r>
                      <a:endParaRPr lang="el-GR" sz="1400" i="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i="0">
                          <a:effectLst/>
                          <a:latin typeface="Cambria" panose="02040503050406030204" pitchFamily="18" charset="0"/>
                          <a:ea typeface="Times New Roman" panose="02020603050405020304" pitchFamily="18" charset="0"/>
                          <a:cs typeface="Times New Roman" panose="02020603050405020304" pitchFamily="18" charset="0"/>
                        </a:rPr>
                        <a:t>0</a:t>
                      </a:r>
                      <a:endParaRPr lang="el-GR" sz="1400" i="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i="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0.42</a:t>
                      </a:r>
                      <a:endParaRPr lang="el-GR" sz="1400" i="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i="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0.45</a:t>
                      </a:r>
                      <a:endParaRPr lang="el-GR" sz="1400" i="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dirty="0">
                          <a:effectLst/>
                        </a:rPr>
                        <a:t>50</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37794696"/>
                  </a:ext>
                </a:extLst>
              </a:tr>
            </a:tbl>
          </a:graphicData>
        </a:graphic>
      </p:graphicFrame>
      <p:sp>
        <p:nvSpPr>
          <p:cNvPr id="33" name="Title 1"/>
          <p:cNvSpPr>
            <a:spLocks noGrp="1"/>
          </p:cNvSpPr>
          <p:nvPr>
            <p:ph type="title"/>
          </p:nvPr>
        </p:nvSpPr>
        <p:spPr>
          <a:xfrm>
            <a:off x="304770" y="188640"/>
            <a:ext cx="7507590" cy="800796"/>
          </a:xfrm>
        </p:spPr>
        <p:txBody>
          <a:bodyPr anchor="b">
            <a:noAutofit/>
          </a:bodyPr>
          <a:lstStyle/>
          <a:p>
            <a:pPr marL="596646" indent="-514350"/>
            <a:r>
              <a:rPr lang="en-GB" sz="2800" dirty="0">
                <a:solidFill>
                  <a:schemeClr val="accent5">
                    <a:lumMod val="75000"/>
                  </a:schemeClr>
                </a:solidFill>
                <a:latin typeface="Century Schoolbook" pitchFamily="18" charset="0"/>
              </a:rPr>
              <a:t>4</a:t>
            </a:r>
            <a:r>
              <a:rPr lang="en-US" sz="2800" dirty="0">
                <a:solidFill>
                  <a:schemeClr val="accent5">
                    <a:lumMod val="75000"/>
                  </a:schemeClr>
                </a:solidFill>
                <a:latin typeface="Century Schoolbook" pitchFamily="18" charset="0"/>
              </a:rPr>
              <a:t> </a:t>
            </a:r>
            <a:r>
              <a:rPr lang="el-GR" sz="2800" dirty="0">
                <a:solidFill>
                  <a:schemeClr val="accent5">
                    <a:lumMod val="75000"/>
                  </a:schemeClr>
                </a:solidFill>
                <a:latin typeface="Century Schoolbook" pitchFamily="18" charset="0"/>
              </a:rPr>
              <a:t>Πειραματικά αποτελέσματα</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732367" cy="646331"/>
          </a:xfrm>
          <a:prstGeom prst="rect">
            <a:avLst/>
          </a:prstGeom>
        </p:spPr>
        <p:txBody>
          <a:bodyPr wrap="square">
            <a:spAutoFit/>
          </a:bodyPr>
          <a:lstStyle/>
          <a:p>
            <a:pPr marL="0" lvl="3" algn="just"/>
            <a:r>
              <a:rPr lang="el-CY" b="1" dirty="0">
                <a:solidFill>
                  <a:srgbClr val="C00000"/>
                </a:solidFill>
                <a:latin typeface="Times New Roman" pitchFamily="18" charset="0"/>
                <a:cs typeface="Times New Roman" pitchFamily="18" charset="0"/>
                <a:sym typeface="Wingdings" pitchFamily="2" charset="2"/>
              </a:rPr>
              <a:t>Ε</a:t>
            </a:r>
            <a:r>
              <a:rPr lang="el-GR" b="1" dirty="0">
                <a:solidFill>
                  <a:srgbClr val="C00000"/>
                </a:solidFill>
                <a:latin typeface="Times New Roman" pitchFamily="18" charset="0"/>
                <a:cs typeface="Times New Roman" pitchFamily="18" charset="0"/>
                <a:sym typeface="Wingdings" pitchFamily="2" charset="2"/>
              </a:rPr>
              <a:t>πιθέσεις συμπίεσης</a:t>
            </a:r>
            <a:r>
              <a:rPr lang="en-GB" b="1" dirty="0">
                <a:solidFill>
                  <a:srgbClr val="C00000"/>
                </a:solidFill>
                <a:latin typeface="Times New Roman" pitchFamily="18" charset="0"/>
                <a:cs typeface="Times New Roman" pitchFamily="18" charset="0"/>
                <a:sym typeface="Wingdings" pitchFamily="2" charset="2"/>
              </a:rPr>
              <a:t> (</a:t>
            </a:r>
            <a:r>
              <a:rPr lang="el-GR" b="1" dirty="0" err="1">
                <a:solidFill>
                  <a:srgbClr val="C00000"/>
                </a:solidFill>
                <a:latin typeface="Times New Roman" pitchFamily="18" charset="0"/>
                <a:cs typeface="Times New Roman" pitchFamily="18" charset="0"/>
                <a:sym typeface="Wingdings" pitchFamily="2" charset="2"/>
              </a:rPr>
              <a:t>υποδειγματοληψία</a:t>
            </a:r>
            <a:r>
              <a:rPr lang="el-GR" b="1" dirty="0">
                <a:solidFill>
                  <a:srgbClr val="C00000"/>
                </a:solidFill>
                <a:latin typeface="Times New Roman" pitchFamily="18" charset="0"/>
                <a:cs typeface="Times New Roman" pitchFamily="18" charset="0"/>
                <a:sym typeface="Wingdings" pitchFamily="2" charset="2"/>
              </a:rPr>
              <a:t> = </a:t>
            </a:r>
            <a:r>
              <a:rPr lang="en-GB" b="1" dirty="0">
                <a:solidFill>
                  <a:srgbClr val="C00000"/>
                </a:solidFill>
                <a:latin typeface="Times New Roman" pitchFamily="18" charset="0"/>
                <a:cs typeface="Times New Roman" pitchFamily="18" charset="0"/>
                <a:sym typeface="Wingdings" pitchFamily="2" charset="2"/>
              </a:rPr>
              <a:t>2</a:t>
            </a:r>
            <a:r>
              <a:rPr lang="el-GR" b="1" dirty="0">
                <a:solidFill>
                  <a:srgbClr val="C00000"/>
                </a:solidFill>
                <a:latin typeface="Times New Roman" pitchFamily="18" charset="0"/>
                <a:cs typeface="Times New Roman" pitchFamily="18" charset="0"/>
                <a:sym typeface="Wingdings" pitchFamily="2" charset="2"/>
              </a:rPr>
              <a:t>) </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endParaRPr lang="en-US" dirty="0">
              <a:solidFill>
                <a:schemeClr val="tx1">
                  <a:lumMod val="95000"/>
                  <a:lumOff val="5000"/>
                </a:schemeClr>
              </a:solidFill>
              <a:latin typeface="Times New Roman" pitchFamily="18" charset="0"/>
              <a:cs typeface="Times New Roman" pitchFamily="18" charset="0"/>
              <a:sym typeface="Wingdings" pitchFamily="2" charset="2"/>
            </a:endParaRP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196</a:t>
            </a:fld>
            <a:endParaRPr lang="el-GR" altLang="el-GR" sz="1200" dirty="0">
              <a:latin typeface="Cambria" pitchFamily="18" charset="0"/>
            </a:endParaRPr>
          </a:p>
        </p:txBody>
      </p:sp>
      <p:sp>
        <p:nvSpPr>
          <p:cNvPr id="9" name="TextBox 8">
            <a:extLst>
              <a:ext uri="{FF2B5EF4-FFF2-40B4-BE49-F238E27FC236}">
                <a16:creationId xmlns:a16="http://schemas.microsoft.com/office/drawing/2014/main" id="{B95E748F-9EA7-4FBC-B808-C02354FF0BEF}"/>
              </a:ext>
            </a:extLst>
          </p:cNvPr>
          <p:cNvSpPr txBox="1"/>
          <p:nvPr/>
        </p:nvSpPr>
        <p:spPr>
          <a:xfrm>
            <a:off x="3707904" y="1932221"/>
            <a:ext cx="1103561" cy="523220"/>
          </a:xfrm>
          <a:prstGeom prst="rect">
            <a:avLst/>
          </a:prstGeom>
          <a:solidFill>
            <a:schemeClr val="bg1"/>
          </a:solidFill>
        </p:spPr>
        <p:txBody>
          <a:bodyPr wrap="square" rtlCol="0">
            <a:spAutoFit/>
          </a:bodyPr>
          <a:lstStyle/>
          <a:p>
            <a:r>
              <a:rPr lang="el-GR" sz="1400" dirty="0"/>
              <a:t>Αλγόριθμος </a:t>
            </a:r>
            <a:r>
              <a:rPr lang="en-US" sz="1400" dirty="0" err="1">
                <a:latin typeface="Calibri" panose="020F0502020204030204" pitchFamily="34" charset="0"/>
                <a:cs typeface="Calibri" panose="020F0502020204030204" pitchFamily="34" charset="0"/>
              </a:rPr>
              <a:t>Chroni</a:t>
            </a:r>
            <a:r>
              <a:rPr lang="en-US" sz="1400" dirty="0"/>
              <a:t> </a:t>
            </a:r>
            <a:r>
              <a:rPr lang="en-US" sz="1400" dirty="0">
                <a:latin typeface="Calibri" panose="020F0502020204030204" pitchFamily="34" charset="0"/>
                <a:cs typeface="Calibri" panose="020F0502020204030204" pitchFamily="34" charset="0"/>
              </a:rPr>
              <a:t>et al</a:t>
            </a:r>
            <a:r>
              <a:rPr lang="en-US" sz="1400" dirty="0"/>
              <a:t>.</a:t>
            </a:r>
          </a:p>
        </p:txBody>
      </p:sp>
      <p:sp>
        <p:nvSpPr>
          <p:cNvPr id="10" name="TextBox 9">
            <a:extLst>
              <a:ext uri="{FF2B5EF4-FFF2-40B4-BE49-F238E27FC236}">
                <a16:creationId xmlns:a16="http://schemas.microsoft.com/office/drawing/2014/main" id="{A6AB3F13-7222-40E6-A90C-151B2F6A7BAC}"/>
              </a:ext>
            </a:extLst>
          </p:cNvPr>
          <p:cNvSpPr txBox="1"/>
          <p:nvPr/>
        </p:nvSpPr>
        <p:spPr>
          <a:xfrm>
            <a:off x="5364088" y="1916832"/>
            <a:ext cx="1103561" cy="523220"/>
          </a:xfrm>
          <a:prstGeom prst="rect">
            <a:avLst/>
          </a:prstGeom>
          <a:solidFill>
            <a:schemeClr val="bg1"/>
          </a:solidFill>
        </p:spPr>
        <p:txBody>
          <a:bodyPr wrap="square" rtlCol="0">
            <a:spAutoFit/>
          </a:bodyPr>
          <a:lstStyle/>
          <a:p>
            <a:r>
              <a:rPr lang="el-GR" sz="1400" dirty="0"/>
              <a:t>Αλγόριθμος </a:t>
            </a:r>
            <a:r>
              <a:rPr lang="en-GB" sz="1400" dirty="0">
                <a:latin typeface="Calibri" panose="020F0502020204030204" pitchFamily="34" charset="0"/>
                <a:cs typeface="Calibri" panose="020F0502020204030204" pitchFamily="34" charset="0"/>
              </a:rPr>
              <a:t>Roy</a:t>
            </a:r>
            <a:r>
              <a:rPr lang="en-US" sz="1400" dirty="0">
                <a:latin typeface="Calibri" panose="020F0502020204030204" pitchFamily="34" charset="0"/>
                <a:cs typeface="Calibri" panose="020F0502020204030204" pitchFamily="34" charset="0"/>
              </a:rPr>
              <a:t> et al</a:t>
            </a:r>
            <a:r>
              <a:rPr lang="en-US" sz="1400" dirty="0"/>
              <a:t>.</a:t>
            </a:r>
          </a:p>
        </p:txBody>
      </p:sp>
    </p:spTree>
    <p:extLst>
      <p:ext uri="{BB962C8B-B14F-4D97-AF65-F5344CB8AC3E}">
        <p14:creationId xmlns:p14="http://schemas.microsoft.com/office/powerpoint/2010/main" val="346102773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GB" sz="2800" dirty="0">
                <a:solidFill>
                  <a:schemeClr val="accent5">
                    <a:lumMod val="75000"/>
                  </a:schemeClr>
                </a:solidFill>
                <a:latin typeface="Century Schoolbook" pitchFamily="18" charset="0"/>
              </a:rPr>
              <a:t>4</a:t>
            </a:r>
            <a:r>
              <a:rPr lang="en-US" sz="2800" dirty="0">
                <a:solidFill>
                  <a:schemeClr val="accent5">
                    <a:lumMod val="75000"/>
                  </a:schemeClr>
                </a:solidFill>
                <a:latin typeface="Century Schoolbook" pitchFamily="18" charset="0"/>
              </a:rPr>
              <a:t> </a:t>
            </a:r>
            <a:r>
              <a:rPr lang="el-GR" sz="2800" dirty="0">
                <a:solidFill>
                  <a:schemeClr val="accent5">
                    <a:lumMod val="75000"/>
                  </a:schemeClr>
                </a:solidFill>
                <a:latin typeface="Century Schoolbook" pitchFamily="18" charset="0"/>
              </a:rPr>
              <a:t>Πειραματικά αποτελέσματα</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732367" cy="646331"/>
          </a:xfrm>
          <a:prstGeom prst="rect">
            <a:avLst/>
          </a:prstGeom>
        </p:spPr>
        <p:txBody>
          <a:bodyPr wrap="square">
            <a:spAutoFit/>
          </a:bodyPr>
          <a:lstStyle/>
          <a:p>
            <a:pPr marL="0" lvl="3" algn="just"/>
            <a:r>
              <a:rPr lang="el-CY" b="1" dirty="0">
                <a:solidFill>
                  <a:srgbClr val="C00000"/>
                </a:solidFill>
                <a:latin typeface="Times New Roman" pitchFamily="18" charset="0"/>
                <a:cs typeface="Times New Roman" pitchFamily="18" charset="0"/>
                <a:sym typeface="Wingdings" pitchFamily="2" charset="2"/>
              </a:rPr>
              <a:t>Ε</a:t>
            </a:r>
            <a:r>
              <a:rPr lang="el-GR" b="1" dirty="0">
                <a:solidFill>
                  <a:srgbClr val="C00000"/>
                </a:solidFill>
                <a:latin typeface="Times New Roman" pitchFamily="18" charset="0"/>
                <a:cs typeface="Times New Roman" pitchFamily="18" charset="0"/>
                <a:sym typeface="Wingdings" pitchFamily="2" charset="2"/>
              </a:rPr>
              <a:t>πιθέσεις συμπίεσης</a:t>
            </a:r>
            <a:r>
              <a:rPr lang="en-GB" b="1" dirty="0">
                <a:solidFill>
                  <a:srgbClr val="C00000"/>
                </a:solidFill>
                <a:latin typeface="Times New Roman" pitchFamily="18" charset="0"/>
                <a:cs typeface="Times New Roman" pitchFamily="18" charset="0"/>
                <a:sym typeface="Wingdings" pitchFamily="2" charset="2"/>
              </a:rPr>
              <a:t> (</a:t>
            </a:r>
            <a:r>
              <a:rPr lang="el-GR" b="1" dirty="0" err="1">
                <a:solidFill>
                  <a:srgbClr val="C00000"/>
                </a:solidFill>
                <a:latin typeface="Times New Roman" pitchFamily="18" charset="0"/>
                <a:cs typeface="Times New Roman" pitchFamily="18" charset="0"/>
                <a:sym typeface="Wingdings" pitchFamily="2" charset="2"/>
              </a:rPr>
              <a:t>υποδειγματοληψία</a:t>
            </a:r>
            <a:r>
              <a:rPr lang="el-GR" b="1" dirty="0">
                <a:solidFill>
                  <a:srgbClr val="C00000"/>
                </a:solidFill>
                <a:latin typeface="Times New Roman" pitchFamily="18" charset="0"/>
                <a:cs typeface="Times New Roman" pitchFamily="18" charset="0"/>
                <a:sym typeface="Wingdings" pitchFamily="2" charset="2"/>
              </a:rPr>
              <a:t> = </a:t>
            </a:r>
            <a:r>
              <a:rPr lang="en-GB" b="1" dirty="0">
                <a:solidFill>
                  <a:srgbClr val="C00000"/>
                </a:solidFill>
                <a:latin typeface="Times New Roman" pitchFamily="18" charset="0"/>
                <a:cs typeface="Times New Roman" pitchFamily="18" charset="0"/>
                <a:sym typeface="Wingdings" pitchFamily="2" charset="2"/>
              </a:rPr>
              <a:t>2</a:t>
            </a:r>
            <a:r>
              <a:rPr lang="el-GR" b="1" dirty="0">
                <a:solidFill>
                  <a:srgbClr val="C00000"/>
                </a:solidFill>
                <a:latin typeface="Times New Roman" pitchFamily="18" charset="0"/>
                <a:cs typeface="Times New Roman" pitchFamily="18" charset="0"/>
                <a:sym typeface="Wingdings" pitchFamily="2" charset="2"/>
              </a:rPr>
              <a:t>) </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endParaRPr lang="en-US" dirty="0">
              <a:solidFill>
                <a:schemeClr val="tx1">
                  <a:lumMod val="95000"/>
                  <a:lumOff val="5000"/>
                </a:schemeClr>
              </a:solidFill>
              <a:latin typeface="Times New Roman" pitchFamily="18" charset="0"/>
              <a:cs typeface="Times New Roman" pitchFamily="18" charset="0"/>
              <a:sym typeface="Wingdings" pitchFamily="2" charset="2"/>
            </a:endParaRP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197</a:t>
            </a:fld>
            <a:endParaRPr lang="el-GR" altLang="el-GR" sz="1200" dirty="0">
              <a:latin typeface="Cambria" pitchFamily="18" charset="0"/>
            </a:endParaRPr>
          </a:p>
        </p:txBody>
      </p:sp>
      <p:graphicFrame>
        <p:nvGraphicFramePr>
          <p:cNvPr id="41" name="Table 40">
            <a:extLst>
              <a:ext uri="{FF2B5EF4-FFF2-40B4-BE49-F238E27FC236}">
                <a16:creationId xmlns:a16="http://schemas.microsoft.com/office/drawing/2014/main" id="{BA47865B-49D2-49A8-B2F1-DC5049B21999}"/>
              </a:ext>
            </a:extLst>
          </p:cNvPr>
          <p:cNvGraphicFramePr>
            <a:graphicFrameLocks noGrp="1"/>
          </p:cNvGraphicFramePr>
          <p:nvPr>
            <p:extLst>
              <p:ext uri="{D42A27DB-BD31-4B8C-83A1-F6EECF244321}">
                <p14:modId xmlns:p14="http://schemas.microsoft.com/office/powerpoint/2010/main" val="2840242082"/>
              </p:ext>
            </p:extLst>
          </p:nvPr>
        </p:nvGraphicFramePr>
        <p:xfrm>
          <a:off x="899593" y="1908013"/>
          <a:ext cx="7021813" cy="3897251"/>
        </p:xfrm>
        <a:graphic>
          <a:graphicData uri="http://schemas.openxmlformats.org/drawingml/2006/table">
            <a:tbl>
              <a:tblPr firstRow="1" firstCol="1" bandRow="1">
                <a:tableStyleId>{5940675A-B579-460E-94D1-54222C63F5DA}</a:tableStyleId>
              </a:tblPr>
              <a:tblGrid>
                <a:gridCol w="929914">
                  <a:extLst>
                    <a:ext uri="{9D8B030D-6E8A-4147-A177-3AD203B41FA5}">
                      <a16:colId xmlns:a16="http://schemas.microsoft.com/office/drawing/2014/main" val="3342696732"/>
                    </a:ext>
                  </a:extLst>
                </a:gridCol>
                <a:gridCol w="876417">
                  <a:extLst>
                    <a:ext uri="{9D8B030D-6E8A-4147-A177-3AD203B41FA5}">
                      <a16:colId xmlns:a16="http://schemas.microsoft.com/office/drawing/2014/main" val="2041033584"/>
                    </a:ext>
                  </a:extLst>
                </a:gridCol>
                <a:gridCol w="1411394">
                  <a:extLst>
                    <a:ext uri="{9D8B030D-6E8A-4147-A177-3AD203B41FA5}">
                      <a16:colId xmlns:a16="http://schemas.microsoft.com/office/drawing/2014/main" val="2350714866"/>
                    </a:ext>
                  </a:extLst>
                </a:gridCol>
                <a:gridCol w="675113">
                  <a:extLst>
                    <a:ext uri="{9D8B030D-6E8A-4147-A177-3AD203B41FA5}">
                      <a16:colId xmlns:a16="http://schemas.microsoft.com/office/drawing/2014/main" val="3668893062"/>
                    </a:ext>
                  </a:extLst>
                </a:gridCol>
                <a:gridCol w="571657">
                  <a:extLst>
                    <a:ext uri="{9D8B030D-6E8A-4147-A177-3AD203B41FA5}">
                      <a16:colId xmlns:a16="http://schemas.microsoft.com/office/drawing/2014/main" val="1713823200"/>
                    </a:ext>
                  </a:extLst>
                </a:gridCol>
                <a:gridCol w="864096">
                  <a:extLst>
                    <a:ext uri="{9D8B030D-6E8A-4147-A177-3AD203B41FA5}">
                      <a16:colId xmlns:a16="http://schemas.microsoft.com/office/drawing/2014/main" val="3515708534"/>
                    </a:ext>
                  </a:extLst>
                </a:gridCol>
                <a:gridCol w="833382">
                  <a:extLst>
                    <a:ext uri="{9D8B030D-6E8A-4147-A177-3AD203B41FA5}">
                      <a16:colId xmlns:a16="http://schemas.microsoft.com/office/drawing/2014/main" val="3518015996"/>
                    </a:ext>
                  </a:extLst>
                </a:gridCol>
                <a:gridCol w="859840">
                  <a:extLst>
                    <a:ext uri="{9D8B030D-6E8A-4147-A177-3AD203B41FA5}">
                      <a16:colId xmlns:a16="http://schemas.microsoft.com/office/drawing/2014/main" val="3719634319"/>
                    </a:ext>
                  </a:extLst>
                </a:gridCol>
              </a:tblGrid>
              <a:tr h="228289">
                <a:tc>
                  <a:txBody>
                    <a:bodyPr/>
                    <a:lstStyle/>
                    <a:p>
                      <a:pPr algn="just">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300"/>
                        </a:spcAft>
                      </a:pPr>
                      <a:r>
                        <a:rPr lang="el-GR" sz="1100">
                          <a:effectLst/>
                        </a:rPr>
                        <a:t> </a:t>
                      </a: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r>
                        <a:rPr lang="el-GR" sz="1100" dirty="0">
                          <a:effectLst/>
                        </a:rPr>
                        <a:t> </a:t>
                      </a: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46741204"/>
                  </a:ext>
                </a:extLst>
              </a:tr>
              <a:tr h="995715">
                <a:tc>
                  <a:txBody>
                    <a:bodyPr/>
                    <a:lstStyle/>
                    <a:p>
                      <a:pPr algn="ctr">
                        <a:lnSpc>
                          <a:spcPct val="150000"/>
                        </a:lnSpc>
                        <a:spcAft>
                          <a:spcPts val="300"/>
                        </a:spcAft>
                      </a:pPr>
                      <a:r>
                        <a:rPr lang="el-GR" sz="1200" dirty="0">
                          <a:effectLst/>
                        </a:rPr>
                        <a:t>Εικόνα</a:t>
                      </a:r>
                      <a:endParaRPr lang="el-GR" sz="12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200" dirty="0">
                          <a:effectLst/>
                          <a:latin typeface="Calibri" panose="020F0502020204030204" pitchFamily="34" charset="0"/>
                          <a:cs typeface="Calibri" panose="020F0502020204030204" pitchFamily="34" charset="0"/>
                        </a:rPr>
                        <a:t>SIZE</a:t>
                      </a:r>
                      <a:endParaRPr lang="el-GR" sz="12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200" dirty="0" err="1">
                          <a:effectLst/>
                          <a:latin typeface="Calibri" panose="020F0502020204030204" pitchFamily="34" charset="0"/>
                          <a:cs typeface="Calibri" panose="020F0502020204030204" pitchFamily="34" charset="0"/>
                        </a:rPr>
                        <a:t>SiP</a:t>
                      </a:r>
                      <a:endParaRPr lang="el-GR" sz="12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kumimoji="0" lang="el-GR" sz="1200" kern="1200" dirty="0">
                          <a:solidFill>
                            <a:schemeClr val="tx1"/>
                          </a:solidFill>
                          <a:effectLst/>
                          <a:latin typeface="+mn-lt"/>
                          <a:ea typeface="+mn-ea"/>
                          <a:cs typeface="+mn-cs"/>
                        </a:rPr>
                        <a:t>Αρχικό </a:t>
                      </a:r>
                      <a:r>
                        <a:rPr kumimoji="0" lang="en-GB" sz="1200" kern="1200" dirty="0">
                          <a:solidFill>
                            <a:schemeClr val="tx1"/>
                          </a:solidFill>
                          <a:effectLst/>
                          <a:latin typeface="+mn-lt"/>
                          <a:ea typeface="+mn-ea"/>
                          <a:cs typeface="+mn-cs"/>
                        </a:rPr>
                        <a:t>logo1</a:t>
                      </a:r>
                      <a:endParaRPr lang="el-GR" sz="12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50000"/>
                        </a:lnSpc>
                        <a:spcBef>
                          <a:spcPts val="0"/>
                        </a:spcBef>
                        <a:spcAft>
                          <a:spcPts val="300"/>
                        </a:spcAft>
                        <a:buClrTx/>
                        <a:buSzTx/>
                        <a:buFontTx/>
                        <a:buNone/>
                        <a:tabLst/>
                        <a:defRPr/>
                      </a:pPr>
                      <a:r>
                        <a:rPr kumimoji="0" lang="el-GR" sz="1200" kern="1200" dirty="0">
                          <a:solidFill>
                            <a:schemeClr val="tx1"/>
                          </a:solidFill>
                          <a:effectLst/>
                          <a:latin typeface="+mn-lt"/>
                          <a:ea typeface="+mn-ea"/>
                          <a:cs typeface="+mn-cs"/>
                        </a:rPr>
                        <a:t>Αρχικό </a:t>
                      </a:r>
                      <a:r>
                        <a:rPr kumimoji="0" lang="en-GB" sz="1200" kern="1200" dirty="0">
                          <a:solidFill>
                            <a:schemeClr val="tx1"/>
                          </a:solidFill>
                          <a:effectLst/>
                          <a:latin typeface="+mn-lt"/>
                          <a:ea typeface="+mn-ea"/>
                          <a:cs typeface="+mn-cs"/>
                        </a:rPr>
                        <a:t>logo2</a:t>
                      </a:r>
                      <a:endParaRPr lang="el-GR" sz="1200" dirty="0">
                        <a:effectLst/>
                        <a:latin typeface="Cambria" panose="02040503050406030204" pitchFamily="18" charset="0"/>
                        <a:ea typeface="Times New Roman" panose="02020603050405020304" pitchFamily="18" charset="0"/>
                        <a:cs typeface="Times New Roman" panose="02020603050405020304" pitchFamily="18" charset="0"/>
                      </a:endParaRPr>
                    </a:p>
                    <a:p>
                      <a:pPr algn="ctr">
                        <a:lnSpc>
                          <a:spcPct val="150000"/>
                        </a:lnSpc>
                        <a:spcAft>
                          <a:spcPts val="300"/>
                        </a:spcAft>
                      </a:pPr>
                      <a:endParaRPr lang="el-GR" sz="12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l-GR" sz="1200" dirty="0">
                          <a:effectLst/>
                          <a:latin typeface="Cambria" panose="02040503050406030204" pitchFamily="18" charset="0"/>
                          <a:ea typeface="Times New Roman" panose="02020603050405020304" pitchFamily="18" charset="0"/>
                          <a:cs typeface="Times New Roman" panose="02020603050405020304" pitchFamily="18" charset="0"/>
                        </a:rPr>
                        <a:t>Εξαγόμενο </a:t>
                      </a:r>
                      <a:r>
                        <a:rPr lang="en-GB" sz="1200" dirty="0">
                          <a:effectLst/>
                          <a:latin typeface="Cambria" panose="02040503050406030204" pitchFamily="18" charset="0"/>
                          <a:ea typeface="Times New Roman" panose="02020603050405020304" pitchFamily="18" charset="0"/>
                          <a:cs typeface="Times New Roman" panose="02020603050405020304" pitchFamily="18" charset="0"/>
                        </a:rPr>
                        <a:t>logo1</a:t>
                      </a:r>
                      <a:endParaRPr lang="el-GR" sz="12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n-US" sz="1200" dirty="0">
                          <a:effectLst/>
                        </a:rPr>
                        <a:t>E</a:t>
                      </a:r>
                      <a:r>
                        <a:rPr lang="el-GR" sz="1200" dirty="0" err="1">
                          <a:effectLst/>
                        </a:rPr>
                        <a:t>ξαγόμενο</a:t>
                      </a:r>
                      <a:r>
                        <a:rPr lang="el-GR" sz="1200" dirty="0">
                          <a:effectLst/>
                        </a:rPr>
                        <a:t> </a:t>
                      </a:r>
                      <a:r>
                        <a:rPr lang="en-GB" sz="1200" dirty="0">
                          <a:effectLst/>
                        </a:rPr>
                        <a:t>logo 2</a:t>
                      </a:r>
                      <a:endParaRPr lang="el-GR" sz="12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300"/>
                        </a:spcAft>
                      </a:pPr>
                      <a:r>
                        <a:rPr lang="el-GR" sz="1200" dirty="0">
                          <a:effectLst/>
                          <a:latin typeface="Cambria" panose="02040503050406030204" pitchFamily="18" charset="0"/>
                          <a:ea typeface="Times New Roman" panose="02020603050405020304" pitchFamily="18" charset="0"/>
                          <a:cs typeface="Times New Roman" panose="02020603050405020304" pitchFamily="18" charset="0"/>
                        </a:rPr>
                        <a:t>Ποιότητα </a:t>
                      </a:r>
                      <a:r>
                        <a:rPr lang="en-GB" sz="1200" dirty="0">
                          <a:effectLst/>
                          <a:latin typeface="Cambria" panose="02040503050406030204" pitchFamily="18" charset="0"/>
                          <a:ea typeface="Times New Roman" panose="02020603050405020304" pitchFamily="18" charset="0"/>
                          <a:cs typeface="Times New Roman" panose="02020603050405020304" pitchFamily="18" charset="0"/>
                        </a:rPr>
                        <a:t>Q</a:t>
                      </a:r>
                      <a:endParaRPr lang="el-GR" sz="12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24480568"/>
                  </a:ext>
                </a:extLst>
              </a:tr>
              <a:tr h="513007">
                <a:tc>
                  <a:txBody>
                    <a:bodyPr/>
                    <a:lstStyle/>
                    <a:p>
                      <a:pPr algn="ctr">
                        <a:lnSpc>
                          <a:spcPct val="150000"/>
                        </a:lnSpc>
                        <a:spcAft>
                          <a:spcPts val="300"/>
                        </a:spcAft>
                      </a:pPr>
                      <a:r>
                        <a:rPr lang="en-US" sz="1200" dirty="0">
                          <a:effectLst/>
                          <a:latin typeface="Calibri" panose="020F0502020204030204" pitchFamily="34" charset="0"/>
                          <a:cs typeface="Calibri" panose="020F0502020204030204" pitchFamily="34" charset="0"/>
                        </a:rPr>
                        <a:t>painting</a:t>
                      </a:r>
                      <a:endParaRPr lang="el-GR" sz="12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r>
                        <a:rPr lang="en-US" sz="1200" dirty="0">
                          <a:effectLst/>
                          <a:latin typeface="Calibri" panose="020F0502020204030204" pitchFamily="34" charset="0"/>
                          <a:cs typeface="Calibri" panose="020F0502020204030204" pitchFamily="34" charset="0"/>
                        </a:rPr>
                        <a:t>512x512</a:t>
                      </a:r>
                      <a:endParaRPr lang="el-GR" sz="12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dirty="0">
                          <a:effectLst/>
                          <a:latin typeface="Cambria" panose="02040503050406030204" pitchFamily="18" charset="0"/>
                          <a:ea typeface="Times New Roman" panose="02020603050405020304" pitchFamily="18" charset="0"/>
                          <a:cs typeface="Times New Roman" panose="02020603050405020304" pitchFamily="18" charset="0"/>
                        </a:rPr>
                        <a:t>95</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99315984"/>
                  </a:ext>
                </a:extLst>
              </a:tr>
              <a:tr h="584371">
                <a:tc>
                  <a:txBody>
                    <a:bodyPr/>
                    <a:lstStyle/>
                    <a:p>
                      <a:pPr algn="ctr">
                        <a:lnSpc>
                          <a:spcPct val="150000"/>
                        </a:lnSpc>
                        <a:spcAft>
                          <a:spcPts val="300"/>
                        </a:spcAft>
                      </a:pPr>
                      <a:endParaRPr lang="el-GR" sz="11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dirty="0">
                          <a:effectLst/>
                          <a:latin typeface="Cambria" panose="02040503050406030204" pitchFamily="18" charset="0"/>
                          <a:ea typeface="Times New Roman" panose="02020603050405020304" pitchFamily="18" charset="0"/>
                          <a:cs typeface="Times New Roman" panose="02020603050405020304" pitchFamily="18" charset="0"/>
                        </a:rPr>
                        <a:t>80</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70729762"/>
                  </a:ext>
                </a:extLst>
              </a:tr>
              <a:tr h="567757">
                <a:tc>
                  <a:txBody>
                    <a:bodyPr/>
                    <a:lstStyle/>
                    <a:p>
                      <a:pPr algn="ctr">
                        <a:lnSpc>
                          <a:spcPct val="150000"/>
                        </a:lnSpc>
                        <a:spcAft>
                          <a:spcPts val="300"/>
                        </a:spcAft>
                      </a:pPr>
                      <a:endParaRPr lang="el-GR" sz="11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dirty="0">
                          <a:effectLst/>
                          <a:latin typeface="Cambria" panose="02040503050406030204" pitchFamily="18" charset="0"/>
                          <a:ea typeface="Times New Roman" panose="02020603050405020304" pitchFamily="18" charset="0"/>
                          <a:cs typeface="Times New Roman" panose="02020603050405020304" pitchFamily="18" charset="0"/>
                        </a:rPr>
                        <a:t>70</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17339129"/>
                  </a:ext>
                </a:extLst>
              </a:tr>
              <a:tr h="504056">
                <a:tc>
                  <a:txBody>
                    <a:bodyPr/>
                    <a:lstStyle/>
                    <a:p>
                      <a:pPr algn="ctr">
                        <a:lnSpc>
                          <a:spcPct val="150000"/>
                        </a:lnSpc>
                        <a:spcAft>
                          <a:spcPts val="300"/>
                        </a:spcAft>
                      </a:pPr>
                      <a:endParaRPr lang="el-GR" sz="11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dirty="0">
                          <a:effectLst/>
                          <a:latin typeface="Cambria" panose="02040503050406030204" pitchFamily="18" charset="0"/>
                          <a:ea typeface="Times New Roman" panose="02020603050405020304" pitchFamily="18" charset="0"/>
                          <a:cs typeface="Times New Roman" panose="02020603050405020304" pitchFamily="18" charset="0"/>
                        </a:rPr>
                        <a:t>60</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04434190"/>
                  </a:ext>
                </a:extLst>
              </a:tr>
              <a:tr h="504056">
                <a:tc>
                  <a:txBody>
                    <a:bodyPr/>
                    <a:lstStyle/>
                    <a:p>
                      <a:pPr algn="ctr">
                        <a:lnSpc>
                          <a:spcPct val="150000"/>
                        </a:lnSpc>
                        <a:spcAft>
                          <a:spcPts val="300"/>
                        </a:spcAft>
                      </a:pPr>
                      <a:endParaRPr lang="el-GR" sz="11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endParaRPr lang="el-GR"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GB" sz="1400" dirty="0">
                          <a:effectLst/>
                          <a:latin typeface="Cambria" panose="02040503050406030204" pitchFamily="18" charset="0"/>
                          <a:ea typeface="Times New Roman" panose="02020603050405020304" pitchFamily="18" charset="0"/>
                          <a:cs typeface="Times New Roman" panose="02020603050405020304" pitchFamily="18" charset="0"/>
                        </a:rPr>
                        <a:t>50</a:t>
                      </a:r>
                      <a:endParaRPr lang="el-GR"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96406690"/>
                  </a:ext>
                </a:extLst>
              </a:tr>
            </a:tbl>
          </a:graphicData>
        </a:graphic>
      </p:graphicFrame>
      <p:pic>
        <p:nvPicPr>
          <p:cNvPr id="50" name="Picture 49">
            <a:extLst>
              <a:ext uri="{FF2B5EF4-FFF2-40B4-BE49-F238E27FC236}">
                <a16:creationId xmlns:a16="http://schemas.microsoft.com/office/drawing/2014/main" id="{6CAF5F1F-020B-41E6-9E20-E4BF9DE12C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2046" y="4424149"/>
            <a:ext cx="1349560" cy="224648"/>
          </a:xfrm>
          <a:prstGeom prst="rect">
            <a:avLst/>
          </a:prstGeom>
        </p:spPr>
      </p:pic>
      <p:pic>
        <p:nvPicPr>
          <p:cNvPr id="51" name="Picture 50">
            <a:extLst>
              <a:ext uri="{FF2B5EF4-FFF2-40B4-BE49-F238E27FC236}">
                <a16:creationId xmlns:a16="http://schemas.microsoft.com/office/drawing/2014/main" id="{A39AF9EF-DD79-442D-B2BE-A8FF28E6C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7817" y="4940908"/>
            <a:ext cx="1349560" cy="224648"/>
          </a:xfrm>
          <a:prstGeom prst="rect">
            <a:avLst/>
          </a:prstGeom>
        </p:spPr>
      </p:pic>
      <p:pic>
        <p:nvPicPr>
          <p:cNvPr id="54" name="Picture 53">
            <a:extLst>
              <a:ext uri="{FF2B5EF4-FFF2-40B4-BE49-F238E27FC236}">
                <a16:creationId xmlns:a16="http://schemas.microsoft.com/office/drawing/2014/main" id="{C8883B51-34CB-41FB-BEFE-C664B4A9E4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7894" y="3160721"/>
            <a:ext cx="439420" cy="439420"/>
          </a:xfrm>
          <a:prstGeom prst="rect">
            <a:avLst/>
          </a:prstGeom>
        </p:spPr>
      </p:pic>
      <p:pic>
        <p:nvPicPr>
          <p:cNvPr id="55" name="Picture 54">
            <a:extLst>
              <a:ext uri="{FF2B5EF4-FFF2-40B4-BE49-F238E27FC236}">
                <a16:creationId xmlns:a16="http://schemas.microsoft.com/office/drawing/2014/main" id="{07D9092A-0507-440F-BCCB-5BCB3027CA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1895" y="3735268"/>
            <a:ext cx="439420" cy="439420"/>
          </a:xfrm>
          <a:prstGeom prst="rect">
            <a:avLst/>
          </a:prstGeom>
        </p:spPr>
      </p:pic>
      <p:pic>
        <p:nvPicPr>
          <p:cNvPr id="56" name="Picture 55">
            <a:extLst>
              <a:ext uri="{FF2B5EF4-FFF2-40B4-BE49-F238E27FC236}">
                <a16:creationId xmlns:a16="http://schemas.microsoft.com/office/drawing/2014/main" id="{BF6732C1-5159-493A-8964-CAAA09ED9E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4980" y="4306516"/>
            <a:ext cx="439420" cy="439420"/>
          </a:xfrm>
          <a:prstGeom prst="rect">
            <a:avLst/>
          </a:prstGeom>
        </p:spPr>
      </p:pic>
      <p:pic>
        <p:nvPicPr>
          <p:cNvPr id="57" name="Picture 56">
            <a:extLst>
              <a:ext uri="{FF2B5EF4-FFF2-40B4-BE49-F238E27FC236}">
                <a16:creationId xmlns:a16="http://schemas.microsoft.com/office/drawing/2014/main" id="{F41FEA3E-F931-4F69-A68A-8FF58053FD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0321" y="4827490"/>
            <a:ext cx="439420" cy="439420"/>
          </a:xfrm>
          <a:prstGeom prst="rect">
            <a:avLst/>
          </a:prstGeom>
        </p:spPr>
      </p:pic>
      <p:pic>
        <p:nvPicPr>
          <p:cNvPr id="58" name="Picture 57">
            <a:extLst>
              <a:ext uri="{FF2B5EF4-FFF2-40B4-BE49-F238E27FC236}">
                <a16:creationId xmlns:a16="http://schemas.microsoft.com/office/drawing/2014/main" id="{FEF63F24-1F7E-468B-82DE-61E5F0B794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4980" y="5340482"/>
            <a:ext cx="439420" cy="439420"/>
          </a:xfrm>
          <a:prstGeom prst="rect">
            <a:avLst/>
          </a:prstGeom>
        </p:spPr>
      </p:pic>
      <p:pic>
        <p:nvPicPr>
          <p:cNvPr id="60" name="Picture 59">
            <a:extLst>
              <a:ext uri="{FF2B5EF4-FFF2-40B4-BE49-F238E27FC236}">
                <a16:creationId xmlns:a16="http://schemas.microsoft.com/office/drawing/2014/main" id="{85F9C4FF-E55D-439B-8161-BB1CFD5684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9793" y="3150414"/>
            <a:ext cx="440690" cy="440690"/>
          </a:xfrm>
          <a:prstGeom prst="rect">
            <a:avLst/>
          </a:prstGeom>
        </p:spPr>
      </p:pic>
      <p:pic>
        <p:nvPicPr>
          <p:cNvPr id="61" name="Picture 60">
            <a:extLst>
              <a:ext uri="{FF2B5EF4-FFF2-40B4-BE49-F238E27FC236}">
                <a16:creationId xmlns:a16="http://schemas.microsoft.com/office/drawing/2014/main" id="{AC575BDD-D907-4E30-9B7F-3BE126D87C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1272" y="3709336"/>
            <a:ext cx="440690" cy="440690"/>
          </a:xfrm>
          <a:prstGeom prst="rect">
            <a:avLst/>
          </a:prstGeom>
        </p:spPr>
      </p:pic>
      <p:pic>
        <p:nvPicPr>
          <p:cNvPr id="62" name="Picture 61">
            <a:extLst>
              <a:ext uri="{FF2B5EF4-FFF2-40B4-BE49-F238E27FC236}">
                <a16:creationId xmlns:a16="http://schemas.microsoft.com/office/drawing/2014/main" id="{30A50186-66F8-4ABF-AD1E-6D9F8DAD3E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4374" y="4310961"/>
            <a:ext cx="440690" cy="440690"/>
          </a:xfrm>
          <a:prstGeom prst="rect">
            <a:avLst/>
          </a:prstGeom>
        </p:spPr>
      </p:pic>
      <p:pic>
        <p:nvPicPr>
          <p:cNvPr id="63" name="Picture 62">
            <a:extLst>
              <a:ext uri="{FF2B5EF4-FFF2-40B4-BE49-F238E27FC236}">
                <a16:creationId xmlns:a16="http://schemas.microsoft.com/office/drawing/2014/main" id="{90878B53-19A9-4606-BB57-E9EAC10C4F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3738" y="4827490"/>
            <a:ext cx="440690" cy="440690"/>
          </a:xfrm>
          <a:prstGeom prst="rect">
            <a:avLst/>
          </a:prstGeom>
        </p:spPr>
      </p:pic>
      <p:pic>
        <p:nvPicPr>
          <p:cNvPr id="64" name="Picture 63">
            <a:extLst>
              <a:ext uri="{FF2B5EF4-FFF2-40B4-BE49-F238E27FC236}">
                <a16:creationId xmlns:a16="http://schemas.microsoft.com/office/drawing/2014/main" id="{51DF031F-C686-4A12-A95F-8147216AC8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6341" y="5341109"/>
            <a:ext cx="440690" cy="440690"/>
          </a:xfrm>
          <a:prstGeom prst="rect">
            <a:avLst/>
          </a:prstGeom>
        </p:spPr>
      </p:pic>
      <p:pic>
        <p:nvPicPr>
          <p:cNvPr id="44" name="Picture 43">
            <a:extLst>
              <a:ext uri="{FF2B5EF4-FFF2-40B4-BE49-F238E27FC236}">
                <a16:creationId xmlns:a16="http://schemas.microsoft.com/office/drawing/2014/main" id="{420B9950-6046-402D-9F4D-709AAFD2B6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7817" y="3268107"/>
            <a:ext cx="1349560" cy="224648"/>
          </a:xfrm>
          <a:prstGeom prst="rect">
            <a:avLst/>
          </a:prstGeom>
        </p:spPr>
      </p:pic>
      <p:pic>
        <p:nvPicPr>
          <p:cNvPr id="40" name="Picture 39">
            <a:extLst>
              <a:ext uri="{FF2B5EF4-FFF2-40B4-BE49-F238E27FC236}">
                <a16:creationId xmlns:a16="http://schemas.microsoft.com/office/drawing/2014/main" id="{406D1F7D-9C21-4AA2-9A99-39990596D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2296" y="3845213"/>
            <a:ext cx="1349560" cy="224648"/>
          </a:xfrm>
          <a:prstGeom prst="rect">
            <a:avLst/>
          </a:prstGeom>
        </p:spPr>
      </p:pic>
      <p:pic>
        <p:nvPicPr>
          <p:cNvPr id="45" name="Picture 44">
            <a:extLst>
              <a:ext uri="{FF2B5EF4-FFF2-40B4-BE49-F238E27FC236}">
                <a16:creationId xmlns:a16="http://schemas.microsoft.com/office/drawing/2014/main" id="{BF68F799-17AF-4F80-8817-50DFEBCB23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7817" y="5468488"/>
            <a:ext cx="1349560" cy="224648"/>
          </a:xfrm>
          <a:prstGeom prst="rect">
            <a:avLst/>
          </a:prstGeom>
        </p:spPr>
      </p:pic>
      <p:pic>
        <p:nvPicPr>
          <p:cNvPr id="35" name="Picture 34">
            <a:extLst>
              <a:ext uri="{FF2B5EF4-FFF2-40B4-BE49-F238E27FC236}">
                <a16:creationId xmlns:a16="http://schemas.microsoft.com/office/drawing/2014/main" id="{3C5007C5-0605-445A-9D59-143CBDD0D4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77485" y="3184851"/>
            <a:ext cx="415290" cy="415290"/>
          </a:xfrm>
          <a:prstGeom prst="rect">
            <a:avLst/>
          </a:prstGeom>
        </p:spPr>
      </p:pic>
      <p:pic>
        <p:nvPicPr>
          <p:cNvPr id="36" name="Picture 35">
            <a:extLst>
              <a:ext uri="{FF2B5EF4-FFF2-40B4-BE49-F238E27FC236}">
                <a16:creationId xmlns:a16="http://schemas.microsoft.com/office/drawing/2014/main" id="{3C5007C5-0605-445A-9D59-143CBDD0D42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577485" y="3748503"/>
            <a:ext cx="436245" cy="436245"/>
          </a:xfrm>
          <a:prstGeom prst="rect">
            <a:avLst/>
          </a:prstGeom>
        </p:spPr>
      </p:pic>
      <p:pic>
        <p:nvPicPr>
          <p:cNvPr id="37" name="Picture 36">
            <a:extLst>
              <a:ext uri="{FF2B5EF4-FFF2-40B4-BE49-F238E27FC236}">
                <a16:creationId xmlns:a16="http://schemas.microsoft.com/office/drawing/2014/main" id="{A8C3BCC5-70DE-46FF-A03C-32E5DB035AF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77485" y="4294104"/>
            <a:ext cx="445770" cy="445770"/>
          </a:xfrm>
          <a:prstGeom prst="rect">
            <a:avLst/>
          </a:prstGeom>
        </p:spPr>
      </p:pic>
      <p:pic>
        <p:nvPicPr>
          <p:cNvPr id="43" name="Picture 42">
            <a:extLst>
              <a:ext uri="{FF2B5EF4-FFF2-40B4-BE49-F238E27FC236}">
                <a16:creationId xmlns:a16="http://schemas.microsoft.com/office/drawing/2014/main" id="{C9653BDE-A79A-4BF6-B738-C3CB68E5CC4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97194" y="4827490"/>
            <a:ext cx="440191" cy="415925"/>
          </a:xfrm>
          <a:prstGeom prst="rect">
            <a:avLst/>
          </a:prstGeom>
        </p:spPr>
      </p:pic>
      <p:pic>
        <p:nvPicPr>
          <p:cNvPr id="46" name="Picture 45">
            <a:extLst>
              <a:ext uri="{FF2B5EF4-FFF2-40B4-BE49-F238E27FC236}">
                <a16:creationId xmlns:a16="http://schemas.microsoft.com/office/drawing/2014/main" id="{A7D025C7-A3EC-4887-B7F0-4AA922339E7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95265" y="5350958"/>
            <a:ext cx="440191" cy="418465"/>
          </a:xfrm>
          <a:prstGeom prst="rect">
            <a:avLst/>
          </a:prstGeom>
        </p:spPr>
      </p:pic>
      <p:pic>
        <p:nvPicPr>
          <p:cNvPr id="47" name="Picture 46">
            <a:extLst>
              <a:ext uri="{FF2B5EF4-FFF2-40B4-BE49-F238E27FC236}">
                <a16:creationId xmlns:a16="http://schemas.microsoft.com/office/drawing/2014/main" id="{3C5007C5-0605-445A-9D59-143CBDD0D42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12796" y="3169293"/>
            <a:ext cx="446405" cy="446405"/>
          </a:xfrm>
          <a:prstGeom prst="rect">
            <a:avLst/>
          </a:prstGeom>
        </p:spPr>
      </p:pic>
      <p:pic>
        <p:nvPicPr>
          <p:cNvPr id="48" name="Picture 47">
            <a:extLst>
              <a:ext uri="{FF2B5EF4-FFF2-40B4-BE49-F238E27FC236}">
                <a16:creationId xmlns:a16="http://schemas.microsoft.com/office/drawing/2014/main" id="{AEE02756-EA51-4CD2-A869-CCBB82CCA556}"/>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6412795" y="3728283"/>
            <a:ext cx="446405" cy="446405"/>
          </a:xfrm>
          <a:prstGeom prst="rect">
            <a:avLst/>
          </a:prstGeom>
        </p:spPr>
      </p:pic>
      <p:pic>
        <p:nvPicPr>
          <p:cNvPr id="49" name="Picture 48">
            <a:extLst>
              <a:ext uri="{FF2B5EF4-FFF2-40B4-BE49-F238E27FC236}">
                <a16:creationId xmlns:a16="http://schemas.microsoft.com/office/drawing/2014/main" id="{7F7ADFB4-06CB-4A42-9AD3-ED8C9D0C568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12795" y="4310962"/>
            <a:ext cx="440690" cy="437868"/>
          </a:xfrm>
          <a:prstGeom prst="rect">
            <a:avLst/>
          </a:prstGeom>
        </p:spPr>
      </p:pic>
      <p:pic>
        <p:nvPicPr>
          <p:cNvPr id="52" name="Picture 51">
            <a:extLst>
              <a:ext uri="{FF2B5EF4-FFF2-40B4-BE49-F238E27FC236}">
                <a16:creationId xmlns:a16="http://schemas.microsoft.com/office/drawing/2014/main" id="{D88EAACD-9CE4-4B43-AB4B-CA22E5D5E7E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12795" y="4835574"/>
            <a:ext cx="440191" cy="415925"/>
          </a:xfrm>
          <a:prstGeom prst="rect">
            <a:avLst/>
          </a:prstGeom>
        </p:spPr>
      </p:pic>
      <p:pic>
        <p:nvPicPr>
          <p:cNvPr id="53" name="Picture 52">
            <a:extLst>
              <a:ext uri="{FF2B5EF4-FFF2-40B4-BE49-F238E27FC236}">
                <a16:creationId xmlns:a16="http://schemas.microsoft.com/office/drawing/2014/main" id="{4E902C19-B951-490D-BD6A-88536923081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412794" y="5341736"/>
            <a:ext cx="440191" cy="426017"/>
          </a:xfrm>
          <a:prstGeom prst="rect">
            <a:avLst/>
          </a:prstGeom>
        </p:spPr>
      </p:pic>
    </p:spTree>
    <p:extLst>
      <p:ext uri="{BB962C8B-B14F-4D97-AF65-F5344CB8AC3E}">
        <p14:creationId xmlns:p14="http://schemas.microsoft.com/office/powerpoint/2010/main" val="140816269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11"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10" name="Slide Number Placeholder 4"/>
          <p:cNvSpPr>
            <a:spLocks noGrp="1"/>
          </p:cNvSpPr>
          <p:nvPr>
            <p:ph type="sldNum" sz="quarter" idx="12"/>
          </p:nvPr>
        </p:nvSpPr>
        <p:spPr>
          <a:xfrm>
            <a:off x="594360" y="6392479"/>
            <a:ext cx="1405872" cy="251231"/>
          </a:xfrm>
          <a:noFill/>
        </p:spPr>
        <p:txBody>
          <a:bodyPr/>
          <a:lstStyle/>
          <a:p>
            <a:r>
              <a:rPr lang="en-US" altLang="el-GR" sz="1200" dirty="0">
                <a:latin typeface="Cambria" pitchFamily="18" charset="0"/>
              </a:rPr>
              <a:t>200</a:t>
            </a:r>
            <a:endParaRPr lang="el-GR" altLang="el-GR" sz="1200" dirty="0">
              <a:latin typeface="Cambria" pitchFamily="18" charset="0"/>
            </a:endParaRPr>
          </a:p>
        </p:txBody>
      </p:sp>
      <p:pic>
        <p:nvPicPr>
          <p:cNvPr id="2" name="Εικόνα 1">
            <a:extLst>
              <a:ext uri="{FF2B5EF4-FFF2-40B4-BE49-F238E27FC236}">
                <a16:creationId xmlns:a16="http://schemas.microsoft.com/office/drawing/2014/main" id="{5060E1DE-8AB0-44F1-9AC0-35D06D3034C9}"/>
              </a:ext>
            </a:extLst>
          </p:cNvPr>
          <p:cNvPicPr>
            <a:picLocks noChangeAspect="1"/>
          </p:cNvPicPr>
          <p:nvPr/>
        </p:nvPicPr>
        <p:blipFill>
          <a:blip r:embed="rId2">
            <a:alphaModFix amt="50000"/>
          </a:blip>
          <a:stretch>
            <a:fillRect/>
          </a:stretch>
        </p:blipFill>
        <p:spPr>
          <a:xfrm>
            <a:off x="395536" y="1616317"/>
            <a:ext cx="8367287" cy="4404971"/>
          </a:xfrm>
          <a:prstGeom prst="rect">
            <a:avLst/>
          </a:prstGeom>
          <a:ln>
            <a:noFill/>
          </a:ln>
          <a:effectLst>
            <a:softEdge rad="112500"/>
          </a:effectLst>
        </p:spPr>
      </p:pic>
      <p:sp>
        <p:nvSpPr>
          <p:cNvPr id="13" name="Title 1">
            <a:extLst>
              <a:ext uri="{FF2B5EF4-FFF2-40B4-BE49-F238E27FC236}">
                <a16:creationId xmlns:a16="http://schemas.microsoft.com/office/drawing/2014/main" id="{BB304A0A-DDC3-4032-B3F5-017D44E31B3D}"/>
              </a:ext>
            </a:extLst>
          </p:cNvPr>
          <p:cNvSpPr>
            <a:spLocks noGrp="1"/>
          </p:cNvSpPr>
          <p:nvPr>
            <p:ph type="title"/>
          </p:nvPr>
        </p:nvSpPr>
        <p:spPr>
          <a:xfrm>
            <a:off x="304770" y="188640"/>
            <a:ext cx="8229600" cy="800796"/>
          </a:xfrm>
        </p:spPr>
        <p:txBody>
          <a:bodyPr anchor="b">
            <a:noAutofit/>
          </a:bodyPr>
          <a:lstStyle/>
          <a:p>
            <a:pPr marL="596646" indent="-514350"/>
            <a:r>
              <a:rPr lang="el-GR" sz="2800" dirty="0">
                <a:solidFill>
                  <a:schemeClr val="accent5">
                    <a:lumMod val="75000"/>
                  </a:schemeClr>
                </a:solidFill>
                <a:latin typeface="Century Schoolbook" pitchFamily="18" charset="0"/>
              </a:rPr>
              <a:t>5</a:t>
            </a:r>
            <a:r>
              <a:rPr lang="en-US" sz="2800" dirty="0">
                <a:solidFill>
                  <a:schemeClr val="accent5">
                    <a:lumMod val="75000"/>
                  </a:schemeClr>
                </a:solidFill>
                <a:latin typeface="Century Schoolbook" pitchFamily="18" charset="0"/>
              </a:rPr>
              <a:t> </a:t>
            </a:r>
            <a:r>
              <a:rPr lang="el-GR" sz="2800" dirty="0">
                <a:solidFill>
                  <a:schemeClr val="accent5">
                    <a:lumMod val="75000"/>
                  </a:schemeClr>
                </a:solidFill>
                <a:latin typeface="Century Schoolbook" pitchFamily="18" charset="0"/>
              </a:rPr>
              <a:t>Συμπεράσματα και μελλοντικές επεκτάσεις</a:t>
            </a:r>
            <a:endParaRPr lang="en-US" sz="2800" dirty="0">
              <a:solidFill>
                <a:schemeClr val="accent5">
                  <a:lumMod val="75000"/>
                </a:schemeClr>
              </a:solidFill>
              <a:latin typeface="Century Schoolbook" pitchFamily="18" charset="0"/>
            </a:endParaRPr>
          </a:p>
        </p:txBody>
      </p:sp>
    </p:spTree>
    <p:extLst>
      <p:ext uri="{BB962C8B-B14F-4D97-AF65-F5344CB8AC3E}">
        <p14:creationId xmlns:p14="http://schemas.microsoft.com/office/powerpoint/2010/main" val="416348690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8229600" cy="800796"/>
          </a:xfrm>
        </p:spPr>
        <p:txBody>
          <a:bodyPr anchor="b">
            <a:noAutofit/>
          </a:bodyPr>
          <a:lstStyle/>
          <a:p>
            <a:pPr marL="596646" indent="-514350"/>
            <a:r>
              <a:rPr lang="el-GR" sz="2800" dirty="0">
                <a:solidFill>
                  <a:schemeClr val="accent5">
                    <a:lumMod val="75000"/>
                  </a:schemeClr>
                </a:solidFill>
                <a:latin typeface="Century Schoolbook" pitchFamily="18" charset="0"/>
              </a:rPr>
              <a:t>5</a:t>
            </a:r>
            <a:r>
              <a:rPr lang="en-US" sz="2800" dirty="0">
                <a:solidFill>
                  <a:schemeClr val="accent5">
                    <a:lumMod val="75000"/>
                  </a:schemeClr>
                </a:solidFill>
                <a:latin typeface="Century Schoolbook" pitchFamily="18" charset="0"/>
              </a:rPr>
              <a:t> </a:t>
            </a:r>
            <a:r>
              <a:rPr lang="el-GR" sz="2800" dirty="0">
                <a:solidFill>
                  <a:schemeClr val="accent5">
                    <a:lumMod val="75000"/>
                  </a:schemeClr>
                </a:solidFill>
                <a:latin typeface="Century Schoolbook" pitchFamily="18" charset="0"/>
              </a:rPr>
              <a:t>Συμπεράσματα και μελλοντικές επεκτάσεις</a:t>
            </a:r>
            <a:endParaRPr lang="en-US" sz="2800" dirty="0">
              <a:solidFill>
                <a:schemeClr val="accent5">
                  <a:lumMod val="75000"/>
                </a:schemeClr>
              </a:solidFill>
              <a:latin typeface="Century Schoolbook" pitchFamily="18" charset="0"/>
            </a:endParaRPr>
          </a:p>
        </p:txBody>
      </p:sp>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16" name="Rectangle 7"/>
          <p:cNvSpPr/>
          <p:nvPr/>
        </p:nvSpPr>
        <p:spPr>
          <a:xfrm>
            <a:off x="680923" y="3141990"/>
            <a:ext cx="7772455" cy="830997"/>
          </a:xfrm>
          <a:prstGeom prst="rect">
            <a:avLst/>
          </a:prstGeom>
        </p:spPr>
        <p:txBody>
          <a:bodyPr wrap="square">
            <a:spAutoFit/>
          </a:bodyPr>
          <a:lstStyle/>
          <a:p>
            <a:pPr marL="0" lvl="3" algn="ctr"/>
            <a:r>
              <a:rPr lang="el-GR" sz="2400" b="1" dirty="0">
                <a:solidFill>
                  <a:srgbClr val="C00000"/>
                </a:solidFill>
                <a:latin typeface="Times New Roman" panose="02020603050405020304" pitchFamily="18" charset="0"/>
                <a:cs typeface="Times New Roman" panose="02020603050405020304" pitchFamily="18" charset="0"/>
                <a:sym typeface="Wingdings" pitchFamily="2" charset="2"/>
              </a:rPr>
              <a:t>Τι συμπεράσματα μπορούμε να αντλήσουμε από την μελέτη?</a:t>
            </a:r>
            <a:endParaRPr lang="en-US" sz="2400" dirty="0">
              <a:latin typeface="+mj-lt"/>
              <a:cs typeface="Times New Roman" panose="02020603050405020304" pitchFamily="18" charset="0"/>
            </a:endParaRPr>
          </a:p>
        </p:txBody>
      </p:sp>
      <p:sp>
        <p:nvSpPr>
          <p:cNvPr id="8"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199</a:t>
            </a:fld>
            <a:endParaRPr lang="el-GR" altLang="el-GR" sz="1200" dirty="0">
              <a:latin typeface="Cambria" pitchFamily="18" charset="0"/>
            </a:endParaRPr>
          </a:p>
        </p:txBody>
      </p:sp>
    </p:spTree>
    <p:extLst>
      <p:ext uri="{BB962C8B-B14F-4D97-AF65-F5344CB8AC3E}">
        <p14:creationId xmlns:p14="http://schemas.microsoft.com/office/powerpoint/2010/main" val="1466292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11"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10" name="Slide Number Placeholder 4"/>
          <p:cNvSpPr>
            <a:spLocks noGrp="1"/>
          </p:cNvSpPr>
          <p:nvPr>
            <p:ph type="sldNum" sz="quarter" idx="12"/>
          </p:nvPr>
        </p:nvSpPr>
        <p:spPr>
          <a:xfrm>
            <a:off x="594360" y="6392479"/>
            <a:ext cx="1405872" cy="251231"/>
          </a:xfrm>
          <a:noFill/>
        </p:spPr>
        <p:txBody>
          <a:bodyPr/>
          <a:lstStyle/>
          <a:p>
            <a:r>
              <a:rPr lang="el-GR" altLang="el-GR" sz="1200" dirty="0">
                <a:latin typeface="Cambria" pitchFamily="18" charset="0"/>
              </a:rPr>
              <a:t>2</a:t>
            </a:r>
          </a:p>
        </p:txBody>
      </p:sp>
      <p:pic>
        <p:nvPicPr>
          <p:cNvPr id="2" name="Εικόνα 1">
            <a:extLst>
              <a:ext uri="{FF2B5EF4-FFF2-40B4-BE49-F238E27FC236}">
                <a16:creationId xmlns:a16="http://schemas.microsoft.com/office/drawing/2014/main" id="{5060E1DE-8AB0-44F1-9AC0-35D06D3034C9}"/>
              </a:ext>
            </a:extLst>
          </p:cNvPr>
          <p:cNvPicPr>
            <a:picLocks noChangeAspect="1"/>
          </p:cNvPicPr>
          <p:nvPr/>
        </p:nvPicPr>
        <p:blipFill>
          <a:blip r:embed="rId2">
            <a:alphaModFix amt="50000"/>
          </a:blip>
          <a:stretch>
            <a:fillRect/>
          </a:stretch>
        </p:blipFill>
        <p:spPr>
          <a:xfrm>
            <a:off x="395536" y="1616317"/>
            <a:ext cx="8367287" cy="4404971"/>
          </a:xfrm>
          <a:prstGeom prst="rect">
            <a:avLst/>
          </a:prstGeom>
          <a:ln>
            <a:noFill/>
          </a:ln>
          <a:effectLst>
            <a:softEdge rad="112500"/>
          </a:effectLst>
        </p:spPr>
      </p:pic>
      <p:sp>
        <p:nvSpPr>
          <p:cNvPr id="13" name="Title 1">
            <a:extLst>
              <a:ext uri="{FF2B5EF4-FFF2-40B4-BE49-F238E27FC236}">
                <a16:creationId xmlns:a16="http://schemas.microsoft.com/office/drawing/2014/main" id="{07823824-EE1E-43A8-9D39-95BDA2087C60}"/>
              </a:ext>
            </a:extLst>
          </p:cNvPr>
          <p:cNvSpPr txBox="1">
            <a:spLocks/>
          </p:cNvSpPr>
          <p:nvPr/>
        </p:nvSpPr>
        <p:spPr>
          <a:xfrm>
            <a:off x="304770" y="188640"/>
            <a:ext cx="7507590" cy="800796"/>
          </a:xfrm>
          <a:prstGeom prst="rect">
            <a:avLst/>
          </a:prstGeom>
        </p:spPr>
        <p:txBody>
          <a:bodyPr vert="horz" anchor="b" anchorCtr="0">
            <a:no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marL="596646" indent="-514350"/>
            <a:r>
              <a:rPr lang="el-GR" sz="2800">
                <a:solidFill>
                  <a:schemeClr val="accent5">
                    <a:lumMod val="75000"/>
                  </a:schemeClr>
                </a:solidFill>
                <a:latin typeface="Century Schoolbook" pitchFamily="18" charset="0"/>
              </a:rPr>
              <a:t>Περίληψη</a:t>
            </a:r>
            <a:endParaRPr lang="en-US" sz="2800" dirty="0">
              <a:solidFill>
                <a:schemeClr val="accent5">
                  <a:lumMod val="75000"/>
                </a:schemeClr>
              </a:solidFill>
              <a:latin typeface="Century Schoolbook" pitchFamily="18" charset="0"/>
            </a:endParaRPr>
          </a:p>
        </p:txBody>
      </p:sp>
    </p:spTree>
    <p:extLst>
      <p:ext uri="{BB962C8B-B14F-4D97-AF65-F5344CB8AC3E}">
        <p14:creationId xmlns:p14="http://schemas.microsoft.com/office/powerpoint/2010/main" val="27425916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1 </a:t>
            </a:r>
            <a:r>
              <a:rPr lang="el-GR" sz="2800" dirty="0">
                <a:solidFill>
                  <a:schemeClr val="accent5">
                    <a:lumMod val="75000"/>
                  </a:schemeClr>
                </a:solidFill>
                <a:latin typeface="Century Schoolbook" pitchFamily="18" charset="0"/>
              </a:rPr>
              <a:t>Εισαγωγή</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16" name="Rectangle 7"/>
          <p:cNvSpPr/>
          <p:nvPr/>
        </p:nvSpPr>
        <p:spPr>
          <a:xfrm>
            <a:off x="800073" y="1465734"/>
            <a:ext cx="7772455" cy="923330"/>
          </a:xfrm>
          <a:prstGeom prst="rect">
            <a:avLst/>
          </a:prstGeom>
        </p:spPr>
        <p:txBody>
          <a:bodyPr wrap="square">
            <a:spAutoFit/>
          </a:bodyPr>
          <a:lstStyle/>
          <a:p>
            <a:pPr marL="0" lvl="3"/>
            <a:r>
              <a:rPr lang="el-GR" b="1" dirty="0">
                <a:solidFill>
                  <a:srgbClr val="C00000"/>
                </a:solidFill>
                <a:latin typeface="Times New Roman" panose="02020603050405020304" pitchFamily="18" charset="0"/>
                <a:cs typeface="Times New Roman" panose="02020603050405020304" pitchFamily="18" charset="0"/>
                <a:sym typeface="Wingdings" pitchFamily="2" charset="2"/>
              </a:rPr>
              <a:t>Απόκρυψη πληροφορίας</a:t>
            </a:r>
            <a:r>
              <a:rPr lang="en-US" dirty="0">
                <a:solidFill>
                  <a:schemeClr val="tx1">
                    <a:lumMod val="95000"/>
                    <a:lumOff val="5000"/>
                  </a:schemeClr>
                </a:solidFill>
                <a:latin typeface="+mj-lt"/>
                <a:cs typeface="Times New Roman" pitchFamily="18" charset="0"/>
                <a:sym typeface="Wingdings" pitchFamily="2" charset="2"/>
              </a:rPr>
              <a:t>:</a:t>
            </a:r>
            <a:r>
              <a:rPr lang="el-GR" dirty="0">
                <a:solidFill>
                  <a:schemeClr val="tx1">
                    <a:lumMod val="95000"/>
                    <a:lumOff val="5000"/>
                  </a:schemeClr>
                </a:solidFill>
                <a:latin typeface="+mj-lt"/>
                <a:cs typeface="Times New Roman" pitchFamily="18" charset="0"/>
                <a:sym typeface="Wingdings" pitchFamily="2" charset="2"/>
              </a:rPr>
              <a:t> </a:t>
            </a:r>
            <a:r>
              <a:rPr lang="en-GB" sz="1800" dirty="0">
                <a:effectLst/>
                <a:latin typeface="+mj-lt"/>
                <a:ea typeface="Times New Roman" panose="02020603050405020304" pitchFamily="18" charset="0"/>
                <a:cs typeface="Times New Roman" panose="02020603050405020304" pitchFamily="18" charset="0"/>
              </a:rPr>
              <a:t>H </a:t>
            </a:r>
            <a:r>
              <a:rPr lang="el-GR" sz="1800" dirty="0">
                <a:effectLst/>
                <a:latin typeface="+mj-lt"/>
                <a:ea typeface="Times New Roman" panose="02020603050405020304" pitchFamily="18" charset="0"/>
                <a:cs typeface="Times New Roman" panose="02020603050405020304" pitchFamily="18" charset="0"/>
              </a:rPr>
              <a:t>απόκρυψη πληροφορίας, χρησιμοποιείται για την απόκρυψη κάποιου μηνύματος σε κάποιο αντικείμενο φορέα, που διακινείται σε ένα μέσο, υλικό ή άυλο.</a:t>
            </a:r>
            <a:r>
              <a:rPr lang="el-GR" dirty="0">
                <a:solidFill>
                  <a:schemeClr val="tx1">
                    <a:lumMod val="95000"/>
                    <a:lumOff val="5000"/>
                  </a:schemeClr>
                </a:solidFill>
                <a:latin typeface="+mj-lt"/>
                <a:cs typeface="Times New Roman" pitchFamily="18" charset="0"/>
                <a:sym typeface="Wingdings" pitchFamily="2" charset="2"/>
              </a:rPr>
              <a:t> </a:t>
            </a:r>
            <a:endParaRPr lang="en-US" dirty="0">
              <a:latin typeface="+mj-lt"/>
              <a:cs typeface="Times New Roman" panose="02020603050405020304" pitchFamily="18" charset="0"/>
            </a:endParaRPr>
          </a:p>
        </p:txBody>
      </p:sp>
      <p:sp>
        <p:nvSpPr>
          <p:cNvPr id="8"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20</a:t>
            </a:fld>
            <a:endParaRPr lang="el-GR" altLang="el-GR" sz="1200" dirty="0">
              <a:latin typeface="Cambria" pitchFamily="18" charset="0"/>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69" y="188640"/>
            <a:ext cx="8377181" cy="800796"/>
          </a:xfrm>
        </p:spPr>
        <p:txBody>
          <a:bodyPr anchor="b">
            <a:noAutofit/>
          </a:bodyPr>
          <a:lstStyle/>
          <a:p>
            <a:pPr marL="596646" indent="-514350"/>
            <a:r>
              <a:rPr lang="el-GR" sz="2800" dirty="0">
                <a:solidFill>
                  <a:schemeClr val="accent5">
                    <a:lumMod val="75000"/>
                  </a:schemeClr>
                </a:solidFill>
                <a:latin typeface="Century Schoolbook" pitchFamily="18" charset="0"/>
              </a:rPr>
              <a:t>5</a:t>
            </a:r>
            <a:r>
              <a:rPr lang="en-US" sz="2800" dirty="0">
                <a:solidFill>
                  <a:schemeClr val="accent5">
                    <a:lumMod val="75000"/>
                  </a:schemeClr>
                </a:solidFill>
                <a:latin typeface="Century Schoolbook" pitchFamily="18" charset="0"/>
              </a:rPr>
              <a:t> </a:t>
            </a:r>
            <a:r>
              <a:rPr lang="el-GR" sz="2800" dirty="0">
                <a:solidFill>
                  <a:schemeClr val="accent5">
                    <a:lumMod val="75000"/>
                  </a:schemeClr>
                </a:solidFill>
                <a:latin typeface="Century Schoolbook" pitchFamily="18" charset="0"/>
              </a:rPr>
              <a:t>Συμπεράσματα και μελλοντικές επεκτάσεις</a:t>
            </a:r>
            <a:endParaRPr lang="en-US" sz="2800" dirty="0">
              <a:solidFill>
                <a:schemeClr val="accent5">
                  <a:lumMod val="75000"/>
                </a:schemeClr>
              </a:solidFill>
              <a:latin typeface="Century Schoolbook" pitchFamily="18" charset="0"/>
            </a:endParaRPr>
          </a:p>
        </p:txBody>
      </p:sp>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16" name="Rectangle 7"/>
          <p:cNvSpPr/>
          <p:nvPr/>
        </p:nvSpPr>
        <p:spPr>
          <a:xfrm>
            <a:off x="452351" y="1412776"/>
            <a:ext cx="8377181" cy="5078313"/>
          </a:xfrm>
          <a:prstGeom prst="rect">
            <a:avLst/>
          </a:prstGeom>
        </p:spPr>
        <p:txBody>
          <a:bodyPr wrap="square">
            <a:spAutoFit/>
          </a:bodyPr>
          <a:lstStyle/>
          <a:p>
            <a:pPr marL="0" lvl="3" algn="just"/>
            <a:r>
              <a:rPr lang="el-GR" dirty="0">
                <a:solidFill>
                  <a:srgbClr val="FF0000"/>
                </a:solidFill>
                <a:latin typeface="Cambria" panose="02040503050406030204" pitchFamily="18" charset="0"/>
                <a:ea typeface="Times New Roman" panose="02020603050405020304" pitchFamily="18" charset="0"/>
                <a:cs typeface="Times New Roman" panose="02020603050405020304" pitchFamily="18" charset="0"/>
              </a:rPr>
              <a:t>Συμπ</a:t>
            </a:r>
            <a:r>
              <a:rPr lang="el-CY" dirty="0">
                <a:solidFill>
                  <a:srgbClr val="FF0000"/>
                </a:solidFill>
                <a:latin typeface="Cambria" panose="02040503050406030204" pitchFamily="18" charset="0"/>
                <a:ea typeface="Times New Roman" panose="02020603050405020304" pitchFamily="18" charset="0"/>
                <a:cs typeface="Times New Roman" panose="02020603050405020304" pitchFamily="18" charset="0"/>
              </a:rPr>
              <a:t>εράσματα όσον αφορά την Πιστότητα των υδατοσημασμένων εικόνων των δύο αλγορίθμων.</a:t>
            </a:r>
            <a:endParaRPr lang="el-GR" dirty="0">
              <a:solidFill>
                <a:srgbClr val="FF0000"/>
              </a:solidFill>
              <a:latin typeface="Cambria" panose="02040503050406030204" pitchFamily="18" charset="0"/>
              <a:ea typeface="Times New Roman" panose="02020603050405020304" pitchFamily="18" charset="0"/>
              <a:cs typeface="Times New Roman" panose="02020603050405020304" pitchFamily="18" charset="0"/>
            </a:endParaRPr>
          </a:p>
          <a:p>
            <a:pPr marL="0" lvl="3" algn="just"/>
            <a:endParaRPr lang="el-CY" sz="1800"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285750" lvl="3" indent="-285750" algn="just">
              <a:buFont typeface="Wingdings" panose="05000000000000000000" pitchFamily="2" charset="2"/>
              <a:buChar char="Ø"/>
            </a:pPr>
            <a:r>
              <a:rPr lang="el-CY" dirty="0">
                <a:latin typeface="Cambria" panose="02040503050406030204" pitchFamily="18" charset="0"/>
                <a:ea typeface="Times New Roman" panose="02020603050405020304" pitchFamily="18" charset="0"/>
                <a:cs typeface="Times New Roman" panose="02020603050405020304" pitchFamily="18" charset="0"/>
              </a:rPr>
              <a:t>Τα υδατοσήματα ενσωματώνονται αποδοτικά και στους δύο αλγορίθμους. </a:t>
            </a:r>
          </a:p>
          <a:p>
            <a:pPr marL="285750" lvl="3" indent="-285750" algn="just">
              <a:buFont typeface="Wingdings" panose="05000000000000000000" pitchFamily="2" charset="2"/>
              <a:buChar char="Ø"/>
            </a:pPr>
            <a:endParaRPr lang="el-CY" dirty="0">
              <a:latin typeface="Cambria" panose="02040503050406030204" pitchFamily="18" charset="0"/>
              <a:ea typeface="Times New Roman" panose="02020603050405020304" pitchFamily="18" charset="0"/>
              <a:cs typeface="Times New Roman" panose="02020603050405020304" pitchFamily="18" charset="0"/>
            </a:endParaRPr>
          </a:p>
          <a:p>
            <a:pPr marL="285750" lvl="3" indent="-285750" algn="just">
              <a:buFont typeface="Wingdings" panose="05000000000000000000" pitchFamily="2" charset="2"/>
              <a:buChar char="Ø"/>
            </a:pPr>
            <a:r>
              <a:rPr lang="el-CY" dirty="0">
                <a:latin typeface="Cambria" panose="02040503050406030204" pitchFamily="18" charset="0"/>
                <a:ea typeface="Times New Roman" panose="02020603050405020304" pitchFamily="18" charset="0"/>
                <a:cs typeface="Times New Roman" panose="02020603050405020304" pitchFamily="18" charset="0"/>
              </a:rPr>
              <a:t>Οι τιμές </a:t>
            </a:r>
            <a:r>
              <a:rPr lang="en-US" dirty="0">
                <a:latin typeface="Cambria" panose="02040503050406030204" pitchFamily="18" charset="0"/>
                <a:ea typeface="Times New Roman" panose="02020603050405020304" pitchFamily="18" charset="0"/>
                <a:cs typeface="Times New Roman" panose="02020603050405020304" pitchFamily="18" charset="0"/>
              </a:rPr>
              <a:t>PSNR </a:t>
            </a:r>
            <a:r>
              <a:rPr lang="el-CY" dirty="0">
                <a:latin typeface="Cambria" panose="02040503050406030204" pitchFamily="18" charset="0"/>
                <a:ea typeface="Times New Roman" panose="02020603050405020304" pitchFamily="18" charset="0"/>
                <a:cs typeface="Times New Roman" panose="02020603050405020304" pitchFamily="18" charset="0"/>
              </a:rPr>
              <a:t>και </a:t>
            </a:r>
            <a:r>
              <a:rPr lang="en-US" dirty="0">
                <a:latin typeface="Cambria" panose="02040503050406030204" pitchFamily="18" charset="0"/>
                <a:ea typeface="Times New Roman" panose="02020603050405020304" pitchFamily="18" charset="0"/>
                <a:cs typeface="Times New Roman" panose="02020603050405020304" pitchFamily="18" charset="0"/>
              </a:rPr>
              <a:t>SSIM</a:t>
            </a:r>
            <a:r>
              <a:rPr lang="el-CY" dirty="0">
                <a:latin typeface="Cambria" panose="02040503050406030204" pitchFamily="18" charset="0"/>
                <a:ea typeface="Times New Roman" panose="02020603050405020304" pitchFamily="18" charset="0"/>
                <a:cs typeface="Times New Roman" panose="02020603050405020304" pitchFamily="18" charset="0"/>
              </a:rPr>
              <a:t>, είναι καλύτερες για τον αλγόριθμο των δυαδικών εικόνων. Το πλήθος των συντελεστών που επηρεάζονται σε κάθε κελί είναι μικρότερο σε σχέση με τον αλγόριθμο αυτοαναστρεφουσών μεταθέσεων.</a:t>
            </a:r>
          </a:p>
          <a:p>
            <a:pPr marL="285750" lvl="3" indent="-285750" algn="just">
              <a:buFont typeface="Wingdings" panose="05000000000000000000" pitchFamily="2" charset="2"/>
              <a:buChar char="Ø"/>
            </a:pPr>
            <a:endParaRPr lang="el-CY" dirty="0">
              <a:latin typeface="Cambria" panose="02040503050406030204" pitchFamily="18" charset="0"/>
              <a:ea typeface="Times New Roman" panose="02020603050405020304" pitchFamily="18" charset="0"/>
              <a:cs typeface="Times New Roman" panose="02020603050405020304" pitchFamily="18" charset="0"/>
            </a:endParaRPr>
          </a:p>
          <a:p>
            <a:pPr marL="285750" lvl="3" indent="-285750" algn="just">
              <a:buFont typeface="Wingdings" panose="05000000000000000000" pitchFamily="2" charset="2"/>
              <a:buChar char="Ø"/>
            </a:pPr>
            <a:r>
              <a:rPr lang="el-CY" dirty="0">
                <a:latin typeface="Cambria" panose="02040503050406030204" pitchFamily="18" charset="0"/>
                <a:ea typeface="Times New Roman" panose="02020603050405020304" pitchFamily="18" charset="0"/>
                <a:cs typeface="Times New Roman" panose="02020603050405020304" pitchFamily="18" charset="0"/>
              </a:rPr>
              <a:t>τιμές </a:t>
            </a:r>
            <a:r>
              <a:rPr lang="en-US" dirty="0">
                <a:latin typeface="Cambria" panose="02040503050406030204" pitchFamily="18" charset="0"/>
                <a:ea typeface="Times New Roman" panose="02020603050405020304" pitchFamily="18" charset="0"/>
                <a:cs typeface="Times New Roman" panose="02020603050405020304" pitchFamily="18" charset="0"/>
              </a:rPr>
              <a:t>PSNR </a:t>
            </a:r>
            <a:r>
              <a:rPr lang="el-CY" dirty="0">
                <a:latin typeface="Cambria" panose="02040503050406030204" pitchFamily="18" charset="0"/>
                <a:ea typeface="Times New Roman" panose="02020603050405020304" pitchFamily="18" charset="0"/>
                <a:cs typeface="Times New Roman" panose="02020603050405020304" pitchFamily="18" charset="0"/>
              </a:rPr>
              <a:t>και </a:t>
            </a:r>
            <a:r>
              <a:rPr lang="en-US" dirty="0">
                <a:latin typeface="Cambria" panose="02040503050406030204" pitchFamily="18" charset="0"/>
                <a:ea typeface="Times New Roman" panose="02020603050405020304" pitchFamily="18" charset="0"/>
                <a:cs typeface="Times New Roman" panose="02020603050405020304" pitchFamily="18" charset="0"/>
              </a:rPr>
              <a:t>SSIM</a:t>
            </a:r>
            <a:r>
              <a:rPr lang="el-CY" dirty="0">
                <a:latin typeface="Cambria" panose="02040503050406030204" pitchFamily="18" charset="0"/>
                <a:ea typeface="Times New Roman" panose="02020603050405020304" pitchFamily="18" charset="0"/>
                <a:cs typeface="Times New Roman" panose="02020603050405020304" pitchFamily="18" charset="0"/>
              </a:rPr>
              <a:t> για τον αλγόριθμο των αυτοαναστρεφουσών μεταθέσεων, είναι εντός των αποδεκτών ορίων και δεν παρατηρούμε αλλοιώσεις στην υδατοσημασμένη εικόνα.</a:t>
            </a:r>
          </a:p>
          <a:p>
            <a:pPr marL="285750" lvl="3" indent="-285750" algn="just">
              <a:buFont typeface="Wingdings" panose="05000000000000000000" pitchFamily="2" charset="2"/>
              <a:buChar char="Ø"/>
            </a:pPr>
            <a:endParaRPr lang="el-CY" sz="1800" dirty="0">
              <a:effectLst/>
              <a:latin typeface="Cambria" panose="02040503050406030204" pitchFamily="18" charset="0"/>
              <a:ea typeface="Times New Roman" panose="02020603050405020304" pitchFamily="18" charset="0"/>
              <a:cs typeface="Times New Roman" panose="02020603050405020304" pitchFamily="18" charset="0"/>
            </a:endParaRPr>
          </a:p>
          <a:p>
            <a:pPr marL="285750" lvl="3" indent="-285750" algn="just">
              <a:buFont typeface="Wingdings" panose="05000000000000000000" pitchFamily="2" charset="2"/>
              <a:buChar char="Ø"/>
            </a:pPr>
            <a:r>
              <a:rPr lang="el-CY" dirty="0">
                <a:latin typeface="Cambria" panose="02040503050406030204" pitchFamily="18" charset="0"/>
                <a:ea typeface="Times New Roman" panose="02020603050405020304" pitchFamily="18" charset="0"/>
                <a:cs typeface="Times New Roman" panose="02020603050405020304" pitchFamily="18" charset="0"/>
              </a:rPr>
              <a:t>Στον αλγόριθμο των δυαδικών εικόνων, η ανταλλαγή θέσεων των συντελεστών κατά την ενσωμάτωση των </a:t>
            </a:r>
            <a:r>
              <a:rPr lang="en-US" dirty="0">
                <a:latin typeface="Cambria" panose="02040503050406030204" pitchFamily="18" charset="0"/>
                <a:ea typeface="Times New Roman" panose="02020603050405020304" pitchFamily="18" charset="0"/>
                <a:cs typeface="Times New Roman" panose="02020603050405020304" pitchFamily="18" charset="0"/>
              </a:rPr>
              <a:t>bit </a:t>
            </a:r>
            <a:r>
              <a:rPr lang="el-CY" dirty="0">
                <a:latin typeface="Cambria" panose="02040503050406030204" pitchFamily="18" charset="0"/>
                <a:ea typeface="Times New Roman" panose="02020603050405020304" pitchFamily="18" charset="0"/>
                <a:cs typeface="Times New Roman" panose="02020603050405020304" pitchFamily="18" charset="0"/>
              </a:rPr>
              <a:t>της δυαδικής εικόνας, οδηγεί σε αρκετές αλλοιώσεις, όταν οι συντελεστές που επιλέγονται αντοιστοιχούν σε </a:t>
            </a:r>
            <a:r>
              <a:rPr lang="en-US" dirty="0">
                <a:latin typeface="Cambria" panose="02040503050406030204" pitchFamily="18" charset="0"/>
                <a:ea typeface="Times New Roman" panose="02020603050405020304" pitchFamily="18" charset="0"/>
                <a:cs typeface="Times New Roman" panose="02020603050405020304" pitchFamily="18" charset="0"/>
              </a:rPr>
              <a:t>pixels </a:t>
            </a:r>
            <a:r>
              <a:rPr lang="el-CY" dirty="0">
                <a:latin typeface="Cambria" panose="02040503050406030204" pitchFamily="18" charset="0"/>
                <a:ea typeface="Times New Roman" panose="02020603050405020304" pitchFamily="18" charset="0"/>
                <a:cs typeface="Times New Roman" panose="02020603050405020304" pitchFamily="18" charset="0"/>
              </a:rPr>
              <a:t>που βρίσκονται σε περιοχές με έντονη εναλλαγή χρωμάτων (ακμές της εικόνας).</a:t>
            </a:r>
            <a:endParaRPr lang="el-CY" sz="1800" dirty="0">
              <a:effectLst/>
              <a:latin typeface="Cambria" panose="02040503050406030204" pitchFamily="18" charset="0"/>
              <a:ea typeface="Times New Roman" panose="02020603050405020304" pitchFamily="18" charset="0"/>
              <a:cs typeface="Times New Roman" panose="02020603050405020304" pitchFamily="18" charset="0"/>
            </a:endParaRPr>
          </a:p>
          <a:p>
            <a:pPr marL="285750" lvl="3" indent="-285750" algn="just">
              <a:buFont typeface="Wingdings" panose="05000000000000000000" pitchFamily="2" charset="2"/>
              <a:buChar char="Ø"/>
            </a:pPr>
            <a:endParaRPr lang="el-GR" sz="1800" dirty="0">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8"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200</a:t>
            </a:fld>
            <a:endParaRPr lang="el-GR" altLang="el-GR" sz="1200" dirty="0">
              <a:latin typeface="Cambria" pitchFamily="18" charset="0"/>
            </a:endParaRPr>
          </a:p>
        </p:txBody>
      </p:sp>
    </p:spTree>
    <p:extLst>
      <p:ext uri="{BB962C8B-B14F-4D97-AF65-F5344CB8AC3E}">
        <p14:creationId xmlns:p14="http://schemas.microsoft.com/office/powerpoint/2010/main" val="252969312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69" y="188640"/>
            <a:ext cx="8377181" cy="800796"/>
          </a:xfrm>
        </p:spPr>
        <p:txBody>
          <a:bodyPr anchor="b">
            <a:noAutofit/>
          </a:bodyPr>
          <a:lstStyle/>
          <a:p>
            <a:pPr marL="596646" indent="-514350"/>
            <a:r>
              <a:rPr lang="el-GR" sz="2800" dirty="0">
                <a:solidFill>
                  <a:schemeClr val="accent5">
                    <a:lumMod val="75000"/>
                  </a:schemeClr>
                </a:solidFill>
                <a:latin typeface="Century Schoolbook" pitchFamily="18" charset="0"/>
              </a:rPr>
              <a:t>5</a:t>
            </a:r>
            <a:r>
              <a:rPr lang="en-US" sz="2800" dirty="0">
                <a:solidFill>
                  <a:schemeClr val="accent5">
                    <a:lumMod val="75000"/>
                  </a:schemeClr>
                </a:solidFill>
                <a:latin typeface="Century Schoolbook" pitchFamily="18" charset="0"/>
              </a:rPr>
              <a:t> </a:t>
            </a:r>
            <a:r>
              <a:rPr lang="el-GR" sz="2800" dirty="0">
                <a:solidFill>
                  <a:schemeClr val="accent5">
                    <a:lumMod val="75000"/>
                  </a:schemeClr>
                </a:solidFill>
                <a:latin typeface="Century Schoolbook" pitchFamily="18" charset="0"/>
              </a:rPr>
              <a:t>Συμπεράσματα και μελλοντικές επεκτάσεις</a:t>
            </a:r>
            <a:endParaRPr lang="en-US" sz="2800" dirty="0">
              <a:solidFill>
                <a:schemeClr val="accent5">
                  <a:lumMod val="75000"/>
                </a:schemeClr>
              </a:solidFill>
              <a:latin typeface="Century Schoolbook" pitchFamily="18" charset="0"/>
            </a:endParaRPr>
          </a:p>
        </p:txBody>
      </p:sp>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16" name="Rectangle 7"/>
          <p:cNvSpPr/>
          <p:nvPr/>
        </p:nvSpPr>
        <p:spPr>
          <a:xfrm>
            <a:off x="452351" y="1412776"/>
            <a:ext cx="8377181" cy="4801314"/>
          </a:xfrm>
          <a:prstGeom prst="rect">
            <a:avLst/>
          </a:prstGeom>
        </p:spPr>
        <p:txBody>
          <a:bodyPr wrap="square">
            <a:spAutoFit/>
          </a:bodyPr>
          <a:lstStyle/>
          <a:p>
            <a:pPr marL="0" lvl="3" algn="just"/>
            <a:r>
              <a:rPr lang="el-GR" dirty="0">
                <a:solidFill>
                  <a:srgbClr val="FF0000"/>
                </a:solidFill>
                <a:latin typeface="Cambria" panose="02040503050406030204" pitchFamily="18" charset="0"/>
                <a:ea typeface="Times New Roman" panose="02020603050405020304" pitchFamily="18" charset="0"/>
                <a:cs typeface="Times New Roman" panose="02020603050405020304" pitchFamily="18" charset="0"/>
              </a:rPr>
              <a:t>Συμπ</a:t>
            </a:r>
            <a:r>
              <a:rPr lang="el-CY" dirty="0">
                <a:solidFill>
                  <a:srgbClr val="FF0000"/>
                </a:solidFill>
                <a:latin typeface="Cambria" panose="02040503050406030204" pitchFamily="18" charset="0"/>
                <a:ea typeface="Times New Roman" panose="02020603050405020304" pitchFamily="18" charset="0"/>
                <a:cs typeface="Times New Roman" panose="02020603050405020304" pitchFamily="18" charset="0"/>
              </a:rPr>
              <a:t>εράσματα όσον αφορά την Αντοχή των υδατόσημων των δύο αλγορίθμων.</a:t>
            </a:r>
            <a:endParaRPr lang="el-GR" dirty="0">
              <a:solidFill>
                <a:srgbClr val="FF0000"/>
              </a:solidFill>
              <a:latin typeface="Cambria" panose="02040503050406030204" pitchFamily="18" charset="0"/>
              <a:ea typeface="Times New Roman" panose="02020603050405020304" pitchFamily="18" charset="0"/>
              <a:cs typeface="Times New Roman" panose="02020603050405020304" pitchFamily="18" charset="0"/>
            </a:endParaRPr>
          </a:p>
          <a:p>
            <a:pPr marL="0" lvl="3" algn="just"/>
            <a:endParaRPr lang="el-CY" sz="1800"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285750" lvl="3" indent="-285750" algn="just">
              <a:buFont typeface="Wingdings" panose="05000000000000000000" pitchFamily="2" charset="2"/>
              <a:buChar char="Ø"/>
            </a:pPr>
            <a:r>
              <a:rPr lang="el-CY" dirty="0">
                <a:latin typeface="Cambria" panose="02040503050406030204" pitchFamily="18" charset="0"/>
                <a:ea typeface="Times New Roman" panose="02020603050405020304" pitchFamily="18" charset="0"/>
                <a:cs typeface="Times New Roman" panose="02020603050405020304" pitchFamily="18" charset="0"/>
              </a:rPr>
              <a:t>Δεν υπήρξε κάποια επίθεση που να καταστρέψει την αυτοαναστρέφουσα μετάθεση που ενσωματώσαμε. Αυτό αποδεικνύει την υψηλή αντοχή των αυτοαναστρεφουσών μεταθέσεων.</a:t>
            </a:r>
          </a:p>
          <a:p>
            <a:pPr marL="285750" lvl="3" indent="-285750" algn="just">
              <a:buFont typeface="Wingdings" panose="05000000000000000000" pitchFamily="2" charset="2"/>
              <a:buChar char="Ø"/>
            </a:pPr>
            <a:endParaRPr lang="el-CY" dirty="0">
              <a:latin typeface="Cambria" panose="02040503050406030204" pitchFamily="18" charset="0"/>
              <a:ea typeface="Times New Roman" panose="02020603050405020304" pitchFamily="18" charset="0"/>
              <a:cs typeface="Times New Roman" panose="02020603050405020304" pitchFamily="18" charset="0"/>
            </a:endParaRPr>
          </a:p>
          <a:p>
            <a:pPr marL="285750" lvl="3" indent="-285750" algn="just">
              <a:buFont typeface="Wingdings" panose="05000000000000000000" pitchFamily="2" charset="2"/>
              <a:buChar char="Ø"/>
            </a:pPr>
            <a:r>
              <a:rPr lang="el-CY" dirty="0">
                <a:latin typeface="Cambria" panose="02040503050406030204" pitchFamily="18" charset="0"/>
                <a:ea typeface="Times New Roman" panose="02020603050405020304" pitchFamily="18" charset="0"/>
                <a:cs typeface="Times New Roman" panose="02020603050405020304" pitchFamily="18" charset="0"/>
              </a:rPr>
              <a:t>Οι ιδιότητες των αυτοαναστρεφουσών μεταθέσεων προσδίδουν την υψηλή αντοχή που αναφέρουμε παραπάνω, δίνοντ</a:t>
            </a:r>
            <a:r>
              <a:rPr lang="el-GR" dirty="0">
                <a:latin typeface="Cambria" panose="02040503050406030204" pitchFamily="18" charset="0"/>
                <a:ea typeface="Times New Roman" panose="02020603050405020304" pitchFamily="18" charset="0"/>
                <a:cs typeface="Times New Roman" panose="02020603050405020304" pitchFamily="18" charset="0"/>
              </a:rPr>
              <a:t>ά</a:t>
            </a:r>
            <a:r>
              <a:rPr lang="el-CY" dirty="0">
                <a:latin typeface="Cambria" panose="02040503050406030204" pitchFamily="18" charset="0"/>
                <a:ea typeface="Times New Roman" panose="02020603050405020304" pitchFamily="18" charset="0"/>
                <a:cs typeface="Times New Roman" panose="02020603050405020304" pitchFamily="18" charset="0"/>
              </a:rPr>
              <a:t>ς μας την δυνατότητα ανακατασκευής στην περίπτωση που κάποιες θέσεις έχουν λανθασμένες τιμές.</a:t>
            </a:r>
          </a:p>
          <a:p>
            <a:pPr marL="285750" lvl="3" indent="-285750" algn="just">
              <a:buFont typeface="Wingdings" panose="05000000000000000000" pitchFamily="2" charset="2"/>
              <a:buChar char="Ø"/>
            </a:pPr>
            <a:endParaRPr lang="el-CY" dirty="0">
              <a:latin typeface="Cambria" panose="02040503050406030204" pitchFamily="18" charset="0"/>
              <a:ea typeface="Times New Roman" panose="02020603050405020304" pitchFamily="18" charset="0"/>
              <a:cs typeface="Times New Roman" panose="02020603050405020304" pitchFamily="18" charset="0"/>
            </a:endParaRPr>
          </a:p>
          <a:p>
            <a:pPr marL="285750" lvl="3" indent="-285750" algn="just">
              <a:buFont typeface="Wingdings" panose="05000000000000000000" pitchFamily="2" charset="2"/>
              <a:buChar char="Ø"/>
            </a:pPr>
            <a:r>
              <a:rPr lang="el-CY" dirty="0">
                <a:latin typeface="Cambria" panose="02040503050406030204" pitchFamily="18" charset="0"/>
                <a:ea typeface="Times New Roman" panose="02020603050405020304" pitchFamily="18" charset="0"/>
                <a:cs typeface="Times New Roman" panose="02020603050405020304" pitchFamily="18" charset="0"/>
              </a:rPr>
              <a:t>Στις επιθέσεις </a:t>
            </a:r>
            <a:r>
              <a:rPr lang="en-US" dirty="0">
                <a:latin typeface="Cambria" panose="02040503050406030204" pitchFamily="18" charset="0"/>
                <a:ea typeface="Times New Roman" panose="02020603050405020304" pitchFamily="18" charset="0"/>
                <a:cs typeface="Times New Roman" panose="02020603050405020304" pitchFamily="18" charset="0"/>
              </a:rPr>
              <a:t>Gaussian noise </a:t>
            </a:r>
            <a:r>
              <a:rPr lang="el-CY" dirty="0">
                <a:latin typeface="Cambria" panose="02040503050406030204" pitchFamily="18" charset="0"/>
                <a:ea typeface="Times New Roman" panose="02020603050405020304" pitchFamily="18" charset="0"/>
                <a:cs typeface="Times New Roman" panose="02020603050405020304" pitchFamily="18" charset="0"/>
              </a:rPr>
              <a:t>και </a:t>
            </a:r>
            <a:r>
              <a:rPr lang="en-US" dirty="0">
                <a:latin typeface="Cambria" panose="02040503050406030204" pitchFamily="18" charset="0"/>
                <a:ea typeface="Times New Roman" panose="02020603050405020304" pitchFamily="18" charset="0"/>
                <a:cs typeface="Times New Roman" panose="02020603050405020304" pitchFamily="18" charset="0"/>
              </a:rPr>
              <a:t>jpeg compression</a:t>
            </a:r>
            <a:r>
              <a:rPr lang="el-CY" dirty="0">
                <a:latin typeface="Cambria" panose="02040503050406030204" pitchFamily="18" charset="0"/>
                <a:ea typeface="Times New Roman" panose="02020603050405020304" pitchFamily="18" charset="0"/>
                <a:cs typeface="Times New Roman" panose="02020603050405020304" pitchFamily="18" charset="0"/>
              </a:rPr>
              <a:t> αλλά και στις γεωμετρικές επιθέσεις </a:t>
            </a:r>
            <a:r>
              <a:rPr lang="en-US" dirty="0">
                <a:latin typeface="Cambria" panose="02040503050406030204" pitchFamily="18" charset="0"/>
                <a:ea typeface="Times New Roman" panose="02020603050405020304" pitchFamily="18" charset="0"/>
                <a:cs typeface="Times New Roman" panose="02020603050405020304" pitchFamily="18" charset="0"/>
              </a:rPr>
              <a:t>128</a:t>
            </a:r>
            <a:r>
              <a:rPr lang="el-GR" dirty="0">
                <a:latin typeface="Cambria" panose="02040503050406030204" pitchFamily="18" charset="0"/>
                <a:ea typeface="Times New Roman" panose="02020603050405020304" pitchFamily="18" charset="0"/>
                <a:cs typeface="Times New Roman" panose="02020603050405020304" pitchFamily="18" charset="0"/>
              </a:rPr>
              <a:t>_</a:t>
            </a:r>
            <a:r>
              <a:rPr lang="en-US" dirty="0">
                <a:latin typeface="Cambria" panose="02040503050406030204" pitchFamily="18" charset="0"/>
                <a:ea typeface="Times New Roman" panose="02020603050405020304" pitchFamily="18" charset="0"/>
                <a:cs typeface="Times New Roman" panose="02020603050405020304" pitchFamily="18" charset="0"/>
              </a:rPr>
              <a:t>rows </a:t>
            </a:r>
            <a:r>
              <a:rPr lang="el-CY" dirty="0">
                <a:latin typeface="Cambria" panose="02040503050406030204" pitchFamily="18" charset="0"/>
                <a:ea typeface="Times New Roman" panose="02020603050405020304" pitchFamily="18" charset="0"/>
                <a:cs typeface="Times New Roman" panose="02020603050405020304" pitchFamily="18" charset="0"/>
              </a:rPr>
              <a:t>και 256</a:t>
            </a:r>
            <a:r>
              <a:rPr lang="en-US" dirty="0">
                <a:latin typeface="Cambria" panose="02040503050406030204" pitchFamily="18" charset="0"/>
                <a:ea typeface="Times New Roman" panose="02020603050405020304" pitchFamily="18" charset="0"/>
                <a:cs typeface="Times New Roman" panose="02020603050405020304" pitchFamily="18" charset="0"/>
              </a:rPr>
              <a:t>x256</a:t>
            </a:r>
            <a:r>
              <a:rPr lang="el-GR" dirty="0">
                <a:latin typeface="Cambria" panose="02040503050406030204" pitchFamily="18" charset="0"/>
                <a:ea typeface="Times New Roman" panose="02020603050405020304" pitchFamily="18" charset="0"/>
                <a:cs typeface="Times New Roman" panose="02020603050405020304" pitchFamily="18" charset="0"/>
              </a:rPr>
              <a:t>_</a:t>
            </a:r>
            <a:r>
              <a:rPr lang="en-US" dirty="0">
                <a:latin typeface="Cambria" panose="02040503050406030204" pitchFamily="18" charset="0"/>
                <a:ea typeface="Times New Roman" panose="02020603050405020304" pitchFamily="18" charset="0"/>
                <a:cs typeface="Times New Roman" panose="02020603050405020304" pitchFamily="18" charset="0"/>
              </a:rPr>
              <a:t>white</a:t>
            </a:r>
            <a:r>
              <a:rPr lang="el-CY" dirty="0">
                <a:latin typeface="Cambria" panose="02040503050406030204" pitchFamily="18" charset="0"/>
                <a:ea typeface="Times New Roman" panose="02020603050405020304" pitchFamily="18" charset="0"/>
                <a:cs typeface="Times New Roman" panose="02020603050405020304" pitchFamily="18" charset="0"/>
              </a:rPr>
              <a:t> και </a:t>
            </a:r>
            <a:r>
              <a:rPr lang="en-US">
                <a:latin typeface="Cambria" panose="02040503050406030204" pitchFamily="18" charset="0"/>
                <a:ea typeface="Times New Roman" panose="02020603050405020304" pitchFamily="18" charset="0"/>
                <a:cs typeface="Times New Roman" panose="02020603050405020304" pitchFamily="18" charset="0"/>
              </a:rPr>
              <a:t>editing, </a:t>
            </a:r>
            <a:r>
              <a:rPr lang="el-CY" dirty="0">
                <a:latin typeface="Cambria" panose="02040503050406030204" pitchFamily="18" charset="0"/>
                <a:ea typeface="Times New Roman" panose="02020603050405020304" pitchFamily="18" charset="0"/>
                <a:cs typeface="Times New Roman" panose="02020603050405020304" pitchFamily="18" charset="0"/>
              </a:rPr>
              <a:t>τα υδατοσήματα του ενός ή και των δύο καναλιών (</a:t>
            </a:r>
            <a:r>
              <a:rPr lang="el-CY" i="1" dirty="0">
                <a:latin typeface="Cambria" panose="02040503050406030204" pitchFamily="18" charset="0"/>
                <a:ea typeface="Times New Roman" panose="02020603050405020304" pitchFamily="18" charset="0"/>
                <a:cs typeface="Times New Roman" panose="02020603050405020304" pitchFamily="18" charset="0"/>
              </a:rPr>
              <a:t>Β</a:t>
            </a:r>
            <a:r>
              <a:rPr lang="el-CY" dirty="0">
                <a:latin typeface="Cambria" panose="02040503050406030204" pitchFamily="18" charset="0"/>
                <a:ea typeface="Times New Roman" panose="02020603050405020304" pitchFamily="18" charset="0"/>
                <a:cs typeface="Times New Roman" panose="02020603050405020304" pitchFamily="18" charset="0"/>
              </a:rPr>
              <a:t>, </a:t>
            </a:r>
            <a:r>
              <a:rPr lang="en-US" i="1" dirty="0">
                <a:latin typeface="Cambria" panose="02040503050406030204" pitchFamily="18" charset="0"/>
                <a:ea typeface="Times New Roman" panose="02020603050405020304" pitchFamily="18" charset="0"/>
                <a:cs typeface="Times New Roman" panose="02020603050405020304" pitchFamily="18" charset="0"/>
              </a:rPr>
              <a:t>G</a:t>
            </a:r>
            <a:r>
              <a:rPr lang="en-US" dirty="0">
                <a:latin typeface="Cambria" panose="02040503050406030204" pitchFamily="18" charset="0"/>
                <a:ea typeface="Times New Roman" panose="02020603050405020304" pitchFamily="18" charset="0"/>
                <a:cs typeface="Times New Roman" panose="02020603050405020304" pitchFamily="18" charset="0"/>
              </a:rPr>
              <a:t>),</a:t>
            </a:r>
            <a:r>
              <a:rPr lang="el-CY" dirty="0">
                <a:latin typeface="Cambria" panose="02040503050406030204" pitchFamily="18" charset="0"/>
                <a:ea typeface="Times New Roman" panose="02020603050405020304" pitchFamily="18" charset="0"/>
                <a:cs typeface="Times New Roman" panose="02020603050405020304" pitchFamily="18" charset="0"/>
              </a:rPr>
              <a:t> του αλγόριθμου δυαδικών εικόνων καταστράφηκαν. Αυτή η καταστροφή των υδατοσήμων αποδικνύει την χαμηλή αντοχή του αλγόριθμου δυαδικών εικόνων για τις παραπάνω επιθέσεις.</a:t>
            </a:r>
          </a:p>
          <a:p>
            <a:pPr marL="285750" lvl="3" indent="-285750" algn="just">
              <a:buFont typeface="Wingdings" panose="05000000000000000000" pitchFamily="2" charset="2"/>
              <a:buChar char="Ø"/>
            </a:pPr>
            <a:endParaRPr lang="el-CY" sz="1800" dirty="0">
              <a:effectLst/>
              <a:latin typeface="Cambria" panose="02040503050406030204" pitchFamily="18" charset="0"/>
              <a:ea typeface="Times New Roman" panose="02020603050405020304" pitchFamily="18" charset="0"/>
              <a:cs typeface="Times New Roman" panose="02020603050405020304" pitchFamily="18" charset="0"/>
            </a:endParaRPr>
          </a:p>
          <a:p>
            <a:pPr marL="0" lvl="3" algn="just"/>
            <a:endParaRPr lang="el-GR" sz="1800" dirty="0">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8"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201</a:t>
            </a:fld>
            <a:endParaRPr lang="el-GR" altLang="el-GR" sz="1200" dirty="0">
              <a:latin typeface="Cambria" pitchFamily="18" charset="0"/>
            </a:endParaRPr>
          </a:p>
        </p:txBody>
      </p:sp>
    </p:spTree>
    <p:extLst>
      <p:ext uri="{BB962C8B-B14F-4D97-AF65-F5344CB8AC3E}">
        <p14:creationId xmlns:p14="http://schemas.microsoft.com/office/powerpoint/2010/main" val="219723279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8229600" cy="800796"/>
          </a:xfrm>
        </p:spPr>
        <p:txBody>
          <a:bodyPr anchor="b">
            <a:noAutofit/>
          </a:bodyPr>
          <a:lstStyle/>
          <a:p>
            <a:pPr marL="596646" indent="-514350"/>
            <a:r>
              <a:rPr lang="el-GR" sz="2800" dirty="0">
                <a:solidFill>
                  <a:schemeClr val="accent5">
                    <a:lumMod val="75000"/>
                  </a:schemeClr>
                </a:solidFill>
                <a:latin typeface="Century Schoolbook" pitchFamily="18" charset="0"/>
              </a:rPr>
              <a:t>5</a:t>
            </a:r>
            <a:r>
              <a:rPr lang="en-US" sz="2800" dirty="0">
                <a:solidFill>
                  <a:schemeClr val="accent5">
                    <a:lumMod val="75000"/>
                  </a:schemeClr>
                </a:solidFill>
                <a:latin typeface="Century Schoolbook" pitchFamily="18" charset="0"/>
              </a:rPr>
              <a:t> </a:t>
            </a:r>
            <a:r>
              <a:rPr lang="el-GR" sz="2800" dirty="0">
                <a:solidFill>
                  <a:schemeClr val="accent5">
                    <a:lumMod val="75000"/>
                  </a:schemeClr>
                </a:solidFill>
                <a:latin typeface="Century Schoolbook" pitchFamily="18" charset="0"/>
              </a:rPr>
              <a:t>Συμπεράσματα και μελλοντικές επεκτάσεις</a:t>
            </a:r>
            <a:endParaRPr lang="en-US" sz="2800" dirty="0">
              <a:solidFill>
                <a:schemeClr val="accent5">
                  <a:lumMod val="75000"/>
                </a:schemeClr>
              </a:solidFill>
              <a:latin typeface="Century Schoolbook" pitchFamily="18" charset="0"/>
            </a:endParaRPr>
          </a:p>
        </p:txBody>
      </p:sp>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16" name="Rectangle 7"/>
          <p:cNvSpPr/>
          <p:nvPr/>
        </p:nvSpPr>
        <p:spPr>
          <a:xfrm>
            <a:off x="680923" y="3141990"/>
            <a:ext cx="7772455" cy="461665"/>
          </a:xfrm>
          <a:prstGeom prst="rect">
            <a:avLst/>
          </a:prstGeom>
        </p:spPr>
        <p:txBody>
          <a:bodyPr wrap="square">
            <a:spAutoFit/>
          </a:bodyPr>
          <a:lstStyle/>
          <a:p>
            <a:pPr marL="0" lvl="3" algn="ctr"/>
            <a:r>
              <a:rPr lang="el-GR" sz="2400" b="1" dirty="0">
                <a:solidFill>
                  <a:srgbClr val="C00000"/>
                </a:solidFill>
                <a:latin typeface="Times New Roman" panose="02020603050405020304" pitchFamily="18" charset="0"/>
                <a:cs typeface="Times New Roman" panose="02020603050405020304" pitchFamily="18" charset="0"/>
                <a:sym typeface="Wingdings" pitchFamily="2" charset="2"/>
              </a:rPr>
              <a:t>Ποιες είναι οι μελλοντικές μας επεκτάσεις?</a:t>
            </a:r>
            <a:endParaRPr lang="en-US" sz="2400" dirty="0">
              <a:latin typeface="+mj-lt"/>
              <a:cs typeface="Times New Roman" panose="02020603050405020304" pitchFamily="18" charset="0"/>
            </a:endParaRPr>
          </a:p>
        </p:txBody>
      </p:sp>
      <p:sp>
        <p:nvSpPr>
          <p:cNvPr id="8"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202</a:t>
            </a:fld>
            <a:endParaRPr lang="el-GR" altLang="el-GR" sz="1200" dirty="0">
              <a:latin typeface="Cambria" pitchFamily="18" charset="0"/>
            </a:endParaRPr>
          </a:p>
        </p:txBody>
      </p:sp>
    </p:spTree>
    <p:extLst>
      <p:ext uri="{BB962C8B-B14F-4D97-AF65-F5344CB8AC3E}">
        <p14:creationId xmlns:p14="http://schemas.microsoft.com/office/powerpoint/2010/main" val="52749782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69" y="188640"/>
            <a:ext cx="8377181" cy="800796"/>
          </a:xfrm>
        </p:spPr>
        <p:txBody>
          <a:bodyPr anchor="b">
            <a:noAutofit/>
          </a:bodyPr>
          <a:lstStyle/>
          <a:p>
            <a:pPr marL="596646" indent="-514350"/>
            <a:r>
              <a:rPr lang="el-GR" sz="2800" dirty="0">
                <a:solidFill>
                  <a:schemeClr val="accent5">
                    <a:lumMod val="75000"/>
                  </a:schemeClr>
                </a:solidFill>
                <a:latin typeface="Century Schoolbook" pitchFamily="18" charset="0"/>
              </a:rPr>
              <a:t>5</a:t>
            </a:r>
            <a:r>
              <a:rPr lang="en-US" sz="2800" dirty="0">
                <a:solidFill>
                  <a:schemeClr val="accent5">
                    <a:lumMod val="75000"/>
                  </a:schemeClr>
                </a:solidFill>
                <a:latin typeface="Century Schoolbook" pitchFamily="18" charset="0"/>
              </a:rPr>
              <a:t> </a:t>
            </a:r>
            <a:r>
              <a:rPr lang="el-GR" sz="2800" dirty="0">
                <a:solidFill>
                  <a:schemeClr val="accent5">
                    <a:lumMod val="75000"/>
                  </a:schemeClr>
                </a:solidFill>
                <a:latin typeface="Century Schoolbook" pitchFamily="18" charset="0"/>
              </a:rPr>
              <a:t>Συμπεράσματα και μελλοντικές επεκτάσεις</a:t>
            </a:r>
            <a:endParaRPr lang="en-US" sz="2800" dirty="0">
              <a:solidFill>
                <a:schemeClr val="accent5">
                  <a:lumMod val="75000"/>
                </a:schemeClr>
              </a:solidFill>
              <a:latin typeface="Century Schoolbook" pitchFamily="18" charset="0"/>
            </a:endParaRPr>
          </a:p>
        </p:txBody>
      </p:sp>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16" name="Rectangle 7"/>
          <p:cNvSpPr/>
          <p:nvPr/>
        </p:nvSpPr>
        <p:spPr>
          <a:xfrm>
            <a:off x="452350" y="1412776"/>
            <a:ext cx="8440129" cy="923330"/>
          </a:xfrm>
          <a:prstGeom prst="rect">
            <a:avLst/>
          </a:prstGeom>
        </p:spPr>
        <p:txBody>
          <a:bodyPr wrap="square">
            <a:spAutoFit/>
          </a:bodyPr>
          <a:lstStyle/>
          <a:p>
            <a:pPr marL="0" lvl="3" algn="just"/>
            <a:r>
              <a:rPr lang="el-GR" dirty="0">
                <a:solidFill>
                  <a:srgbClr val="FF0000"/>
                </a:solidFill>
                <a:latin typeface="Cambria" panose="02040503050406030204" pitchFamily="18" charset="0"/>
                <a:ea typeface="Times New Roman" panose="02020603050405020304" pitchFamily="18" charset="0"/>
                <a:cs typeface="Times New Roman" panose="02020603050405020304" pitchFamily="18" charset="0"/>
              </a:rPr>
              <a:t>Επέκταση 1</a:t>
            </a:r>
          </a:p>
          <a:p>
            <a:pPr marL="0" lvl="3" algn="just"/>
            <a:endParaRPr lang="el-GR" dirty="0">
              <a:solidFill>
                <a:srgbClr val="FF0000"/>
              </a:solidFill>
              <a:latin typeface="Cambria" panose="02040503050406030204" pitchFamily="18" charset="0"/>
              <a:ea typeface="Times New Roman" panose="02020603050405020304" pitchFamily="18" charset="0"/>
              <a:cs typeface="Times New Roman" panose="02020603050405020304" pitchFamily="18" charset="0"/>
            </a:endParaRPr>
          </a:p>
          <a:p>
            <a:pPr marL="0" lvl="3" algn="just"/>
            <a:endParaRPr lang="el-GR" sz="1800"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8"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203</a:t>
            </a:fld>
            <a:endParaRPr lang="el-GR" altLang="el-GR" sz="1200" dirty="0">
              <a:latin typeface="Cambria" pitchFamily="18" charset="0"/>
            </a:endParaRPr>
          </a:p>
        </p:txBody>
      </p:sp>
    </p:spTree>
    <p:extLst>
      <p:ext uri="{BB962C8B-B14F-4D97-AF65-F5344CB8AC3E}">
        <p14:creationId xmlns:p14="http://schemas.microsoft.com/office/powerpoint/2010/main" val="224695326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69" y="188640"/>
            <a:ext cx="8377181" cy="800796"/>
          </a:xfrm>
        </p:spPr>
        <p:txBody>
          <a:bodyPr anchor="b">
            <a:noAutofit/>
          </a:bodyPr>
          <a:lstStyle/>
          <a:p>
            <a:pPr marL="596646" indent="-514350"/>
            <a:r>
              <a:rPr lang="el-GR" sz="2800" dirty="0">
                <a:solidFill>
                  <a:schemeClr val="accent5">
                    <a:lumMod val="75000"/>
                  </a:schemeClr>
                </a:solidFill>
                <a:latin typeface="Century Schoolbook" pitchFamily="18" charset="0"/>
              </a:rPr>
              <a:t>5</a:t>
            </a:r>
            <a:r>
              <a:rPr lang="en-US" sz="2800" dirty="0">
                <a:solidFill>
                  <a:schemeClr val="accent5">
                    <a:lumMod val="75000"/>
                  </a:schemeClr>
                </a:solidFill>
                <a:latin typeface="Century Schoolbook" pitchFamily="18" charset="0"/>
              </a:rPr>
              <a:t> </a:t>
            </a:r>
            <a:r>
              <a:rPr lang="el-GR" sz="2800" dirty="0">
                <a:solidFill>
                  <a:schemeClr val="accent5">
                    <a:lumMod val="75000"/>
                  </a:schemeClr>
                </a:solidFill>
                <a:latin typeface="Century Schoolbook" pitchFamily="18" charset="0"/>
              </a:rPr>
              <a:t>Συμπεράσματα και μελλοντικές επεκτάσεις</a:t>
            </a:r>
            <a:endParaRPr lang="en-US" sz="2800" dirty="0">
              <a:solidFill>
                <a:schemeClr val="accent5">
                  <a:lumMod val="75000"/>
                </a:schemeClr>
              </a:solidFill>
              <a:latin typeface="Century Schoolbook" pitchFamily="18" charset="0"/>
            </a:endParaRPr>
          </a:p>
        </p:txBody>
      </p:sp>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16" name="Rectangle 7"/>
          <p:cNvSpPr/>
          <p:nvPr/>
        </p:nvSpPr>
        <p:spPr>
          <a:xfrm>
            <a:off x="452350" y="1412776"/>
            <a:ext cx="8440129" cy="1200329"/>
          </a:xfrm>
          <a:prstGeom prst="rect">
            <a:avLst/>
          </a:prstGeom>
        </p:spPr>
        <p:txBody>
          <a:bodyPr wrap="square">
            <a:spAutoFit/>
          </a:bodyPr>
          <a:lstStyle/>
          <a:p>
            <a:pPr marL="0" lvl="3" algn="just"/>
            <a:r>
              <a:rPr lang="el-GR" dirty="0">
                <a:solidFill>
                  <a:srgbClr val="FF0000"/>
                </a:solidFill>
                <a:latin typeface="Cambria" panose="02040503050406030204" pitchFamily="18" charset="0"/>
                <a:ea typeface="Times New Roman" panose="02020603050405020304" pitchFamily="18" charset="0"/>
                <a:cs typeface="Times New Roman" panose="02020603050405020304" pitchFamily="18" charset="0"/>
              </a:rPr>
              <a:t>Επέκταση 1</a:t>
            </a:r>
          </a:p>
          <a:p>
            <a:pPr marL="0" lvl="3" algn="just"/>
            <a:endParaRPr lang="el-GR" dirty="0">
              <a:solidFill>
                <a:srgbClr val="FF0000"/>
              </a:solidFill>
              <a:latin typeface="Cambria" panose="02040503050406030204" pitchFamily="18" charset="0"/>
              <a:ea typeface="Times New Roman" panose="02020603050405020304" pitchFamily="18" charset="0"/>
              <a:cs typeface="Times New Roman" panose="02020603050405020304" pitchFamily="18" charset="0"/>
            </a:endParaRPr>
          </a:p>
          <a:p>
            <a:pPr marL="285750" lvl="3" indent="-285750" algn="just">
              <a:buFont typeface="Wingdings" panose="05000000000000000000" pitchFamily="2" charset="2"/>
              <a:buChar char="Ø"/>
            </a:pPr>
            <a:r>
              <a:rPr lang="el-GR" dirty="0">
                <a:latin typeface="Cambria" panose="02040503050406030204" pitchFamily="18" charset="0"/>
                <a:ea typeface="Times New Roman" panose="02020603050405020304" pitchFamily="18" charset="0"/>
                <a:cs typeface="Times New Roman" panose="02020603050405020304" pitchFamily="18" charset="0"/>
              </a:rPr>
              <a:t>Η α</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νάπτυξη πιο συνθέτων επιθέσεων χρησιμοποιώντας σύγχρονα και ευρέως διαδεδομένα φίλτρα επεξεργασίας εικόνας.</a:t>
            </a:r>
            <a:endParaRPr lang="el-GR" sz="1800"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8"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204</a:t>
            </a:fld>
            <a:endParaRPr lang="el-GR" altLang="el-GR" sz="1200" dirty="0">
              <a:latin typeface="Cambria" pitchFamily="18" charset="0"/>
            </a:endParaRPr>
          </a:p>
        </p:txBody>
      </p:sp>
    </p:spTree>
    <p:extLst>
      <p:ext uri="{BB962C8B-B14F-4D97-AF65-F5344CB8AC3E}">
        <p14:creationId xmlns:p14="http://schemas.microsoft.com/office/powerpoint/2010/main" val="36701462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69" y="188640"/>
            <a:ext cx="8377181" cy="800796"/>
          </a:xfrm>
        </p:spPr>
        <p:txBody>
          <a:bodyPr anchor="b">
            <a:noAutofit/>
          </a:bodyPr>
          <a:lstStyle/>
          <a:p>
            <a:pPr marL="596646" indent="-514350"/>
            <a:r>
              <a:rPr lang="el-GR" sz="2800" dirty="0">
                <a:solidFill>
                  <a:schemeClr val="accent5">
                    <a:lumMod val="75000"/>
                  </a:schemeClr>
                </a:solidFill>
                <a:latin typeface="Century Schoolbook" pitchFamily="18" charset="0"/>
              </a:rPr>
              <a:t>5</a:t>
            </a:r>
            <a:r>
              <a:rPr lang="en-US" sz="2800" dirty="0">
                <a:solidFill>
                  <a:schemeClr val="accent5">
                    <a:lumMod val="75000"/>
                  </a:schemeClr>
                </a:solidFill>
                <a:latin typeface="Century Schoolbook" pitchFamily="18" charset="0"/>
              </a:rPr>
              <a:t> </a:t>
            </a:r>
            <a:r>
              <a:rPr lang="el-GR" sz="2800" dirty="0">
                <a:solidFill>
                  <a:schemeClr val="accent5">
                    <a:lumMod val="75000"/>
                  </a:schemeClr>
                </a:solidFill>
                <a:latin typeface="Century Schoolbook" pitchFamily="18" charset="0"/>
              </a:rPr>
              <a:t>Συμπεράσματα και μελλοντικές επεκτάσεις</a:t>
            </a:r>
            <a:endParaRPr lang="en-US" sz="2800" dirty="0">
              <a:solidFill>
                <a:schemeClr val="accent5">
                  <a:lumMod val="75000"/>
                </a:schemeClr>
              </a:solidFill>
              <a:latin typeface="Century Schoolbook" pitchFamily="18" charset="0"/>
            </a:endParaRPr>
          </a:p>
        </p:txBody>
      </p:sp>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16" name="Rectangle 7"/>
          <p:cNvSpPr/>
          <p:nvPr/>
        </p:nvSpPr>
        <p:spPr>
          <a:xfrm>
            <a:off x="452350" y="1412776"/>
            <a:ext cx="8440129" cy="1200329"/>
          </a:xfrm>
          <a:prstGeom prst="rect">
            <a:avLst/>
          </a:prstGeom>
        </p:spPr>
        <p:txBody>
          <a:bodyPr wrap="square">
            <a:spAutoFit/>
          </a:bodyPr>
          <a:lstStyle/>
          <a:p>
            <a:pPr marL="0" lvl="3" algn="just"/>
            <a:r>
              <a:rPr lang="el-GR" dirty="0">
                <a:solidFill>
                  <a:srgbClr val="FF0000"/>
                </a:solidFill>
                <a:latin typeface="Cambria" panose="02040503050406030204" pitchFamily="18" charset="0"/>
                <a:ea typeface="Times New Roman" panose="02020603050405020304" pitchFamily="18" charset="0"/>
                <a:cs typeface="Times New Roman" panose="02020603050405020304" pitchFamily="18" charset="0"/>
              </a:rPr>
              <a:t>Επέκταση 1</a:t>
            </a:r>
          </a:p>
          <a:p>
            <a:pPr marL="0" lvl="3" algn="just"/>
            <a:endParaRPr lang="el-GR" dirty="0">
              <a:solidFill>
                <a:srgbClr val="FF0000"/>
              </a:solidFill>
              <a:latin typeface="Cambria" panose="02040503050406030204" pitchFamily="18" charset="0"/>
              <a:ea typeface="Times New Roman" panose="02020603050405020304" pitchFamily="18" charset="0"/>
              <a:cs typeface="Times New Roman" panose="02020603050405020304" pitchFamily="18" charset="0"/>
            </a:endParaRPr>
          </a:p>
          <a:p>
            <a:pPr marL="285750" lvl="3" indent="-285750" algn="just">
              <a:buFont typeface="Wingdings" panose="05000000000000000000" pitchFamily="2" charset="2"/>
              <a:buChar char="Ø"/>
            </a:pPr>
            <a:r>
              <a:rPr lang="el-GR" dirty="0">
                <a:latin typeface="Cambria" panose="02040503050406030204" pitchFamily="18" charset="0"/>
                <a:ea typeface="Times New Roman" panose="02020603050405020304" pitchFamily="18" charset="0"/>
                <a:cs typeface="Times New Roman" panose="02020603050405020304" pitchFamily="18" charset="0"/>
              </a:rPr>
              <a:t>Η α</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νάπτυξη πιο συνθέτων επιθέσεων χρησιμοποιώντας σύγχρονα και ευρέως διαδεδομένα φίλτρα επεξεργασίας εικόνας.</a:t>
            </a:r>
            <a:endParaRPr lang="el-GR" sz="1800"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8"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205</a:t>
            </a:fld>
            <a:endParaRPr lang="el-GR" altLang="el-GR" sz="1200" dirty="0">
              <a:latin typeface="Cambria" pitchFamily="18" charset="0"/>
            </a:endParaRPr>
          </a:p>
        </p:txBody>
      </p:sp>
      <p:sp>
        <p:nvSpPr>
          <p:cNvPr id="7" name="Rectangle 7">
            <a:extLst>
              <a:ext uri="{FF2B5EF4-FFF2-40B4-BE49-F238E27FC236}">
                <a16:creationId xmlns:a16="http://schemas.microsoft.com/office/drawing/2014/main" id="{1BFA01F1-19F0-4AEB-A743-3F3E0787E825}"/>
              </a:ext>
            </a:extLst>
          </p:cNvPr>
          <p:cNvSpPr/>
          <p:nvPr/>
        </p:nvSpPr>
        <p:spPr>
          <a:xfrm>
            <a:off x="452349" y="2673791"/>
            <a:ext cx="8440129" cy="646331"/>
          </a:xfrm>
          <a:prstGeom prst="rect">
            <a:avLst/>
          </a:prstGeom>
        </p:spPr>
        <p:txBody>
          <a:bodyPr wrap="square">
            <a:spAutoFit/>
          </a:bodyPr>
          <a:lstStyle/>
          <a:p>
            <a:pPr marL="0" lvl="3" algn="just"/>
            <a:r>
              <a:rPr lang="el-GR" dirty="0">
                <a:solidFill>
                  <a:srgbClr val="FF0000"/>
                </a:solidFill>
                <a:latin typeface="Cambria" panose="02040503050406030204" pitchFamily="18" charset="0"/>
                <a:ea typeface="Times New Roman" panose="02020603050405020304" pitchFamily="18" charset="0"/>
                <a:cs typeface="Times New Roman" panose="02020603050405020304" pitchFamily="18" charset="0"/>
              </a:rPr>
              <a:t>Επέκταση 2</a:t>
            </a:r>
          </a:p>
          <a:p>
            <a:pPr marL="0" lvl="3" algn="just"/>
            <a:endParaRPr lang="el-GR" dirty="0">
              <a:solidFill>
                <a:srgbClr val="FF0000"/>
              </a:solidFill>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532381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69" y="188640"/>
            <a:ext cx="8377181" cy="800796"/>
          </a:xfrm>
        </p:spPr>
        <p:txBody>
          <a:bodyPr anchor="b">
            <a:noAutofit/>
          </a:bodyPr>
          <a:lstStyle/>
          <a:p>
            <a:pPr marL="596646" indent="-514350"/>
            <a:r>
              <a:rPr lang="el-GR" sz="2800" dirty="0">
                <a:solidFill>
                  <a:schemeClr val="accent5">
                    <a:lumMod val="75000"/>
                  </a:schemeClr>
                </a:solidFill>
                <a:latin typeface="Century Schoolbook" pitchFamily="18" charset="0"/>
              </a:rPr>
              <a:t>5</a:t>
            </a:r>
            <a:r>
              <a:rPr lang="en-US" sz="2800" dirty="0">
                <a:solidFill>
                  <a:schemeClr val="accent5">
                    <a:lumMod val="75000"/>
                  </a:schemeClr>
                </a:solidFill>
                <a:latin typeface="Century Schoolbook" pitchFamily="18" charset="0"/>
              </a:rPr>
              <a:t> </a:t>
            </a:r>
            <a:r>
              <a:rPr lang="el-GR" sz="2800" dirty="0">
                <a:solidFill>
                  <a:schemeClr val="accent5">
                    <a:lumMod val="75000"/>
                  </a:schemeClr>
                </a:solidFill>
                <a:latin typeface="Century Schoolbook" pitchFamily="18" charset="0"/>
              </a:rPr>
              <a:t>Συμπεράσματα και μελλοντικές επεκτάσεις</a:t>
            </a:r>
            <a:endParaRPr lang="en-US" sz="2800" dirty="0">
              <a:solidFill>
                <a:schemeClr val="accent5">
                  <a:lumMod val="75000"/>
                </a:schemeClr>
              </a:solidFill>
              <a:latin typeface="Century Schoolbook" pitchFamily="18" charset="0"/>
            </a:endParaRPr>
          </a:p>
        </p:txBody>
      </p:sp>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16" name="Rectangle 7"/>
          <p:cNvSpPr/>
          <p:nvPr/>
        </p:nvSpPr>
        <p:spPr>
          <a:xfrm>
            <a:off x="452350" y="1412776"/>
            <a:ext cx="8440129" cy="1200329"/>
          </a:xfrm>
          <a:prstGeom prst="rect">
            <a:avLst/>
          </a:prstGeom>
        </p:spPr>
        <p:txBody>
          <a:bodyPr wrap="square">
            <a:spAutoFit/>
          </a:bodyPr>
          <a:lstStyle/>
          <a:p>
            <a:pPr marL="0" lvl="3" algn="just"/>
            <a:r>
              <a:rPr lang="el-GR" dirty="0">
                <a:solidFill>
                  <a:srgbClr val="FF0000"/>
                </a:solidFill>
                <a:latin typeface="Cambria" panose="02040503050406030204" pitchFamily="18" charset="0"/>
                <a:ea typeface="Times New Roman" panose="02020603050405020304" pitchFamily="18" charset="0"/>
                <a:cs typeface="Times New Roman" panose="02020603050405020304" pitchFamily="18" charset="0"/>
              </a:rPr>
              <a:t>Επέκταση 1</a:t>
            </a:r>
          </a:p>
          <a:p>
            <a:pPr marL="0" lvl="3" algn="just"/>
            <a:endParaRPr lang="el-GR" dirty="0">
              <a:solidFill>
                <a:srgbClr val="FF0000"/>
              </a:solidFill>
              <a:latin typeface="Cambria" panose="02040503050406030204" pitchFamily="18" charset="0"/>
              <a:ea typeface="Times New Roman" panose="02020603050405020304" pitchFamily="18" charset="0"/>
              <a:cs typeface="Times New Roman" panose="02020603050405020304" pitchFamily="18" charset="0"/>
            </a:endParaRPr>
          </a:p>
          <a:p>
            <a:pPr marL="285750" lvl="3" indent="-285750" algn="just">
              <a:buFont typeface="Wingdings" panose="05000000000000000000" pitchFamily="2" charset="2"/>
              <a:buChar char="Ø"/>
            </a:pPr>
            <a:r>
              <a:rPr lang="el-GR" dirty="0">
                <a:latin typeface="Cambria" panose="02040503050406030204" pitchFamily="18" charset="0"/>
                <a:ea typeface="Times New Roman" panose="02020603050405020304" pitchFamily="18" charset="0"/>
                <a:cs typeface="Times New Roman" panose="02020603050405020304" pitchFamily="18" charset="0"/>
              </a:rPr>
              <a:t>Η α</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νάπτυξη πιο συνθέτων επιθέσεων χρησιμοποιώντας σύγχρονα και ευρέως διαδεδομένα φίλτρα επεξεργασίας εικόνας.</a:t>
            </a:r>
            <a:endParaRPr lang="el-GR" sz="1800"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8"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206</a:t>
            </a:fld>
            <a:endParaRPr lang="el-GR" altLang="el-GR" sz="1200" dirty="0">
              <a:latin typeface="Cambria" pitchFamily="18" charset="0"/>
            </a:endParaRPr>
          </a:p>
        </p:txBody>
      </p:sp>
      <p:sp>
        <p:nvSpPr>
          <p:cNvPr id="7" name="Rectangle 7">
            <a:extLst>
              <a:ext uri="{FF2B5EF4-FFF2-40B4-BE49-F238E27FC236}">
                <a16:creationId xmlns:a16="http://schemas.microsoft.com/office/drawing/2014/main" id="{1BFA01F1-19F0-4AEB-A743-3F3E0787E825}"/>
              </a:ext>
            </a:extLst>
          </p:cNvPr>
          <p:cNvSpPr/>
          <p:nvPr/>
        </p:nvSpPr>
        <p:spPr>
          <a:xfrm>
            <a:off x="452349" y="2673791"/>
            <a:ext cx="8440129" cy="2308324"/>
          </a:xfrm>
          <a:prstGeom prst="rect">
            <a:avLst/>
          </a:prstGeom>
        </p:spPr>
        <p:txBody>
          <a:bodyPr wrap="square">
            <a:spAutoFit/>
          </a:bodyPr>
          <a:lstStyle/>
          <a:p>
            <a:pPr marL="0" lvl="3" algn="just"/>
            <a:r>
              <a:rPr lang="el-GR" dirty="0">
                <a:solidFill>
                  <a:srgbClr val="FF0000"/>
                </a:solidFill>
                <a:latin typeface="Cambria" panose="02040503050406030204" pitchFamily="18" charset="0"/>
                <a:ea typeface="Times New Roman" panose="02020603050405020304" pitchFamily="18" charset="0"/>
                <a:cs typeface="Times New Roman" panose="02020603050405020304" pitchFamily="18" charset="0"/>
              </a:rPr>
              <a:t>Επέκταση 2</a:t>
            </a:r>
          </a:p>
          <a:p>
            <a:pPr marL="0" lvl="3" algn="just"/>
            <a:endParaRPr lang="el-GR" dirty="0">
              <a:solidFill>
                <a:srgbClr val="FF0000"/>
              </a:solidFill>
              <a:latin typeface="Cambria" panose="02040503050406030204" pitchFamily="18" charset="0"/>
              <a:ea typeface="Times New Roman" panose="02020603050405020304" pitchFamily="18" charset="0"/>
              <a:cs typeface="Times New Roman" panose="02020603050405020304" pitchFamily="18" charset="0"/>
            </a:endParaRPr>
          </a:p>
          <a:p>
            <a:pPr marL="285750" lvl="3" indent="-285750" algn="just">
              <a:buFont typeface="Wingdings" panose="05000000000000000000" pitchFamily="2" charset="2"/>
              <a:buChar char="Ø"/>
            </a:pP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Θα θέλαμε στο μέλλον να επεκτείνουμε τους </a:t>
            </a:r>
            <a:r>
              <a:rPr lang="el-GR" dirty="0">
                <a:latin typeface="Cambria" panose="02040503050406030204" pitchFamily="18" charset="0"/>
                <a:ea typeface="Times New Roman" panose="02020603050405020304" pitchFamily="18" charset="0"/>
                <a:cs typeface="Times New Roman" panose="02020603050405020304" pitchFamily="18" charset="0"/>
              </a:rPr>
              <a:t>ή</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δη υπάρχοντες αλγορίθμους, για την προστασία εικόνων που χρησιμοποιούνται σαν υφές (</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textures</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σε ψηφιακά παιχνίδια. Η υποκλοπή τέτοιων εικόνων είναι αρκετά διαδεδομένη και πολλές από αυτές χρησιμοποιούνται σε ψηφιακά παιχνίδια που διατίθενται επί πληρωμή.</a:t>
            </a:r>
            <a:endParaRPr lang="el-GR" dirty="0">
              <a:solidFill>
                <a:srgbClr val="FF0000"/>
              </a:solidFill>
              <a:latin typeface="Cambria" panose="02040503050406030204" pitchFamily="18" charset="0"/>
              <a:ea typeface="Times New Roman" panose="02020603050405020304" pitchFamily="18" charset="0"/>
              <a:cs typeface="Times New Roman" panose="02020603050405020304" pitchFamily="18" charset="0"/>
            </a:endParaRPr>
          </a:p>
          <a:p>
            <a:pPr marL="0" lvl="3" algn="just"/>
            <a:endParaRPr lang="el-GR" dirty="0">
              <a:solidFill>
                <a:srgbClr val="FF0000"/>
              </a:solidFill>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484638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69" y="188640"/>
            <a:ext cx="8377181" cy="800796"/>
          </a:xfrm>
        </p:spPr>
        <p:txBody>
          <a:bodyPr anchor="b">
            <a:noAutofit/>
          </a:bodyPr>
          <a:lstStyle/>
          <a:p>
            <a:pPr marL="596646" indent="-514350"/>
            <a:r>
              <a:rPr lang="el-GR" sz="2800" dirty="0">
                <a:solidFill>
                  <a:schemeClr val="accent5">
                    <a:lumMod val="75000"/>
                  </a:schemeClr>
                </a:solidFill>
                <a:latin typeface="Century Schoolbook" pitchFamily="18" charset="0"/>
              </a:rPr>
              <a:t>5</a:t>
            </a:r>
            <a:r>
              <a:rPr lang="en-US" sz="2800" dirty="0">
                <a:solidFill>
                  <a:schemeClr val="accent5">
                    <a:lumMod val="75000"/>
                  </a:schemeClr>
                </a:solidFill>
                <a:latin typeface="Century Schoolbook" pitchFamily="18" charset="0"/>
              </a:rPr>
              <a:t> </a:t>
            </a:r>
            <a:r>
              <a:rPr lang="el-GR" sz="2800" dirty="0">
                <a:solidFill>
                  <a:schemeClr val="accent5">
                    <a:lumMod val="75000"/>
                  </a:schemeClr>
                </a:solidFill>
                <a:latin typeface="Century Schoolbook" pitchFamily="18" charset="0"/>
              </a:rPr>
              <a:t>Συμπεράσματα και μελλοντικές επεκτάσεις</a:t>
            </a:r>
            <a:endParaRPr lang="en-US" sz="2800" dirty="0">
              <a:solidFill>
                <a:schemeClr val="accent5">
                  <a:lumMod val="75000"/>
                </a:schemeClr>
              </a:solidFill>
              <a:latin typeface="Century Schoolbook" pitchFamily="18" charset="0"/>
            </a:endParaRPr>
          </a:p>
        </p:txBody>
      </p:sp>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16" name="Rectangle 7"/>
          <p:cNvSpPr/>
          <p:nvPr/>
        </p:nvSpPr>
        <p:spPr>
          <a:xfrm>
            <a:off x="452350" y="1412776"/>
            <a:ext cx="8440129" cy="1200329"/>
          </a:xfrm>
          <a:prstGeom prst="rect">
            <a:avLst/>
          </a:prstGeom>
        </p:spPr>
        <p:txBody>
          <a:bodyPr wrap="square">
            <a:spAutoFit/>
          </a:bodyPr>
          <a:lstStyle/>
          <a:p>
            <a:pPr marL="0" lvl="3" algn="just"/>
            <a:r>
              <a:rPr lang="el-GR" dirty="0">
                <a:solidFill>
                  <a:srgbClr val="FF0000"/>
                </a:solidFill>
                <a:latin typeface="Cambria" panose="02040503050406030204" pitchFamily="18" charset="0"/>
                <a:ea typeface="Times New Roman" panose="02020603050405020304" pitchFamily="18" charset="0"/>
                <a:cs typeface="Times New Roman" panose="02020603050405020304" pitchFamily="18" charset="0"/>
              </a:rPr>
              <a:t>Επέκταση 1</a:t>
            </a:r>
          </a:p>
          <a:p>
            <a:pPr marL="0" lvl="3" algn="just"/>
            <a:endParaRPr lang="el-GR" dirty="0">
              <a:solidFill>
                <a:srgbClr val="FF0000"/>
              </a:solidFill>
              <a:latin typeface="Cambria" panose="02040503050406030204" pitchFamily="18" charset="0"/>
              <a:ea typeface="Times New Roman" panose="02020603050405020304" pitchFamily="18" charset="0"/>
              <a:cs typeface="Times New Roman" panose="02020603050405020304" pitchFamily="18" charset="0"/>
            </a:endParaRPr>
          </a:p>
          <a:p>
            <a:pPr marL="285750" lvl="3" indent="-285750" algn="just">
              <a:buFont typeface="Wingdings" panose="05000000000000000000" pitchFamily="2" charset="2"/>
              <a:buChar char="Ø"/>
            </a:pPr>
            <a:r>
              <a:rPr lang="el-GR" dirty="0">
                <a:latin typeface="Cambria" panose="02040503050406030204" pitchFamily="18" charset="0"/>
                <a:ea typeface="Times New Roman" panose="02020603050405020304" pitchFamily="18" charset="0"/>
                <a:cs typeface="Times New Roman" panose="02020603050405020304" pitchFamily="18" charset="0"/>
              </a:rPr>
              <a:t>Η α</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νάπτυξη πιο συνθέτων επιθέσεων χρησιμοποιώντας σύγχρονα και ευρέως διαδεδομένα φίλτρα επεξεργασίας εικόνας.</a:t>
            </a:r>
            <a:endParaRPr lang="el-GR" sz="1800"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8"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207</a:t>
            </a:fld>
            <a:endParaRPr lang="el-GR" altLang="el-GR" sz="1200" dirty="0">
              <a:latin typeface="Cambria" pitchFamily="18" charset="0"/>
            </a:endParaRPr>
          </a:p>
        </p:txBody>
      </p:sp>
      <p:sp>
        <p:nvSpPr>
          <p:cNvPr id="7" name="Rectangle 7">
            <a:extLst>
              <a:ext uri="{FF2B5EF4-FFF2-40B4-BE49-F238E27FC236}">
                <a16:creationId xmlns:a16="http://schemas.microsoft.com/office/drawing/2014/main" id="{1BFA01F1-19F0-4AEB-A743-3F3E0787E825}"/>
              </a:ext>
            </a:extLst>
          </p:cNvPr>
          <p:cNvSpPr/>
          <p:nvPr/>
        </p:nvSpPr>
        <p:spPr>
          <a:xfrm>
            <a:off x="452349" y="2673791"/>
            <a:ext cx="8440129" cy="2308324"/>
          </a:xfrm>
          <a:prstGeom prst="rect">
            <a:avLst/>
          </a:prstGeom>
        </p:spPr>
        <p:txBody>
          <a:bodyPr wrap="square">
            <a:spAutoFit/>
          </a:bodyPr>
          <a:lstStyle/>
          <a:p>
            <a:pPr marL="0" lvl="3" algn="just"/>
            <a:r>
              <a:rPr lang="el-GR" dirty="0">
                <a:solidFill>
                  <a:srgbClr val="FF0000"/>
                </a:solidFill>
                <a:latin typeface="Cambria" panose="02040503050406030204" pitchFamily="18" charset="0"/>
                <a:ea typeface="Times New Roman" panose="02020603050405020304" pitchFamily="18" charset="0"/>
                <a:cs typeface="Times New Roman" panose="02020603050405020304" pitchFamily="18" charset="0"/>
              </a:rPr>
              <a:t>Επέκταση 2</a:t>
            </a:r>
          </a:p>
          <a:p>
            <a:pPr marL="0" lvl="3" algn="just"/>
            <a:endParaRPr lang="el-GR" dirty="0">
              <a:solidFill>
                <a:srgbClr val="FF0000"/>
              </a:solidFill>
              <a:latin typeface="Cambria" panose="02040503050406030204" pitchFamily="18" charset="0"/>
              <a:ea typeface="Times New Roman" panose="02020603050405020304" pitchFamily="18" charset="0"/>
              <a:cs typeface="Times New Roman" panose="02020603050405020304" pitchFamily="18" charset="0"/>
            </a:endParaRPr>
          </a:p>
          <a:p>
            <a:pPr marL="285750" lvl="3" indent="-285750" algn="just">
              <a:buFont typeface="Wingdings" panose="05000000000000000000" pitchFamily="2" charset="2"/>
              <a:buChar char="Ø"/>
            </a:pP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Θα θέλαμε στο μέλλον να επεκτείνουμε τους </a:t>
            </a:r>
            <a:r>
              <a:rPr lang="el-GR" dirty="0">
                <a:latin typeface="Cambria" panose="02040503050406030204" pitchFamily="18" charset="0"/>
                <a:ea typeface="Times New Roman" panose="02020603050405020304" pitchFamily="18" charset="0"/>
                <a:cs typeface="Times New Roman" panose="02020603050405020304" pitchFamily="18" charset="0"/>
              </a:rPr>
              <a:t>ή</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δη υπάρχοντες αλγορίθμους, για την προστασία εικόνων που χρησιμοποιούνται σαν υφές (</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textures</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σε ψηφιακά παιχνίδια. Η υποκλοπή τέτοιων εικόνων είναι αρκετά διαδεδομένη και πολλές από αυτές χρησιμοποιούνται σε ψηφιακά παιχνίδια που διατίθενται επί πληρωμή.</a:t>
            </a:r>
            <a:endParaRPr lang="el-GR" dirty="0">
              <a:solidFill>
                <a:srgbClr val="FF0000"/>
              </a:solidFill>
              <a:latin typeface="Cambria" panose="02040503050406030204" pitchFamily="18" charset="0"/>
              <a:ea typeface="Times New Roman" panose="02020603050405020304" pitchFamily="18" charset="0"/>
              <a:cs typeface="Times New Roman" panose="02020603050405020304" pitchFamily="18" charset="0"/>
            </a:endParaRPr>
          </a:p>
          <a:p>
            <a:pPr marL="0" lvl="3" algn="just"/>
            <a:endParaRPr lang="el-GR" dirty="0">
              <a:solidFill>
                <a:srgbClr val="FF0000"/>
              </a:solidFill>
              <a:latin typeface="Cambria" panose="02040503050406030204" pitchFamily="18" charset="0"/>
              <a:ea typeface="Times New Roman" panose="02020603050405020304" pitchFamily="18" charset="0"/>
              <a:cs typeface="Times New Roman" panose="02020603050405020304" pitchFamily="18" charset="0"/>
            </a:endParaRPr>
          </a:p>
        </p:txBody>
      </p:sp>
      <p:sp>
        <p:nvSpPr>
          <p:cNvPr id="9" name="Rectangle 7">
            <a:extLst>
              <a:ext uri="{FF2B5EF4-FFF2-40B4-BE49-F238E27FC236}">
                <a16:creationId xmlns:a16="http://schemas.microsoft.com/office/drawing/2014/main" id="{22E07B75-0C79-4C04-9BD8-8389F12DB028}"/>
              </a:ext>
            </a:extLst>
          </p:cNvPr>
          <p:cNvSpPr/>
          <p:nvPr/>
        </p:nvSpPr>
        <p:spPr>
          <a:xfrm>
            <a:off x="394956" y="4706560"/>
            <a:ext cx="8440129" cy="646331"/>
          </a:xfrm>
          <a:prstGeom prst="rect">
            <a:avLst/>
          </a:prstGeom>
        </p:spPr>
        <p:txBody>
          <a:bodyPr wrap="square">
            <a:spAutoFit/>
          </a:bodyPr>
          <a:lstStyle/>
          <a:p>
            <a:pPr marL="0" lvl="3" algn="just"/>
            <a:r>
              <a:rPr lang="el-GR" dirty="0">
                <a:solidFill>
                  <a:srgbClr val="FF0000"/>
                </a:solidFill>
                <a:latin typeface="Cambria" panose="02040503050406030204" pitchFamily="18" charset="0"/>
                <a:ea typeface="Times New Roman" panose="02020603050405020304" pitchFamily="18" charset="0"/>
                <a:cs typeface="Times New Roman" panose="02020603050405020304" pitchFamily="18" charset="0"/>
              </a:rPr>
              <a:t>Επέκταση 3</a:t>
            </a:r>
          </a:p>
          <a:p>
            <a:pPr marL="0" lvl="3" algn="just"/>
            <a:endParaRPr lang="el-GR" dirty="0">
              <a:solidFill>
                <a:srgbClr val="FF0000"/>
              </a:solidFill>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22377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69" y="188640"/>
            <a:ext cx="8377181" cy="800796"/>
          </a:xfrm>
        </p:spPr>
        <p:txBody>
          <a:bodyPr anchor="b">
            <a:noAutofit/>
          </a:bodyPr>
          <a:lstStyle/>
          <a:p>
            <a:pPr marL="596646" indent="-514350"/>
            <a:r>
              <a:rPr lang="el-GR" sz="2800" dirty="0">
                <a:solidFill>
                  <a:schemeClr val="accent5">
                    <a:lumMod val="75000"/>
                  </a:schemeClr>
                </a:solidFill>
                <a:latin typeface="Century Schoolbook" pitchFamily="18" charset="0"/>
              </a:rPr>
              <a:t>5</a:t>
            </a:r>
            <a:r>
              <a:rPr lang="en-US" sz="2800" dirty="0">
                <a:solidFill>
                  <a:schemeClr val="accent5">
                    <a:lumMod val="75000"/>
                  </a:schemeClr>
                </a:solidFill>
                <a:latin typeface="Century Schoolbook" pitchFamily="18" charset="0"/>
              </a:rPr>
              <a:t> </a:t>
            </a:r>
            <a:r>
              <a:rPr lang="el-GR" sz="2800" dirty="0">
                <a:solidFill>
                  <a:schemeClr val="accent5">
                    <a:lumMod val="75000"/>
                  </a:schemeClr>
                </a:solidFill>
                <a:latin typeface="Century Schoolbook" pitchFamily="18" charset="0"/>
              </a:rPr>
              <a:t>Συμπεράσματα και μελλοντικές επεκτάσεις</a:t>
            </a:r>
            <a:endParaRPr lang="en-US" sz="2800" dirty="0">
              <a:solidFill>
                <a:schemeClr val="accent5">
                  <a:lumMod val="75000"/>
                </a:schemeClr>
              </a:solidFill>
              <a:latin typeface="Century Schoolbook" pitchFamily="18" charset="0"/>
            </a:endParaRPr>
          </a:p>
        </p:txBody>
      </p:sp>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16" name="Rectangle 7"/>
          <p:cNvSpPr/>
          <p:nvPr/>
        </p:nvSpPr>
        <p:spPr>
          <a:xfrm>
            <a:off x="452350" y="1412776"/>
            <a:ext cx="8440129" cy="1200329"/>
          </a:xfrm>
          <a:prstGeom prst="rect">
            <a:avLst/>
          </a:prstGeom>
        </p:spPr>
        <p:txBody>
          <a:bodyPr wrap="square">
            <a:spAutoFit/>
          </a:bodyPr>
          <a:lstStyle/>
          <a:p>
            <a:pPr marL="0" lvl="3" algn="just"/>
            <a:r>
              <a:rPr lang="el-GR" dirty="0">
                <a:solidFill>
                  <a:srgbClr val="FF0000"/>
                </a:solidFill>
                <a:latin typeface="Cambria" panose="02040503050406030204" pitchFamily="18" charset="0"/>
                <a:ea typeface="Times New Roman" panose="02020603050405020304" pitchFamily="18" charset="0"/>
                <a:cs typeface="Times New Roman" panose="02020603050405020304" pitchFamily="18" charset="0"/>
              </a:rPr>
              <a:t>Επέκταση 1</a:t>
            </a:r>
          </a:p>
          <a:p>
            <a:pPr marL="0" lvl="3" algn="just"/>
            <a:endParaRPr lang="el-GR" dirty="0">
              <a:solidFill>
                <a:srgbClr val="FF0000"/>
              </a:solidFill>
              <a:latin typeface="Cambria" panose="02040503050406030204" pitchFamily="18" charset="0"/>
              <a:ea typeface="Times New Roman" panose="02020603050405020304" pitchFamily="18" charset="0"/>
              <a:cs typeface="Times New Roman" panose="02020603050405020304" pitchFamily="18" charset="0"/>
            </a:endParaRPr>
          </a:p>
          <a:p>
            <a:pPr marL="285750" lvl="3" indent="-285750" algn="just">
              <a:buFont typeface="Wingdings" panose="05000000000000000000" pitchFamily="2" charset="2"/>
              <a:buChar char="Ø"/>
            </a:pPr>
            <a:r>
              <a:rPr lang="el-GR" dirty="0">
                <a:latin typeface="Cambria" panose="02040503050406030204" pitchFamily="18" charset="0"/>
                <a:ea typeface="Times New Roman" panose="02020603050405020304" pitchFamily="18" charset="0"/>
                <a:cs typeface="Times New Roman" panose="02020603050405020304" pitchFamily="18" charset="0"/>
              </a:rPr>
              <a:t>Η α</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νάπτυξη πιο συνθέτων επιθέσεων χρησιμοποιώντας σύγχρονα και ευρέως διαδεδομένα φίλτρα επεξεργασίας εικόνας.</a:t>
            </a:r>
            <a:endParaRPr lang="el-GR" sz="1800"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8"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208</a:t>
            </a:fld>
            <a:endParaRPr lang="el-GR" altLang="el-GR" sz="1200" dirty="0">
              <a:latin typeface="Cambria" pitchFamily="18" charset="0"/>
            </a:endParaRPr>
          </a:p>
        </p:txBody>
      </p:sp>
      <p:sp>
        <p:nvSpPr>
          <p:cNvPr id="7" name="Rectangle 7">
            <a:extLst>
              <a:ext uri="{FF2B5EF4-FFF2-40B4-BE49-F238E27FC236}">
                <a16:creationId xmlns:a16="http://schemas.microsoft.com/office/drawing/2014/main" id="{1BFA01F1-19F0-4AEB-A743-3F3E0787E825}"/>
              </a:ext>
            </a:extLst>
          </p:cNvPr>
          <p:cNvSpPr/>
          <p:nvPr/>
        </p:nvSpPr>
        <p:spPr>
          <a:xfrm>
            <a:off x="452349" y="2673791"/>
            <a:ext cx="8440129" cy="2308324"/>
          </a:xfrm>
          <a:prstGeom prst="rect">
            <a:avLst/>
          </a:prstGeom>
        </p:spPr>
        <p:txBody>
          <a:bodyPr wrap="square">
            <a:spAutoFit/>
          </a:bodyPr>
          <a:lstStyle/>
          <a:p>
            <a:pPr marL="0" lvl="3" algn="just"/>
            <a:r>
              <a:rPr lang="el-GR" dirty="0">
                <a:solidFill>
                  <a:srgbClr val="FF0000"/>
                </a:solidFill>
                <a:latin typeface="Cambria" panose="02040503050406030204" pitchFamily="18" charset="0"/>
                <a:ea typeface="Times New Roman" panose="02020603050405020304" pitchFamily="18" charset="0"/>
                <a:cs typeface="Times New Roman" panose="02020603050405020304" pitchFamily="18" charset="0"/>
              </a:rPr>
              <a:t>Επέκταση 2</a:t>
            </a:r>
          </a:p>
          <a:p>
            <a:pPr marL="0" lvl="3" algn="just"/>
            <a:endParaRPr lang="el-GR" dirty="0">
              <a:solidFill>
                <a:srgbClr val="FF0000"/>
              </a:solidFill>
              <a:latin typeface="Cambria" panose="02040503050406030204" pitchFamily="18" charset="0"/>
              <a:ea typeface="Times New Roman" panose="02020603050405020304" pitchFamily="18" charset="0"/>
              <a:cs typeface="Times New Roman" panose="02020603050405020304" pitchFamily="18" charset="0"/>
            </a:endParaRPr>
          </a:p>
          <a:p>
            <a:pPr marL="285750" lvl="3" indent="-285750" algn="just">
              <a:buFont typeface="Wingdings" panose="05000000000000000000" pitchFamily="2" charset="2"/>
              <a:buChar char="Ø"/>
            </a:pP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Θα θέλαμε στο μέλλον να επεκτείνουμε τους </a:t>
            </a:r>
            <a:r>
              <a:rPr lang="el-GR" dirty="0">
                <a:latin typeface="Cambria" panose="02040503050406030204" pitchFamily="18" charset="0"/>
                <a:ea typeface="Times New Roman" panose="02020603050405020304" pitchFamily="18" charset="0"/>
                <a:cs typeface="Times New Roman" panose="02020603050405020304" pitchFamily="18" charset="0"/>
              </a:rPr>
              <a:t>ή</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δη υπάρχοντες αλγορίθμους, για την προστασία εικόνων που χρησιμοποιούνται σαν υφές (</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textures</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σε ψηφιακά παιχνίδια. Η υποκλοπή τέτοιων εικόνων είναι αρκετά διαδεδομένη και πολλές από αυτές χρησιμοποιούνται σε ψηφιακά παιχνίδια που διατίθενται επί πληρωμή.</a:t>
            </a:r>
            <a:endParaRPr lang="el-GR" dirty="0">
              <a:solidFill>
                <a:srgbClr val="FF0000"/>
              </a:solidFill>
              <a:latin typeface="Cambria" panose="02040503050406030204" pitchFamily="18" charset="0"/>
              <a:ea typeface="Times New Roman" panose="02020603050405020304" pitchFamily="18" charset="0"/>
              <a:cs typeface="Times New Roman" panose="02020603050405020304" pitchFamily="18" charset="0"/>
            </a:endParaRPr>
          </a:p>
          <a:p>
            <a:pPr marL="0" lvl="3" algn="just"/>
            <a:endParaRPr lang="el-GR" dirty="0">
              <a:solidFill>
                <a:srgbClr val="FF0000"/>
              </a:solidFill>
              <a:latin typeface="Cambria" panose="02040503050406030204" pitchFamily="18" charset="0"/>
              <a:ea typeface="Times New Roman" panose="02020603050405020304" pitchFamily="18" charset="0"/>
              <a:cs typeface="Times New Roman" panose="02020603050405020304" pitchFamily="18" charset="0"/>
            </a:endParaRPr>
          </a:p>
        </p:txBody>
      </p:sp>
      <p:sp>
        <p:nvSpPr>
          <p:cNvPr id="9" name="Rectangle 7">
            <a:extLst>
              <a:ext uri="{FF2B5EF4-FFF2-40B4-BE49-F238E27FC236}">
                <a16:creationId xmlns:a16="http://schemas.microsoft.com/office/drawing/2014/main" id="{22E07B75-0C79-4C04-9BD8-8389F12DB028}"/>
              </a:ext>
            </a:extLst>
          </p:cNvPr>
          <p:cNvSpPr/>
          <p:nvPr/>
        </p:nvSpPr>
        <p:spPr>
          <a:xfrm>
            <a:off x="394956" y="4706560"/>
            <a:ext cx="8440129" cy="1477328"/>
          </a:xfrm>
          <a:prstGeom prst="rect">
            <a:avLst/>
          </a:prstGeom>
        </p:spPr>
        <p:txBody>
          <a:bodyPr wrap="square">
            <a:spAutoFit/>
          </a:bodyPr>
          <a:lstStyle/>
          <a:p>
            <a:pPr marL="0" lvl="3" algn="just"/>
            <a:r>
              <a:rPr lang="el-GR" dirty="0">
                <a:solidFill>
                  <a:srgbClr val="FF0000"/>
                </a:solidFill>
                <a:latin typeface="Cambria" panose="02040503050406030204" pitchFamily="18" charset="0"/>
                <a:ea typeface="Times New Roman" panose="02020603050405020304" pitchFamily="18" charset="0"/>
                <a:cs typeface="Times New Roman" panose="02020603050405020304" pitchFamily="18" charset="0"/>
              </a:rPr>
              <a:t>Επέκταση 3</a:t>
            </a:r>
          </a:p>
          <a:p>
            <a:pPr marL="0" lvl="3" algn="just"/>
            <a:endParaRPr lang="el-GR" dirty="0">
              <a:solidFill>
                <a:srgbClr val="FF0000"/>
              </a:solidFill>
              <a:latin typeface="Cambria" panose="02040503050406030204" pitchFamily="18" charset="0"/>
              <a:ea typeface="Times New Roman" panose="02020603050405020304" pitchFamily="18" charset="0"/>
              <a:cs typeface="Times New Roman" panose="02020603050405020304" pitchFamily="18" charset="0"/>
            </a:endParaRPr>
          </a:p>
          <a:p>
            <a:pPr marL="285750" lvl="3" indent="-285750" algn="just">
              <a:buFont typeface="Wingdings" panose="05000000000000000000" pitchFamily="2" charset="2"/>
              <a:buChar char="Ø"/>
            </a:pP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Η έρευνα για ανάπτυξη πιο ασφαλών (</a:t>
            </a:r>
            <a:r>
              <a:rPr lang="en-US" sz="1800" dirty="0">
                <a:effectLst/>
                <a:latin typeface="Cambria" panose="02040503050406030204" pitchFamily="18" charset="0"/>
                <a:ea typeface="Times New Roman" panose="02020603050405020304" pitchFamily="18" charset="0"/>
                <a:cs typeface="Times New Roman" panose="02020603050405020304" pitchFamily="18" charset="0"/>
              </a:rPr>
              <a:t>secure watermarking)</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μεθόδων απόκρυψης πληροφορίας επεκτείνοντας τους </a:t>
            </a:r>
            <a:r>
              <a:rPr lang="el-GR" dirty="0">
                <a:latin typeface="Cambria" panose="02040503050406030204" pitchFamily="18" charset="0"/>
                <a:ea typeface="Times New Roman" panose="02020603050405020304" pitchFamily="18" charset="0"/>
                <a:cs typeface="Times New Roman" panose="02020603050405020304" pitchFamily="18" charset="0"/>
              </a:rPr>
              <a:t>ή</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δη υπάρχοντες αλγόριθμους αλλά και αναπτύσσοντας νέους είναι ακόμα ένας μελλοντικός μας στόχος.</a:t>
            </a:r>
            <a:endParaRPr lang="el-GR" dirty="0">
              <a:solidFill>
                <a:srgbClr val="FF0000"/>
              </a:solidFill>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74170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69" y="188640"/>
            <a:ext cx="8377181" cy="800796"/>
          </a:xfrm>
        </p:spPr>
        <p:txBody>
          <a:bodyPr anchor="b">
            <a:noAutofit/>
          </a:bodyPr>
          <a:lstStyle/>
          <a:p>
            <a:pPr marL="596646" indent="-514350"/>
            <a:r>
              <a:rPr lang="el-GR" sz="2800" dirty="0">
                <a:solidFill>
                  <a:schemeClr val="accent5">
                    <a:lumMod val="75000"/>
                  </a:schemeClr>
                </a:solidFill>
                <a:latin typeface="Century Schoolbook" pitchFamily="18" charset="0"/>
              </a:rPr>
              <a:t>5</a:t>
            </a:r>
            <a:r>
              <a:rPr lang="en-US" sz="2800" dirty="0">
                <a:solidFill>
                  <a:schemeClr val="accent5">
                    <a:lumMod val="75000"/>
                  </a:schemeClr>
                </a:solidFill>
                <a:latin typeface="Century Schoolbook" pitchFamily="18" charset="0"/>
              </a:rPr>
              <a:t> </a:t>
            </a:r>
            <a:r>
              <a:rPr lang="el-GR" sz="2800" dirty="0">
                <a:solidFill>
                  <a:schemeClr val="accent5">
                    <a:lumMod val="75000"/>
                  </a:schemeClr>
                </a:solidFill>
                <a:latin typeface="Century Schoolbook" pitchFamily="18" charset="0"/>
              </a:rPr>
              <a:t>Συμπεράσματα και μελλοντικές επεκτάσεις</a:t>
            </a:r>
            <a:endParaRPr lang="en-US" sz="2800" dirty="0">
              <a:solidFill>
                <a:schemeClr val="accent5">
                  <a:lumMod val="75000"/>
                </a:schemeClr>
              </a:solidFill>
              <a:latin typeface="Century Schoolbook" pitchFamily="18" charset="0"/>
            </a:endParaRPr>
          </a:p>
        </p:txBody>
      </p:sp>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16" name="Rectangle 7"/>
          <p:cNvSpPr/>
          <p:nvPr/>
        </p:nvSpPr>
        <p:spPr>
          <a:xfrm>
            <a:off x="452350" y="1412776"/>
            <a:ext cx="8584146" cy="1754326"/>
          </a:xfrm>
          <a:prstGeom prst="rect">
            <a:avLst/>
          </a:prstGeom>
        </p:spPr>
        <p:txBody>
          <a:bodyPr wrap="square">
            <a:spAutoFit/>
          </a:bodyPr>
          <a:lstStyle/>
          <a:p>
            <a:pPr marL="0" lvl="3" algn="just"/>
            <a:r>
              <a:rPr lang="el-GR" dirty="0">
                <a:solidFill>
                  <a:srgbClr val="FF0000"/>
                </a:solidFill>
                <a:latin typeface="Cambria" panose="02040503050406030204" pitchFamily="18" charset="0"/>
                <a:ea typeface="Times New Roman" panose="02020603050405020304" pitchFamily="18" charset="0"/>
                <a:cs typeface="Times New Roman" panose="02020603050405020304" pitchFamily="18" charset="0"/>
              </a:rPr>
              <a:t>Επέκταση </a:t>
            </a:r>
            <a:r>
              <a:rPr lang="el-CY" dirty="0">
                <a:solidFill>
                  <a:srgbClr val="FF0000"/>
                </a:solidFill>
                <a:latin typeface="Cambria" panose="02040503050406030204" pitchFamily="18" charset="0"/>
                <a:ea typeface="Times New Roman" panose="02020603050405020304" pitchFamily="18" charset="0"/>
                <a:cs typeface="Times New Roman" panose="02020603050405020304" pitchFamily="18" charset="0"/>
              </a:rPr>
              <a:t>4</a:t>
            </a:r>
            <a:endParaRPr lang="el-GR" dirty="0">
              <a:solidFill>
                <a:srgbClr val="FF0000"/>
              </a:solidFill>
              <a:latin typeface="Cambria" panose="02040503050406030204" pitchFamily="18" charset="0"/>
              <a:ea typeface="Times New Roman" panose="02020603050405020304" pitchFamily="18" charset="0"/>
              <a:cs typeface="Times New Roman" panose="02020603050405020304" pitchFamily="18" charset="0"/>
            </a:endParaRPr>
          </a:p>
          <a:p>
            <a:pPr marL="285750" lvl="3" indent="-285750" algn="just">
              <a:buFont typeface="Wingdings" panose="05000000000000000000" pitchFamily="2" charset="2"/>
              <a:buChar char="Ø"/>
            </a:pPr>
            <a:r>
              <a:rPr lang="el-CY" dirty="0">
                <a:latin typeface="Cambria" panose="02040503050406030204" pitchFamily="18" charset="0"/>
                <a:ea typeface="Times New Roman" panose="02020603050405020304" pitchFamily="18" charset="0"/>
                <a:cs typeface="Times New Roman" panose="02020603050405020304" pitchFamily="18" charset="0"/>
              </a:rPr>
              <a:t>Μια επέκταση που έχουμε αρχίσει ήδη να μελετάμε είναι η αναδρομική εφαρμογή αλγόριθμου αυτοαναστρεφουσών μεταθέσεων με στόχο την ασφαλέστερη ενσωμάτωση του υδατόσημου και την διασφάλιση των πνευματικών δικ</a:t>
            </a:r>
            <a:r>
              <a:rPr lang="el-GR" dirty="0">
                <a:latin typeface="Cambria" panose="02040503050406030204" pitchFamily="18" charset="0"/>
                <a:ea typeface="Times New Roman" panose="02020603050405020304" pitchFamily="18" charset="0"/>
                <a:cs typeface="Times New Roman" panose="02020603050405020304" pitchFamily="18" charset="0"/>
              </a:rPr>
              <a:t>α</a:t>
            </a:r>
            <a:r>
              <a:rPr lang="el-CY" dirty="0">
                <a:latin typeface="Cambria" panose="02040503050406030204" pitchFamily="18" charset="0"/>
                <a:ea typeface="Times New Roman" panose="02020603050405020304" pitchFamily="18" charset="0"/>
                <a:cs typeface="Times New Roman" panose="02020603050405020304" pitchFamily="18" charset="0"/>
              </a:rPr>
              <a:t>ιωμάτων.</a:t>
            </a:r>
          </a:p>
          <a:p>
            <a:pPr marL="0" lvl="3" algn="just"/>
            <a:r>
              <a:rPr lang="el-CY" dirty="0">
                <a:solidFill>
                  <a:srgbClr val="FF0000"/>
                </a:solidFill>
                <a:latin typeface="Cambria" panose="02040503050406030204" pitchFamily="18" charset="0"/>
                <a:ea typeface="Times New Roman" panose="02020603050405020304" pitchFamily="18" charset="0"/>
                <a:cs typeface="Times New Roman" panose="02020603050405020304" pitchFamily="18" charset="0"/>
              </a:rPr>
              <a:t>      </a:t>
            </a:r>
            <a:r>
              <a:rPr lang="el-CY" sz="1800"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rPr>
              <a:t>Πρόβλημα</a:t>
            </a:r>
            <a:endParaRPr lang="el-GR" sz="1800"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8"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209</a:t>
            </a:fld>
            <a:endParaRPr lang="el-GR" altLang="el-GR" sz="1200" dirty="0">
              <a:latin typeface="Cambria" pitchFamily="18" charset="0"/>
            </a:endParaRPr>
          </a:p>
        </p:txBody>
      </p:sp>
      <p:pic>
        <p:nvPicPr>
          <p:cNvPr id="6" name="Picture 5">
            <a:extLst>
              <a:ext uri="{FF2B5EF4-FFF2-40B4-BE49-F238E27FC236}">
                <a16:creationId xmlns:a16="http://schemas.microsoft.com/office/drawing/2014/main" id="{A7D17D38-C6A8-486C-BC43-C35B28A62A8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327620" y="3612705"/>
            <a:ext cx="804389" cy="1079395"/>
          </a:xfrm>
          <a:prstGeom prst="rect">
            <a:avLst/>
          </a:prstGeom>
        </p:spPr>
      </p:pic>
      <p:cxnSp>
        <p:nvCxnSpPr>
          <p:cNvPr id="11" name="Straight Arrow Connector 10">
            <a:extLst>
              <a:ext uri="{FF2B5EF4-FFF2-40B4-BE49-F238E27FC236}">
                <a16:creationId xmlns:a16="http://schemas.microsoft.com/office/drawing/2014/main" id="{306FB7F9-F224-4ABA-B3DA-881E56698E3C}"/>
              </a:ext>
            </a:extLst>
          </p:cNvPr>
          <p:cNvCxnSpPr>
            <a:cxnSpLocks/>
          </p:cNvCxnSpPr>
          <p:nvPr/>
        </p:nvCxnSpPr>
        <p:spPr>
          <a:xfrm>
            <a:off x="5004048" y="4152402"/>
            <a:ext cx="720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416A096-B443-4DBD-BF78-06247C98E687}"/>
              </a:ext>
            </a:extLst>
          </p:cNvPr>
          <p:cNvSpPr txBox="1"/>
          <p:nvPr/>
        </p:nvSpPr>
        <p:spPr>
          <a:xfrm>
            <a:off x="839828" y="4076199"/>
            <a:ext cx="1001172" cy="369332"/>
          </a:xfrm>
          <a:prstGeom prst="rect">
            <a:avLst/>
          </a:prstGeom>
          <a:noFill/>
        </p:spPr>
        <p:txBody>
          <a:bodyPr wrap="none" rtlCol="0">
            <a:spAutoFit/>
          </a:bodyPr>
          <a:lstStyle/>
          <a:p>
            <a:r>
              <a:rPr lang="el-CY" dirty="0"/>
              <a:t>Εικόνα </a:t>
            </a:r>
            <a:r>
              <a:rPr lang="el-CY" i="1" dirty="0"/>
              <a:t>Α</a:t>
            </a:r>
            <a:endParaRPr lang="en-GB" i="1" dirty="0"/>
          </a:p>
        </p:txBody>
      </p:sp>
      <p:sp>
        <p:nvSpPr>
          <p:cNvPr id="18" name="TextBox 17">
            <a:extLst>
              <a:ext uri="{FF2B5EF4-FFF2-40B4-BE49-F238E27FC236}">
                <a16:creationId xmlns:a16="http://schemas.microsoft.com/office/drawing/2014/main" id="{EB1EB98A-9B6E-4801-BDEB-BCBDFFB4C63C}"/>
              </a:ext>
            </a:extLst>
          </p:cNvPr>
          <p:cNvSpPr txBox="1"/>
          <p:nvPr/>
        </p:nvSpPr>
        <p:spPr>
          <a:xfrm>
            <a:off x="6274764" y="4768371"/>
            <a:ext cx="1001172" cy="369332"/>
          </a:xfrm>
          <a:prstGeom prst="rect">
            <a:avLst/>
          </a:prstGeom>
          <a:noFill/>
        </p:spPr>
        <p:txBody>
          <a:bodyPr wrap="none" rtlCol="0">
            <a:spAutoFit/>
          </a:bodyPr>
          <a:lstStyle/>
          <a:p>
            <a:r>
              <a:rPr lang="el-CY" dirty="0"/>
              <a:t>Εικόνα </a:t>
            </a:r>
            <a:r>
              <a:rPr lang="el-CY" i="1" dirty="0"/>
              <a:t>Β</a:t>
            </a:r>
            <a:endParaRPr lang="en-GB" i="1" dirty="0"/>
          </a:p>
        </p:txBody>
      </p:sp>
      <p:pic>
        <p:nvPicPr>
          <p:cNvPr id="17" name="Picture 16" descr="A picture containing person, wall, candle, indoor&#10;&#10;Description automatically generated">
            <a:extLst>
              <a:ext uri="{FF2B5EF4-FFF2-40B4-BE49-F238E27FC236}">
                <a16:creationId xmlns:a16="http://schemas.microsoft.com/office/drawing/2014/main" id="{64F73056-1307-4809-A532-7D809F428E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2012" y="3192032"/>
            <a:ext cx="2636910" cy="2636910"/>
          </a:xfrm>
          <a:prstGeom prst="rect">
            <a:avLst/>
          </a:prstGeom>
        </p:spPr>
      </p:pic>
    </p:spTree>
    <p:extLst>
      <p:ext uri="{BB962C8B-B14F-4D97-AF65-F5344CB8AC3E}">
        <p14:creationId xmlns:p14="http://schemas.microsoft.com/office/powerpoint/2010/main" val="24930929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1 </a:t>
            </a:r>
            <a:r>
              <a:rPr lang="el-GR" sz="2800" dirty="0">
                <a:solidFill>
                  <a:schemeClr val="accent5">
                    <a:lumMod val="75000"/>
                  </a:schemeClr>
                </a:solidFill>
                <a:latin typeface="Century Schoolbook" pitchFamily="18" charset="0"/>
              </a:rPr>
              <a:t>Εισαγωγή</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14" name="Rectangle 7"/>
          <p:cNvSpPr/>
          <p:nvPr/>
        </p:nvSpPr>
        <p:spPr>
          <a:xfrm>
            <a:off x="800073" y="2479037"/>
            <a:ext cx="3058419" cy="369332"/>
          </a:xfrm>
          <a:prstGeom prst="rect">
            <a:avLst/>
          </a:prstGeom>
        </p:spPr>
        <p:txBody>
          <a:bodyPr wrap="square">
            <a:spAutoFit/>
          </a:bodyPr>
          <a:lstStyle/>
          <a:p>
            <a:pPr>
              <a:buFont typeface="Arial" pitchFamily="34" charset="0"/>
              <a:buChar char="•"/>
            </a:pPr>
            <a:r>
              <a:rPr lang="en-US" dirty="0">
                <a:solidFill>
                  <a:srgbClr val="C00000"/>
                </a:solidFill>
                <a:latin typeface="Times New Roman" pitchFamily="18" charset="0"/>
                <a:cs typeface="Times New Roman" pitchFamily="18" charset="0"/>
              </a:rPr>
              <a:t> </a:t>
            </a:r>
            <a:r>
              <a:rPr lang="el-GR" dirty="0">
                <a:solidFill>
                  <a:srgbClr val="C00000"/>
                </a:solidFill>
                <a:latin typeface="Times New Roman" pitchFamily="18" charset="0"/>
                <a:cs typeface="Times New Roman" pitchFamily="18" charset="0"/>
              </a:rPr>
              <a:t>Αντικείμενο φορέας</a:t>
            </a:r>
            <a:endParaRPr lang="en-US" dirty="0"/>
          </a:p>
        </p:txBody>
      </p:sp>
      <p:sp>
        <p:nvSpPr>
          <p:cNvPr id="21" name="Rectangle 7"/>
          <p:cNvSpPr/>
          <p:nvPr/>
        </p:nvSpPr>
        <p:spPr>
          <a:xfrm>
            <a:off x="800073" y="1465734"/>
            <a:ext cx="7772455" cy="923330"/>
          </a:xfrm>
          <a:prstGeom prst="rect">
            <a:avLst/>
          </a:prstGeom>
        </p:spPr>
        <p:txBody>
          <a:bodyPr wrap="square">
            <a:spAutoFit/>
          </a:bodyPr>
          <a:lstStyle/>
          <a:p>
            <a:pPr marL="0" lvl="3"/>
            <a:r>
              <a:rPr lang="el-GR" b="1" dirty="0">
                <a:solidFill>
                  <a:srgbClr val="C00000"/>
                </a:solidFill>
                <a:latin typeface="Times New Roman" panose="02020603050405020304" pitchFamily="18" charset="0"/>
                <a:cs typeface="Times New Roman" panose="02020603050405020304" pitchFamily="18" charset="0"/>
                <a:sym typeface="Wingdings" pitchFamily="2" charset="2"/>
              </a:rPr>
              <a:t>Απόκρυψη πληροφορίας</a:t>
            </a:r>
            <a:r>
              <a:rPr lang="en-US" dirty="0">
                <a:solidFill>
                  <a:schemeClr val="tx1">
                    <a:lumMod val="95000"/>
                    <a:lumOff val="5000"/>
                  </a:schemeClr>
                </a:solidFill>
                <a:latin typeface="+mj-lt"/>
                <a:cs typeface="Times New Roman" pitchFamily="18" charset="0"/>
                <a:sym typeface="Wingdings" pitchFamily="2" charset="2"/>
              </a:rPr>
              <a:t>:</a:t>
            </a:r>
            <a:r>
              <a:rPr lang="el-GR" dirty="0">
                <a:solidFill>
                  <a:schemeClr val="tx1">
                    <a:lumMod val="95000"/>
                    <a:lumOff val="5000"/>
                  </a:schemeClr>
                </a:solidFill>
                <a:latin typeface="+mj-lt"/>
                <a:cs typeface="Times New Roman" pitchFamily="18" charset="0"/>
                <a:sym typeface="Wingdings" pitchFamily="2" charset="2"/>
              </a:rPr>
              <a:t> </a:t>
            </a:r>
            <a:r>
              <a:rPr lang="en-GB" sz="1800" dirty="0">
                <a:effectLst/>
                <a:latin typeface="+mj-lt"/>
                <a:ea typeface="Times New Roman" panose="02020603050405020304" pitchFamily="18" charset="0"/>
                <a:cs typeface="Times New Roman" panose="02020603050405020304" pitchFamily="18" charset="0"/>
              </a:rPr>
              <a:t>H </a:t>
            </a:r>
            <a:r>
              <a:rPr lang="el-GR" sz="1800" dirty="0">
                <a:effectLst/>
                <a:latin typeface="+mj-lt"/>
                <a:ea typeface="Times New Roman" panose="02020603050405020304" pitchFamily="18" charset="0"/>
                <a:cs typeface="Times New Roman" panose="02020603050405020304" pitchFamily="18" charset="0"/>
              </a:rPr>
              <a:t>απόκρυψη πληροφορίας, χρησιμοποιείται για την απόκρυψη κάποιου μηνύματος σε κάποιο αντικείμενο φορέα, που διακινείται σε ένα μέσο, υλικό ή άυλο.</a:t>
            </a:r>
            <a:r>
              <a:rPr lang="el-GR" dirty="0">
                <a:solidFill>
                  <a:schemeClr val="tx1">
                    <a:lumMod val="95000"/>
                    <a:lumOff val="5000"/>
                  </a:schemeClr>
                </a:solidFill>
                <a:latin typeface="+mj-lt"/>
                <a:cs typeface="Times New Roman" pitchFamily="18" charset="0"/>
                <a:sym typeface="Wingdings" pitchFamily="2" charset="2"/>
              </a:rPr>
              <a:t> </a:t>
            </a:r>
            <a:endParaRPr lang="en-US" dirty="0">
              <a:latin typeface="+mj-lt"/>
              <a:cs typeface="Times New Roman" panose="02020603050405020304" pitchFamily="18" charset="0"/>
            </a:endParaRP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21</a:t>
            </a:fld>
            <a:endParaRPr lang="el-GR" altLang="el-GR" sz="1200" dirty="0">
              <a:latin typeface="Cambria" pitchFamily="18" charset="0"/>
            </a:endParaRPr>
          </a:p>
        </p:txBody>
      </p:sp>
    </p:spTree>
    <p:extLst>
      <p:ext uri="{BB962C8B-B14F-4D97-AF65-F5344CB8AC3E}">
        <p14:creationId xmlns:p14="http://schemas.microsoft.com/office/powerpoint/2010/main" val="343863016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69" y="188640"/>
            <a:ext cx="8377181" cy="800796"/>
          </a:xfrm>
        </p:spPr>
        <p:txBody>
          <a:bodyPr anchor="b">
            <a:noAutofit/>
          </a:bodyPr>
          <a:lstStyle/>
          <a:p>
            <a:pPr marL="596646" indent="-514350"/>
            <a:r>
              <a:rPr lang="el-GR" sz="2800" dirty="0">
                <a:solidFill>
                  <a:schemeClr val="accent5">
                    <a:lumMod val="75000"/>
                  </a:schemeClr>
                </a:solidFill>
                <a:latin typeface="Century Schoolbook" pitchFamily="18" charset="0"/>
              </a:rPr>
              <a:t>5</a:t>
            </a:r>
            <a:r>
              <a:rPr lang="en-US" sz="2800" dirty="0">
                <a:solidFill>
                  <a:schemeClr val="accent5">
                    <a:lumMod val="75000"/>
                  </a:schemeClr>
                </a:solidFill>
                <a:latin typeface="Century Schoolbook" pitchFamily="18" charset="0"/>
              </a:rPr>
              <a:t> </a:t>
            </a:r>
            <a:r>
              <a:rPr lang="el-GR" sz="2800" dirty="0">
                <a:solidFill>
                  <a:schemeClr val="accent5">
                    <a:lumMod val="75000"/>
                  </a:schemeClr>
                </a:solidFill>
                <a:latin typeface="Century Schoolbook" pitchFamily="18" charset="0"/>
              </a:rPr>
              <a:t>Συμπεράσματα και μελλοντικές επεκτάσεις</a:t>
            </a:r>
            <a:endParaRPr lang="en-US" sz="2800" dirty="0">
              <a:solidFill>
                <a:schemeClr val="accent5">
                  <a:lumMod val="75000"/>
                </a:schemeClr>
              </a:solidFill>
              <a:latin typeface="Century Schoolbook" pitchFamily="18" charset="0"/>
            </a:endParaRPr>
          </a:p>
        </p:txBody>
      </p:sp>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16" name="Rectangle 7"/>
          <p:cNvSpPr/>
          <p:nvPr/>
        </p:nvSpPr>
        <p:spPr>
          <a:xfrm>
            <a:off x="452350" y="1412776"/>
            <a:ext cx="8584146" cy="3693319"/>
          </a:xfrm>
          <a:prstGeom prst="rect">
            <a:avLst/>
          </a:prstGeom>
        </p:spPr>
        <p:txBody>
          <a:bodyPr wrap="square">
            <a:spAutoFit/>
          </a:bodyPr>
          <a:lstStyle/>
          <a:p>
            <a:pPr marL="0" lvl="3" algn="just"/>
            <a:r>
              <a:rPr lang="el-GR" dirty="0">
                <a:solidFill>
                  <a:srgbClr val="FF0000"/>
                </a:solidFill>
                <a:latin typeface="Cambria" panose="02040503050406030204" pitchFamily="18" charset="0"/>
                <a:ea typeface="Times New Roman" panose="02020603050405020304" pitchFamily="18" charset="0"/>
                <a:cs typeface="Times New Roman" panose="02020603050405020304" pitchFamily="18" charset="0"/>
              </a:rPr>
              <a:t>Επέκταση </a:t>
            </a:r>
            <a:r>
              <a:rPr lang="el-CY" dirty="0">
                <a:solidFill>
                  <a:srgbClr val="FF0000"/>
                </a:solidFill>
                <a:latin typeface="Cambria" panose="02040503050406030204" pitchFamily="18" charset="0"/>
                <a:ea typeface="Times New Roman" panose="02020603050405020304" pitchFamily="18" charset="0"/>
                <a:cs typeface="Times New Roman" panose="02020603050405020304" pitchFamily="18" charset="0"/>
              </a:rPr>
              <a:t>4</a:t>
            </a:r>
          </a:p>
          <a:p>
            <a:pPr marL="285750" lvl="3" indent="-285750" algn="just">
              <a:buFont typeface="Wingdings" panose="05000000000000000000" pitchFamily="2" charset="2"/>
              <a:buChar char="Ø"/>
            </a:pPr>
            <a:r>
              <a:rPr lang="el-CY" dirty="0">
                <a:latin typeface="Cambria" panose="02040503050406030204" pitchFamily="18" charset="0"/>
                <a:ea typeface="Times New Roman" panose="02020603050405020304" pitchFamily="18" charset="0"/>
                <a:cs typeface="Times New Roman" panose="02020603050405020304" pitchFamily="18" charset="0"/>
              </a:rPr>
              <a:t>Μια επέκταση που έχουμε αρχίσει ήδη να μελετάμε είναι η αναδρομική εφαρμογή αλγόριθμου αυτοαναστρεφουσών μεταθέσεων με στόχο την ασφαλέστερη ενσωμάτωση του υδατόσημου και την διασφάλιση των πνευματικών δικ</a:t>
            </a:r>
            <a:r>
              <a:rPr lang="el-GR" dirty="0">
                <a:latin typeface="Cambria" panose="02040503050406030204" pitchFamily="18" charset="0"/>
                <a:ea typeface="Times New Roman" panose="02020603050405020304" pitchFamily="18" charset="0"/>
                <a:cs typeface="Times New Roman" panose="02020603050405020304" pitchFamily="18" charset="0"/>
              </a:rPr>
              <a:t>α</a:t>
            </a:r>
            <a:r>
              <a:rPr lang="el-CY" dirty="0">
                <a:latin typeface="Cambria" panose="02040503050406030204" pitchFamily="18" charset="0"/>
                <a:ea typeface="Times New Roman" panose="02020603050405020304" pitchFamily="18" charset="0"/>
                <a:cs typeface="Times New Roman" panose="02020603050405020304" pitchFamily="18" charset="0"/>
              </a:rPr>
              <a:t>ιωμάτων.</a:t>
            </a:r>
          </a:p>
          <a:p>
            <a:pPr marL="0" lvl="3" algn="just"/>
            <a:r>
              <a:rPr lang="el-CY" dirty="0">
                <a:solidFill>
                  <a:srgbClr val="FF0000"/>
                </a:solidFill>
                <a:latin typeface="Cambria" panose="02040503050406030204" pitchFamily="18" charset="0"/>
                <a:ea typeface="Times New Roman" panose="02020603050405020304" pitchFamily="18" charset="0"/>
                <a:cs typeface="Times New Roman" panose="02020603050405020304" pitchFamily="18" charset="0"/>
              </a:rPr>
              <a:t>      </a:t>
            </a:r>
            <a:r>
              <a:rPr lang="el-CY" sz="1800"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rPr>
              <a:t>Πρόβλημα</a:t>
            </a:r>
          </a:p>
          <a:p>
            <a:pPr marL="0" lvl="3" algn="just"/>
            <a:endParaRPr lang="el-CY" sz="1800"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742950" lvl="4" indent="-285750" algn="just">
              <a:buFont typeface="Wingdings" panose="05000000000000000000" pitchFamily="2" charset="2"/>
              <a:buChar char="§"/>
            </a:pPr>
            <a:r>
              <a:rPr lang="el-CY" dirty="0">
                <a:latin typeface="Cambria" panose="02040503050406030204" pitchFamily="18" charset="0"/>
                <a:ea typeface="Times New Roman" panose="02020603050405020304" pitchFamily="18" charset="0"/>
                <a:cs typeface="Times New Roman" panose="02020603050405020304" pitchFamily="18" charset="0"/>
              </a:rPr>
              <a:t>Τι θα γίνει </a:t>
            </a:r>
            <a:r>
              <a:rPr lang="el-GR" dirty="0">
                <a:latin typeface="Cambria" panose="02040503050406030204" pitchFamily="18" charset="0"/>
                <a:ea typeface="Times New Roman" panose="02020603050405020304" pitchFamily="18" charset="0"/>
                <a:cs typeface="Times New Roman" panose="02020603050405020304" pitchFamily="18" charset="0"/>
              </a:rPr>
              <a:t>α</a:t>
            </a:r>
            <a:r>
              <a:rPr lang="el-CY" dirty="0">
                <a:latin typeface="Cambria" panose="02040503050406030204" pitchFamily="18" charset="0"/>
                <a:ea typeface="Times New Roman" panose="02020603050405020304" pitchFamily="18" charset="0"/>
                <a:cs typeface="Times New Roman" panose="02020603050405020304" pitchFamily="18" charset="0"/>
              </a:rPr>
              <a:t>ν κάποιος κακόβουλος χρήστης κόψει την εικόνα </a:t>
            </a:r>
            <a:r>
              <a:rPr lang="el-CY" i="1" dirty="0">
                <a:latin typeface="Cambria" panose="02040503050406030204" pitchFamily="18" charset="0"/>
                <a:ea typeface="Times New Roman" panose="02020603050405020304" pitchFamily="18" charset="0"/>
                <a:cs typeface="Times New Roman" panose="02020603050405020304" pitchFamily="18" charset="0"/>
              </a:rPr>
              <a:t>Β</a:t>
            </a:r>
            <a:r>
              <a:rPr lang="el-CY" dirty="0">
                <a:latin typeface="Cambria" panose="02040503050406030204" pitchFamily="18" charset="0"/>
                <a:ea typeface="Times New Roman" panose="02020603050405020304" pitchFamily="18" charset="0"/>
                <a:cs typeface="Times New Roman" panose="02020603050405020304" pitchFamily="18" charset="0"/>
              </a:rPr>
              <a:t> απο την εικόνα </a:t>
            </a:r>
            <a:r>
              <a:rPr lang="el-CY" i="1" dirty="0">
                <a:latin typeface="Cambria" panose="02040503050406030204" pitchFamily="18" charset="0"/>
                <a:ea typeface="Times New Roman" panose="02020603050405020304" pitchFamily="18" charset="0"/>
                <a:cs typeface="Times New Roman" panose="02020603050405020304" pitchFamily="18" charset="0"/>
              </a:rPr>
              <a:t>Α</a:t>
            </a:r>
            <a:r>
              <a:rPr lang="el-CY" dirty="0">
                <a:latin typeface="Cambria" panose="02040503050406030204" pitchFamily="18" charset="0"/>
                <a:ea typeface="Times New Roman" panose="02020603050405020304" pitchFamily="18" charset="0"/>
                <a:cs typeface="Times New Roman" panose="02020603050405020304" pitchFamily="18" charset="0"/>
              </a:rPr>
              <a:t> και ισχυριστεί ότι είναι δική του?</a:t>
            </a:r>
          </a:p>
          <a:p>
            <a:pPr marL="742950" lvl="4" indent="-285750" algn="just">
              <a:buFont typeface="Wingdings" panose="05000000000000000000" pitchFamily="2" charset="2"/>
              <a:buChar char="§"/>
            </a:pPr>
            <a:endParaRPr lang="el-CY" dirty="0">
              <a:latin typeface="Cambria" panose="02040503050406030204" pitchFamily="18" charset="0"/>
              <a:ea typeface="Times New Roman" panose="02020603050405020304" pitchFamily="18" charset="0"/>
              <a:cs typeface="Times New Roman" panose="02020603050405020304" pitchFamily="18" charset="0"/>
            </a:endParaRPr>
          </a:p>
          <a:p>
            <a:pPr marL="742950" lvl="4" indent="-285750" algn="just">
              <a:buFont typeface="Wingdings" panose="05000000000000000000" pitchFamily="2" charset="2"/>
              <a:buChar char="§"/>
            </a:pPr>
            <a:r>
              <a:rPr lang="el-CY" dirty="0">
                <a:latin typeface="Cambria" panose="02040503050406030204" pitchFamily="18" charset="0"/>
                <a:ea typeface="Times New Roman" panose="02020603050405020304" pitchFamily="18" charset="0"/>
                <a:cs typeface="Times New Roman" panose="02020603050405020304" pitchFamily="18" charset="0"/>
              </a:rPr>
              <a:t>Ο αλγόριθμος των αυτοαναστρεφουσων μεταθέσεων μπορεί να αποδείξει τον νόμιμο ιδιοκτήτη όλης της εικόνας.</a:t>
            </a:r>
          </a:p>
          <a:p>
            <a:pPr marL="742950" lvl="4" indent="-285750" algn="just">
              <a:buFont typeface="Wingdings" panose="05000000000000000000" pitchFamily="2" charset="2"/>
              <a:buChar char="§"/>
            </a:pPr>
            <a:endParaRPr lang="el-GR" dirty="0">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8"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210</a:t>
            </a:fld>
            <a:endParaRPr lang="el-GR" altLang="el-GR" sz="1200" dirty="0">
              <a:latin typeface="Cambria" pitchFamily="18" charset="0"/>
            </a:endParaRPr>
          </a:p>
        </p:txBody>
      </p:sp>
    </p:spTree>
    <p:extLst>
      <p:ext uri="{BB962C8B-B14F-4D97-AF65-F5344CB8AC3E}">
        <p14:creationId xmlns:p14="http://schemas.microsoft.com/office/powerpoint/2010/main" val="212720070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69" y="188640"/>
            <a:ext cx="8377181" cy="800796"/>
          </a:xfrm>
        </p:spPr>
        <p:txBody>
          <a:bodyPr anchor="b">
            <a:noAutofit/>
          </a:bodyPr>
          <a:lstStyle/>
          <a:p>
            <a:pPr marL="596646" indent="-514350"/>
            <a:r>
              <a:rPr lang="el-GR" sz="2800" dirty="0">
                <a:solidFill>
                  <a:schemeClr val="accent5">
                    <a:lumMod val="75000"/>
                  </a:schemeClr>
                </a:solidFill>
                <a:latin typeface="Century Schoolbook" pitchFamily="18" charset="0"/>
              </a:rPr>
              <a:t>5</a:t>
            </a:r>
            <a:r>
              <a:rPr lang="en-US" sz="2800" dirty="0">
                <a:solidFill>
                  <a:schemeClr val="accent5">
                    <a:lumMod val="75000"/>
                  </a:schemeClr>
                </a:solidFill>
                <a:latin typeface="Century Schoolbook" pitchFamily="18" charset="0"/>
              </a:rPr>
              <a:t> </a:t>
            </a:r>
            <a:r>
              <a:rPr lang="el-GR" sz="2800" dirty="0">
                <a:solidFill>
                  <a:schemeClr val="accent5">
                    <a:lumMod val="75000"/>
                  </a:schemeClr>
                </a:solidFill>
                <a:latin typeface="Century Schoolbook" pitchFamily="18" charset="0"/>
              </a:rPr>
              <a:t>Συμπεράσματα και μελλοντικές επεκτάσεις</a:t>
            </a:r>
            <a:endParaRPr lang="en-US" sz="2800" dirty="0">
              <a:solidFill>
                <a:schemeClr val="accent5">
                  <a:lumMod val="75000"/>
                </a:schemeClr>
              </a:solidFill>
              <a:latin typeface="Century Schoolbook" pitchFamily="18" charset="0"/>
            </a:endParaRPr>
          </a:p>
        </p:txBody>
      </p:sp>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16" name="Rectangle 7"/>
          <p:cNvSpPr/>
          <p:nvPr/>
        </p:nvSpPr>
        <p:spPr>
          <a:xfrm>
            <a:off x="452350" y="1412776"/>
            <a:ext cx="8584146" cy="2862322"/>
          </a:xfrm>
          <a:prstGeom prst="rect">
            <a:avLst/>
          </a:prstGeom>
        </p:spPr>
        <p:txBody>
          <a:bodyPr wrap="square">
            <a:spAutoFit/>
          </a:bodyPr>
          <a:lstStyle/>
          <a:p>
            <a:pPr marL="0" lvl="3" algn="just"/>
            <a:r>
              <a:rPr lang="el-GR" dirty="0">
                <a:solidFill>
                  <a:srgbClr val="FF0000"/>
                </a:solidFill>
                <a:latin typeface="Cambria" panose="02040503050406030204" pitchFamily="18" charset="0"/>
                <a:ea typeface="Times New Roman" panose="02020603050405020304" pitchFamily="18" charset="0"/>
                <a:cs typeface="Times New Roman" panose="02020603050405020304" pitchFamily="18" charset="0"/>
              </a:rPr>
              <a:t>Επέκταση </a:t>
            </a:r>
            <a:r>
              <a:rPr lang="el-CY" dirty="0">
                <a:solidFill>
                  <a:srgbClr val="FF0000"/>
                </a:solidFill>
                <a:latin typeface="Cambria" panose="02040503050406030204" pitchFamily="18" charset="0"/>
                <a:ea typeface="Times New Roman" panose="02020603050405020304" pitchFamily="18" charset="0"/>
                <a:cs typeface="Times New Roman" panose="02020603050405020304" pitchFamily="18" charset="0"/>
              </a:rPr>
              <a:t>4</a:t>
            </a:r>
            <a:endParaRPr lang="el-GR" dirty="0">
              <a:solidFill>
                <a:srgbClr val="FF0000"/>
              </a:solidFill>
              <a:latin typeface="Cambria" panose="02040503050406030204" pitchFamily="18" charset="0"/>
              <a:ea typeface="Times New Roman" panose="02020603050405020304" pitchFamily="18" charset="0"/>
              <a:cs typeface="Times New Roman" panose="02020603050405020304" pitchFamily="18" charset="0"/>
            </a:endParaRPr>
          </a:p>
          <a:p>
            <a:pPr marL="285750" lvl="3" indent="-285750" algn="just">
              <a:buFont typeface="Wingdings" panose="05000000000000000000" pitchFamily="2" charset="2"/>
              <a:buChar char="Ø"/>
            </a:pPr>
            <a:r>
              <a:rPr lang="el-CY" dirty="0">
                <a:latin typeface="Cambria" panose="02040503050406030204" pitchFamily="18" charset="0"/>
                <a:ea typeface="Times New Roman" panose="02020603050405020304" pitchFamily="18" charset="0"/>
                <a:cs typeface="Times New Roman" panose="02020603050405020304" pitchFamily="18" charset="0"/>
              </a:rPr>
              <a:t>Μια επέκταση που έχουμε αρχίσει ήδη να μελετάμε είναι η αναδρομική εφαρμογή αλγόριθμου αυτοαναστρεφουσών μεταθέσεων με στόχο την ασφαλέστερη ενσωμάτωση του υδατόσημου και την διασφάλιση των πνευματικών δικ</a:t>
            </a:r>
            <a:r>
              <a:rPr lang="el-GR" dirty="0">
                <a:latin typeface="Cambria" panose="02040503050406030204" pitchFamily="18" charset="0"/>
                <a:ea typeface="Times New Roman" panose="02020603050405020304" pitchFamily="18" charset="0"/>
                <a:cs typeface="Times New Roman" panose="02020603050405020304" pitchFamily="18" charset="0"/>
              </a:rPr>
              <a:t>α</a:t>
            </a:r>
            <a:r>
              <a:rPr lang="el-CY" dirty="0">
                <a:latin typeface="Cambria" panose="02040503050406030204" pitchFamily="18" charset="0"/>
                <a:ea typeface="Times New Roman" panose="02020603050405020304" pitchFamily="18" charset="0"/>
                <a:cs typeface="Times New Roman" panose="02020603050405020304" pitchFamily="18" charset="0"/>
              </a:rPr>
              <a:t>ιωμάτων.</a:t>
            </a:r>
          </a:p>
          <a:p>
            <a:pPr marL="0" lvl="3" algn="just"/>
            <a:r>
              <a:rPr lang="el-CY" dirty="0">
                <a:solidFill>
                  <a:srgbClr val="FF0000"/>
                </a:solidFill>
                <a:latin typeface="Cambria" panose="02040503050406030204" pitchFamily="18" charset="0"/>
                <a:ea typeface="Times New Roman" panose="02020603050405020304" pitchFamily="18" charset="0"/>
                <a:cs typeface="Times New Roman" panose="02020603050405020304" pitchFamily="18" charset="0"/>
              </a:rPr>
              <a:t>      </a:t>
            </a:r>
            <a:r>
              <a:rPr lang="el-CY" sz="1800"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rPr>
              <a:t>Πρόβλημα</a:t>
            </a:r>
          </a:p>
          <a:p>
            <a:pPr marL="0" lvl="3" algn="just"/>
            <a:endParaRPr lang="el-CY" sz="1800"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742950" lvl="4" indent="-285750" algn="just">
              <a:buFont typeface="Wingdings" panose="05000000000000000000" pitchFamily="2" charset="2"/>
              <a:buChar char="§"/>
            </a:pPr>
            <a:r>
              <a:rPr lang="el-CY" dirty="0">
                <a:latin typeface="Cambria" panose="02040503050406030204" pitchFamily="18" charset="0"/>
                <a:ea typeface="Times New Roman" panose="02020603050405020304" pitchFamily="18" charset="0"/>
                <a:cs typeface="Times New Roman" panose="02020603050405020304" pitchFamily="18" charset="0"/>
              </a:rPr>
              <a:t>Μια πρώτη λύση που μελετάμε είναι η ανδρομική εφαρμογή του αλγορίθμου αυτοαναστρεφουσών μεταθέσεων στα μαρκαρισμένα κελιά της </a:t>
            </a:r>
            <a:r>
              <a:rPr lang="el-GR" dirty="0">
                <a:latin typeface="Cambria" panose="02040503050406030204" pitchFamily="18" charset="0"/>
                <a:ea typeface="Times New Roman" panose="02020603050405020304" pitchFamily="18" charset="0"/>
                <a:cs typeface="Times New Roman" panose="02020603050405020304" pitchFamily="18" charset="0"/>
              </a:rPr>
              <a:t>2</a:t>
            </a:r>
            <a:r>
              <a:rPr lang="en-US" dirty="0">
                <a:latin typeface="Cambria" panose="02040503050406030204" pitchFamily="18" charset="0"/>
                <a:ea typeface="Times New Roman" panose="02020603050405020304" pitchFamily="18" charset="0"/>
                <a:cs typeface="Times New Roman" panose="02020603050405020304" pitchFamily="18" charset="0"/>
              </a:rPr>
              <a:t>DM </a:t>
            </a:r>
            <a:r>
              <a:rPr lang="el-CY" dirty="0">
                <a:latin typeface="Cambria" panose="02040503050406030204" pitchFamily="18" charset="0"/>
                <a:ea typeface="Times New Roman" panose="02020603050405020304" pitchFamily="18" charset="0"/>
                <a:cs typeface="Times New Roman" panose="02020603050405020304" pitchFamily="18" charset="0"/>
              </a:rPr>
              <a:t>αναπαράστασης.</a:t>
            </a:r>
            <a:endParaRPr lang="el-GR" dirty="0">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8"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211</a:t>
            </a:fld>
            <a:endParaRPr lang="el-GR" altLang="el-GR" sz="1200" dirty="0">
              <a:latin typeface="Cambria" pitchFamily="18" charset="0"/>
            </a:endParaRPr>
          </a:p>
        </p:txBody>
      </p:sp>
    </p:spTree>
    <p:extLst>
      <p:ext uri="{BB962C8B-B14F-4D97-AF65-F5344CB8AC3E}">
        <p14:creationId xmlns:p14="http://schemas.microsoft.com/office/powerpoint/2010/main" val="291953925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D17D38-C6A8-486C-BC43-C35B28A62A8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839403" y="2975128"/>
            <a:ext cx="2138445" cy="2726730"/>
          </a:xfrm>
          <a:prstGeom prst="rect">
            <a:avLst/>
          </a:prstGeom>
        </p:spPr>
      </p:pic>
      <p:graphicFrame>
        <p:nvGraphicFramePr>
          <p:cNvPr id="2" name="Table 2">
            <a:extLst>
              <a:ext uri="{FF2B5EF4-FFF2-40B4-BE49-F238E27FC236}">
                <a16:creationId xmlns:a16="http://schemas.microsoft.com/office/drawing/2014/main" id="{FEED5F05-F0C4-425E-95F7-F061B856D731}"/>
              </a:ext>
            </a:extLst>
          </p:cNvPr>
          <p:cNvGraphicFramePr>
            <a:graphicFrameLocks noGrp="1"/>
          </p:cNvGraphicFramePr>
          <p:nvPr>
            <p:extLst>
              <p:ext uri="{D42A27DB-BD31-4B8C-83A1-F6EECF244321}">
                <p14:modId xmlns:p14="http://schemas.microsoft.com/office/powerpoint/2010/main" val="294273437"/>
              </p:ext>
            </p:extLst>
          </p:nvPr>
        </p:nvGraphicFramePr>
        <p:xfrm>
          <a:off x="5839403" y="2976487"/>
          <a:ext cx="2138445" cy="2726730"/>
        </p:xfrm>
        <a:graphic>
          <a:graphicData uri="http://schemas.openxmlformats.org/drawingml/2006/table">
            <a:tbl>
              <a:tblPr firstRow="1" bandRow="1">
                <a:tableStyleId>{5940675A-B579-460E-94D1-54222C63F5DA}</a:tableStyleId>
              </a:tblPr>
              <a:tblGrid>
                <a:gridCol w="427689">
                  <a:extLst>
                    <a:ext uri="{9D8B030D-6E8A-4147-A177-3AD203B41FA5}">
                      <a16:colId xmlns:a16="http://schemas.microsoft.com/office/drawing/2014/main" val="3254395329"/>
                    </a:ext>
                  </a:extLst>
                </a:gridCol>
                <a:gridCol w="427689">
                  <a:extLst>
                    <a:ext uri="{9D8B030D-6E8A-4147-A177-3AD203B41FA5}">
                      <a16:colId xmlns:a16="http://schemas.microsoft.com/office/drawing/2014/main" val="1375825650"/>
                    </a:ext>
                  </a:extLst>
                </a:gridCol>
                <a:gridCol w="427689">
                  <a:extLst>
                    <a:ext uri="{9D8B030D-6E8A-4147-A177-3AD203B41FA5}">
                      <a16:colId xmlns:a16="http://schemas.microsoft.com/office/drawing/2014/main" val="3834419564"/>
                    </a:ext>
                  </a:extLst>
                </a:gridCol>
                <a:gridCol w="427689">
                  <a:extLst>
                    <a:ext uri="{9D8B030D-6E8A-4147-A177-3AD203B41FA5}">
                      <a16:colId xmlns:a16="http://schemas.microsoft.com/office/drawing/2014/main" val="821791317"/>
                    </a:ext>
                  </a:extLst>
                </a:gridCol>
                <a:gridCol w="427689">
                  <a:extLst>
                    <a:ext uri="{9D8B030D-6E8A-4147-A177-3AD203B41FA5}">
                      <a16:colId xmlns:a16="http://schemas.microsoft.com/office/drawing/2014/main" val="730819782"/>
                    </a:ext>
                  </a:extLst>
                </a:gridCol>
              </a:tblGrid>
              <a:tr h="370101">
                <a:tc>
                  <a:txBody>
                    <a:bodyPr/>
                    <a:lstStyle/>
                    <a:p>
                      <a:endParaRPr lang="en-GB"/>
                    </a:p>
                  </a:txBody>
                  <a:tcPr/>
                </a:tc>
                <a:tc>
                  <a:txBody>
                    <a:bodyPr/>
                    <a:lstStyle/>
                    <a:p>
                      <a:endParaRPr lang="en-GB"/>
                    </a:p>
                  </a:txBody>
                  <a:tcPr/>
                </a:tc>
                <a:tc>
                  <a:txBody>
                    <a:bodyPr/>
                    <a:lstStyle/>
                    <a:p>
                      <a:r>
                        <a:rPr lang="en-US" dirty="0">
                          <a:solidFill>
                            <a:srgbClr val="FFFF00"/>
                          </a:solidFill>
                        </a:rPr>
                        <a:t>*</a:t>
                      </a:r>
                      <a:endParaRPr lang="en-GB" dirty="0"/>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128782621"/>
                  </a:ext>
                </a:extLst>
              </a:tr>
              <a:tr h="436389">
                <a:tc>
                  <a:txBody>
                    <a:bodyPr/>
                    <a:lstStyle/>
                    <a:p>
                      <a:endParaRPr lang="en-GB"/>
                    </a:p>
                  </a:txBody>
                  <a:tcPr/>
                </a:tc>
                <a:tc>
                  <a:txBody>
                    <a:bodyPr/>
                    <a:lstStyle/>
                    <a:p>
                      <a:endParaRPr lang="en-GB" dirty="0"/>
                    </a:p>
                  </a:txBody>
                  <a:tcPr/>
                </a:tc>
                <a:tc>
                  <a:txBody>
                    <a:bodyPr/>
                    <a:lstStyle/>
                    <a:p>
                      <a:endParaRPr lang="en-GB" dirty="0"/>
                    </a:p>
                  </a:txBody>
                  <a:tcPr/>
                </a:tc>
                <a:tc>
                  <a:txBody>
                    <a:bodyPr/>
                    <a:lstStyle/>
                    <a:p>
                      <a:r>
                        <a:rPr lang="en-US" dirty="0">
                          <a:solidFill>
                            <a:srgbClr val="FFFF00"/>
                          </a:solidFill>
                        </a:rPr>
                        <a:t>*</a:t>
                      </a:r>
                      <a:endParaRPr lang="en-GB" dirty="0"/>
                    </a:p>
                  </a:txBody>
                  <a:tcPr/>
                </a:tc>
                <a:tc>
                  <a:txBody>
                    <a:bodyPr/>
                    <a:lstStyle/>
                    <a:p>
                      <a:endParaRPr lang="en-GB"/>
                    </a:p>
                  </a:txBody>
                  <a:tcPr/>
                </a:tc>
                <a:extLst>
                  <a:ext uri="{0D108BD9-81ED-4DB2-BD59-A6C34878D82A}">
                    <a16:rowId xmlns:a16="http://schemas.microsoft.com/office/drawing/2014/main" val="3464954954"/>
                  </a:ext>
                </a:extLst>
              </a:tr>
              <a:tr h="3931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FF00"/>
                          </a:solidFill>
                        </a:rPr>
                        <a:t>*</a:t>
                      </a:r>
                      <a:endParaRPr lang="en-GB" dirty="0"/>
                    </a:p>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850558190"/>
                  </a:ext>
                </a:extLst>
              </a:tr>
              <a:tr h="315703">
                <a:tc>
                  <a:txBody>
                    <a:bodyPr/>
                    <a:lstStyle/>
                    <a:p>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FF00"/>
                          </a:solidFill>
                        </a:rPr>
                        <a:t>*</a:t>
                      </a:r>
                      <a:endParaRPr lang="en-GB" dirty="0"/>
                    </a:p>
                    <a:p>
                      <a:endParaRPr lang="en-GB" dirty="0"/>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2632407027"/>
                  </a:ext>
                </a:extLst>
              </a:tr>
              <a:tr h="315703">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FF00"/>
                          </a:solidFill>
                        </a:rPr>
                        <a:t>*</a:t>
                      </a:r>
                      <a:endParaRPr lang="en-GB" dirty="0"/>
                    </a:p>
                    <a:p>
                      <a:endParaRPr lang="en-GB" dirty="0"/>
                    </a:p>
                  </a:txBody>
                  <a:tcPr/>
                </a:tc>
                <a:extLst>
                  <a:ext uri="{0D108BD9-81ED-4DB2-BD59-A6C34878D82A}">
                    <a16:rowId xmlns:a16="http://schemas.microsoft.com/office/drawing/2014/main" val="4234298277"/>
                  </a:ext>
                </a:extLst>
              </a:tr>
            </a:tbl>
          </a:graphicData>
        </a:graphic>
      </p:graphicFrame>
      <p:sp>
        <p:nvSpPr>
          <p:cNvPr id="33" name="Title 1"/>
          <p:cNvSpPr>
            <a:spLocks noGrp="1"/>
          </p:cNvSpPr>
          <p:nvPr>
            <p:ph type="title"/>
          </p:nvPr>
        </p:nvSpPr>
        <p:spPr>
          <a:xfrm>
            <a:off x="304769" y="188640"/>
            <a:ext cx="8377181" cy="800796"/>
          </a:xfrm>
        </p:spPr>
        <p:txBody>
          <a:bodyPr anchor="b">
            <a:noAutofit/>
          </a:bodyPr>
          <a:lstStyle/>
          <a:p>
            <a:pPr marL="596646" indent="-514350"/>
            <a:r>
              <a:rPr lang="el-GR" sz="2800" dirty="0">
                <a:solidFill>
                  <a:schemeClr val="accent5">
                    <a:lumMod val="75000"/>
                  </a:schemeClr>
                </a:solidFill>
                <a:latin typeface="Century Schoolbook" pitchFamily="18" charset="0"/>
              </a:rPr>
              <a:t>5</a:t>
            </a:r>
            <a:r>
              <a:rPr lang="en-US" sz="2800" dirty="0">
                <a:solidFill>
                  <a:schemeClr val="accent5">
                    <a:lumMod val="75000"/>
                  </a:schemeClr>
                </a:solidFill>
                <a:latin typeface="Century Schoolbook" pitchFamily="18" charset="0"/>
              </a:rPr>
              <a:t> </a:t>
            </a:r>
            <a:r>
              <a:rPr lang="el-GR" sz="2800" dirty="0">
                <a:solidFill>
                  <a:schemeClr val="accent5">
                    <a:lumMod val="75000"/>
                  </a:schemeClr>
                </a:solidFill>
                <a:latin typeface="Century Schoolbook" pitchFamily="18" charset="0"/>
              </a:rPr>
              <a:t>Συμπεράσματα και μελλοντικές επεκτάσεις</a:t>
            </a:r>
            <a:endParaRPr lang="en-US" sz="2800" dirty="0">
              <a:solidFill>
                <a:schemeClr val="accent5">
                  <a:lumMod val="75000"/>
                </a:schemeClr>
              </a:solidFill>
              <a:latin typeface="Century Schoolbook" pitchFamily="18" charset="0"/>
            </a:endParaRPr>
          </a:p>
        </p:txBody>
      </p:sp>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16" name="Rectangle 7"/>
          <p:cNvSpPr/>
          <p:nvPr/>
        </p:nvSpPr>
        <p:spPr>
          <a:xfrm>
            <a:off x="452350" y="1412776"/>
            <a:ext cx="8584146" cy="1754326"/>
          </a:xfrm>
          <a:prstGeom prst="rect">
            <a:avLst/>
          </a:prstGeom>
        </p:spPr>
        <p:txBody>
          <a:bodyPr wrap="square">
            <a:spAutoFit/>
          </a:bodyPr>
          <a:lstStyle/>
          <a:p>
            <a:pPr marL="0" lvl="3" algn="just"/>
            <a:r>
              <a:rPr lang="el-GR" dirty="0">
                <a:solidFill>
                  <a:srgbClr val="FF0000"/>
                </a:solidFill>
                <a:latin typeface="Cambria" panose="02040503050406030204" pitchFamily="18" charset="0"/>
                <a:ea typeface="Times New Roman" panose="02020603050405020304" pitchFamily="18" charset="0"/>
                <a:cs typeface="Times New Roman" panose="02020603050405020304" pitchFamily="18" charset="0"/>
              </a:rPr>
              <a:t>Επέκταση </a:t>
            </a:r>
            <a:r>
              <a:rPr lang="el-CY" dirty="0">
                <a:solidFill>
                  <a:srgbClr val="FF0000"/>
                </a:solidFill>
                <a:latin typeface="Cambria" panose="02040503050406030204" pitchFamily="18" charset="0"/>
                <a:ea typeface="Times New Roman" panose="02020603050405020304" pitchFamily="18" charset="0"/>
                <a:cs typeface="Times New Roman" panose="02020603050405020304" pitchFamily="18" charset="0"/>
              </a:rPr>
              <a:t>4</a:t>
            </a:r>
            <a:endParaRPr lang="el-GR" dirty="0">
              <a:solidFill>
                <a:srgbClr val="FF0000"/>
              </a:solidFill>
              <a:latin typeface="Cambria" panose="02040503050406030204" pitchFamily="18" charset="0"/>
              <a:ea typeface="Times New Roman" panose="02020603050405020304" pitchFamily="18" charset="0"/>
              <a:cs typeface="Times New Roman" panose="02020603050405020304" pitchFamily="18" charset="0"/>
            </a:endParaRPr>
          </a:p>
          <a:p>
            <a:pPr marL="285750" lvl="3" indent="-285750" algn="just">
              <a:buFont typeface="Wingdings" panose="05000000000000000000" pitchFamily="2" charset="2"/>
              <a:buChar char="Ø"/>
            </a:pPr>
            <a:r>
              <a:rPr lang="el-CY" dirty="0">
                <a:latin typeface="Cambria" panose="02040503050406030204" pitchFamily="18" charset="0"/>
                <a:ea typeface="Times New Roman" panose="02020603050405020304" pitchFamily="18" charset="0"/>
                <a:cs typeface="Times New Roman" panose="02020603050405020304" pitchFamily="18" charset="0"/>
              </a:rPr>
              <a:t>Μια επέκταση που έχουμε αρχίσει ήδη να μελετάμε είναι η αναδρομική εφαρμογή αλγόριθμου αυτοαναστρεφουσών μεταθέσεων με στόχο την ασφαλέστερη ενσωμάτωση του υδατόσημου και την διασφάλιση των πνευματικών δικ</a:t>
            </a:r>
            <a:r>
              <a:rPr lang="el-GR" dirty="0">
                <a:latin typeface="Cambria" panose="02040503050406030204" pitchFamily="18" charset="0"/>
                <a:ea typeface="Times New Roman" panose="02020603050405020304" pitchFamily="18" charset="0"/>
                <a:cs typeface="Times New Roman" panose="02020603050405020304" pitchFamily="18" charset="0"/>
              </a:rPr>
              <a:t>α</a:t>
            </a:r>
            <a:r>
              <a:rPr lang="el-CY" dirty="0">
                <a:latin typeface="Cambria" panose="02040503050406030204" pitchFamily="18" charset="0"/>
                <a:ea typeface="Times New Roman" panose="02020603050405020304" pitchFamily="18" charset="0"/>
                <a:cs typeface="Times New Roman" panose="02020603050405020304" pitchFamily="18" charset="0"/>
              </a:rPr>
              <a:t>ιωμάτων.</a:t>
            </a:r>
          </a:p>
          <a:p>
            <a:pPr marL="0" lvl="3" algn="just"/>
            <a:r>
              <a:rPr lang="el-CY" dirty="0">
                <a:solidFill>
                  <a:srgbClr val="FF0000"/>
                </a:solidFill>
                <a:latin typeface="Cambria" panose="02040503050406030204" pitchFamily="18" charset="0"/>
                <a:ea typeface="Times New Roman" panose="02020603050405020304" pitchFamily="18" charset="0"/>
                <a:cs typeface="Times New Roman" panose="02020603050405020304" pitchFamily="18" charset="0"/>
              </a:rPr>
              <a:t>      </a:t>
            </a:r>
            <a:r>
              <a:rPr lang="el-CY" sz="1800"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rPr>
              <a:t>Πρόβλημα</a:t>
            </a:r>
            <a:endParaRPr lang="el-GR" sz="1800"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8"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212</a:t>
            </a:fld>
            <a:endParaRPr lang="el-GR" altLang="el-GR" sz="1200" dirty="0">
              <a:latin typeface="Cambria" pitchFamily="18" charset="0"/>
            </a:endParaRPr>
          </a:p>
        </p:txBody>
      </p:sp>
      <p:cxnSp>
        <p:nvCxnSpPr>
          <p:cNvPr id="11" name="Straight Arrow Connector 10">
            <a:extLst>
              <a:ext uri="{FF2B5EF4-FFF2-40B4-BE49-F238E27FC236}">
                <a16:creationId xmlns:a16="http://schemas.microsoft.com/office/drawing/2014/main" id="{306FB7F9-F224-4ABA-B3DA-881E56698E3C}"/>
              </a:ext>
            </a:extLst>
          </p:cNvPr>
          <p:cNvCxnSpPr>
            <a:cxnSpLocks/>
          </p:cNvCxnSpPr>
          <p:nvPr/>
        </p:nvCxnSpPr>
        <p:spPr>
          <a:xfrm>
            <a:off x="5004048" y="4152402"/>
            <a:ext cx="720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416A096-B443-4DBD-BF78-06247C98E687}"/>
              </a:ext>
            </a:extLst>
          </p:cNvPr>
          <p:cNvSpPr txBox="1"/>
          <p:nvPr/>
        </p:nvSpPr>
        <p:spPr>
          <a:xfrm>
            <a:off x="839828" y="4076199"/>
            <a:ext cx="1001172" cy="369332"/>
          </a:xfrm>
          <a:prstGeom prst="rect">
            <a:avLst/>
          </a:prstGeom>
          <a:noFill/>
        </p:spPr>
        <p:txBody>
          <a:bodyPr wrap="none" rtlCol="0">
            <a:spAutoFit/>
          </a:bodyPr>
          <a:lstStyle/>
          <a:p>
            <a:r>
              <a:rPr lang="el-CY" dirty="0"/>
              <a:t>Εικόνα </a:t>
            </a:r>
            <a:r>
              <a:rPr lang="el-CY" i="1" dirty="0"/>
              <a:t>Α</a:t>
            </a:r>
            <a:endParaRPr lang="en-GB" i="1" dirty="0"/>
          </a:p>
        </p:txBody>
      </p:sp>
      <p:sp>
        <p:nvSpPr>
          <p:cNvPr id="18" name="TextBox 17">
            <a:extLst>
              <a:ext uri="{FF2B5EF4-FFF2-40B4-BE49-F238E27FC236}">
                <a16:creationId xmlns:a16="http://schemas.microsoft.com/office/drawing/2014/main" id="{EB1EB98A-9B6E-4801-BDEB-BCBDFFB4C63C}"/>
              </a:ext>
            </a:extLst>
          </p:cNvPr>
          <p:cNvSpPr txBox="1"/>
          <p:nvPr/>
        </p:nvSpPr>
        <p:spPr>
          <a:xfrm>
            <a:off x="6481402" y="5727427"/>
            <a:ext cx="1001172" cy="369332"/>
          </a:xfrm>
          <a:prstGeom prst="rect">
            <a:avLst/>
          </a:prstGeom>
          <a:noFill/>
        </p:spPr>
        <p:txBody>
          <a:bodyPr wrap="none" rtlCol="0">
            <a:spAutoFit/>
          </a:bodyPr>
          <a:lstStyle/>
          <a:p>
            <a:r>
              <a:rPr lang="el-CY" dirty="0"/>
              <a:t>Εικόνα </a:t>
            </a:r>
            <a:r>
              <a:rPr lang="el-CY" i="1" dirty="0"/>
              <a:t>Β</a:t>
            </a:r>
            <a:endParaRPr lang="en-GB" i="1" dirty="0"/>
          </a:p>
        </p:txBody>
      </p:sp>
      <p:pic>
        <p:nvPicPr>
          <p:cNvPr id="17" name="Picture 16" descr="A picture containing person, wall, candle, indoor&#10;&#10;Description automatically generated">
            <a:extLst>
              <a:ext uri="{FF2B5EF4-FFF2-40B4-BE49-F238E27FC236}">
                <a16:creationId xmlns:a16="http://schemas.microsoft.com/office/drawing/2014/main" id="{64F73056-1307-4809-A532-7D809F428E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2012" y="3192032"/>
            <a:ext cx="2636910" cy="2636910"/>
          </a:xfrm>
          <a:prstGeom prst="rect">
            <a:avLst/>
          </a:prstGeom>
        </p:spPr>
      </p:pic>
      <p:graphicFrame>
        <p:nvGraphicFramePr>
          <p:cNvPr id="19" name="Table 19">
            <a:extLst>
              <a:ext uri="{FF2B5EF4-FFF2-40B4-BE49-F238E27FC236}">
                <a16:creationId xmlns:a16="http://schemas.microsoft.com/office/drawing/2014/main" id="{92D9B665-1CBB-4D46-9DC9-63222F694835}"/>
              </a:ext>
            </a:extLst>
          </p:cNvPr>
          <p:cNvGraphicFramePr>
            <a:graphicFrameLocks noGrp="1"/>
          </p:cNvGraphicFramePr>
          <p:nvPr>
            <p:extLst>
              <p:ext uri="{D42A27DB-BD31-4B8C-83A1-F6EECF244321}">
                <p14:modId xmlns:p14="http://schemas.microsoft.com/office/powerpoint/2010/main" val="2976880220"/>
              </p:ext>
            </p:extLst>
          </p:nvPr>
        </p:nvGraphicFramePr>
        <p:xfrm>
          <a:off x="2162012" y="3192031"/>
          <a:ext cx="2636910" cy="2636910"/>
        </p:xfrm>
        <a:graphic>
          <a:graphicData uri="http://schemas.openxmlformats.org/drawingml/2006/table">
            <a:tbl>
              <a:tblPr firstRow="1" bandRow="1">
                <a:tableStyleId>{5940675A-B579-460E-94D1-54222C63F5DA}</a:tableStyleId>
              </a:tblPr>
              <a:tblGrid>
                <a:gridCol w="393764">
                  <a:extLst>
                    <a:ext uri="{9D8B030D-6E8A-4147-A177-3AD203B41FA5}">
                      <a16:colId xmlns:a16="http://schemas.microsoft.com/office/drawing/2014/main" val="1561418364"/>
                    </a:ext>
                  </a:extLst>
                </a:gridCol>
                <a:gridCol w="576064">
                  <a:extLst>
                    <a:ext uri="{9D8B030D-6E8A-4147-A177-3AD203B41FA5}">
                      <a16:colId xmlns:a16="http://schemas.microsoft.com/office/drawing/2014/main" val="3888378173"/>
                    </a:ext>
                  </a:extLst>
                </a:gridCol>
                <a:gridCol w="432048">
                  <a:extLst>
                    <a:ext uri="{9D8B030D-6E8A-4147-A177-3AD203B41FA5}">
                      <a16:colId xmlns:a16="http://schemas.microsoft.com/office/drawing/2014/main" val="3731427482"/>
                    </a:ext>
                  </a:extLst>
                </a:gridCol>
                <a:gridCol w="576064">
                  <a:extLst>
                    <a:ext uri="{9D8B030D-6E8A-4147-A177-3AD203B41FA5}">
                      <a16:colId xmlns:a16="http://schemas.microsoft.com/office/drawing/2014/main" val="3804284265"/>
                    </a:ext>
                  </a:extLst>
                </a:gridCol>
                <a:gridCol w="658970">
                  <a:extLst>
                    <a:ext uri="{9D8B030D-6E8A-4147-A177-3AD203B41FA5}">
                      <a16:colId xmlns:a16="http://schemas.microsoft.com/office/drawing/2014/main" val="440789380"/>
                    </a:ext>
                  </a:extLst>
                </a:gridCol>
              </a:tblGrid>
              <a:tr h="444124">
                <a:tc>
                  <a:txBody>
                    <a:bodyPr/>
                    <a:lstStyle/>
                    <a:p>
                      <a:pPr algn="ctr"/>
                      <a:endParaRPr lang="en-GB" dirty="0"/>
                    </a:p>
                  </a:txBody>
                  <a:tcPr/>
                </a:tc>
                <a:tc>
                  <a:txBody>
                    <a:bodyPr/>
                    <a:lstStyle/>
                    <a:p>
                      <a:pPr algn="ctr"/>
                      <a:endParaRPr lang="en-GB" dirty="0"/>
                    </a:p>
                  </a:txBody>
                  <a:tcPr/>
                </a:tc>
                <a:tc>
                  <a:txBody>
                    <a:bodyPr/>
                    <a:lstStyle/>
                    <a:p>
                      <a:pPr algn="ctr"/>
                      <a:r>
                        <a:rPr lang="en-US" dirty="0">
                          <a:solidFill>
                            <a:srgbClr val="FFFF00"/>
                          </a:solidFill>
                        </a:rPr>
                        <a:t>*</a:t>
                      </a:r>
                      <a:endParaRPr lang="en-GB" dirty="0">
                        <a:solidFill>
                          <a:srgbClr val="FFFF00"/>
                        </a:solidFill>
                      </a:endParaRPr>
                    </a:p>
                  </a:txBody>
                  <a:tcPr/>
                </a:tc>
                <a:tc>
                  <a:txBody>
                    <a:bodyPr/>
                    <a:lstStyle/>
                    <a:p>
                      <a:pPr algn="ctr"/>
                      <a:endParaRPr lang="en-GB"/>
                    </a:p>
                  </a:txBody>
                  <a:tcPr/>
                </a:tc>
                <a:tc>
                  <a:txBody>
                    <a:bodyPr/>
                    <a:lstStyle/>
                    <a:p>
                      <a:pPr algn="ctr"/>
                      <a:endParaRPr lang="en-GB"/>
                    </a:p>
                  </a:txBody>
                  <a:tcPr/>
                </a:tc>
                <a:extLst>
                  <a:ext uri="{0D108BD9-81ED-4DB2-BD59-A6C34878D82A}">
                    <a16:rowId xmlns:a16="http://schemas.microsoft.com/office/drawing/2014/main" val="569642683"/>
                  </a:ext>
                </a:extLst>
              </a:tr>
              <a:tr h="641621">
                <a:tc>
                  <a:txBody>
                    <a:bodyPr/>
                    <a:lstStyle/>
                    <a:p>
                      <a:pPr algn="ctr"/>
                      <a:endParaRPr lang="en-GB"/>
                    </a:p>
                  </a:txBody>
                  <a:tcPr/>
                </a:tc>
                <a:tc>
                  <a:txBody>
                    <a:bodyPr/>
                    <a:lstStyle/>
                    <a:p>
                      <a:pPr algn="ctr"/>
                      <a:endParaRPr lang="en-GB"/>
                    </a:p>
                  </a:txBody>
                  <a:tcPr/>
                </a:tc>
                <a:tc>
                  <a:txBody>
                    <a:bodyPr/>
                    <a:lstStyle/>
                    <a:p>
                      <a:pPr algn="ctr"/>
                      <a:endParaRPr lang="en-GB" dirty="0"/>
                    </a:p>
                  </a:txBody>
                  <a:tcPr/>
                </a:tc>
                <a:tc>
                  <a:txBody>
                    <a:bodyPr/>
                    <a:lstStyle/>
                    <a:p>
                      <a:pPr algn="ctr"/>
                      <a:r>
                        <a:rPr lang="en-US" dirty="0">
                          <a:solidFill>
                            <a:srgbClr val="FFFF00"/>
                          </a:solidFill>
                        </a:rPr>
                        <a:t>*</a:t>
                      </a:r>
                      <a:endParaRPr lang="en-GB" dirty="0">
                        <a:solidFill>
                          <a:srgbClr val="FFFF00"/>
                        </a:solidFill>
                      </a:endParaRPr>
                    </a:p>
                  </a:txBody>
                  <a:tcPr/>
                </a:tc>
                <a:tc>
                  <a:txBody>
                    <a:bodyPr/>
                    <a:lstStyle/>
                    <a:p>
                      <a:pPr algn="ctr"/>
                      <a:endParaRPr lang="en-GB"/>
                    </a:p>
                  </a:txBody>
                  <a:tcPr/>
                </a:tc>
                <a:extLst>
                  <a:ext uri="{0D108BD9-81ED-4DB2-BD59-A6C34878D82A}">
                    <a16:rowId xmlns:a16="http://schemas.microsoft.com/office/drawing/2014/main" val="2484674537"/>
                  </a:ext>
                </a:extLst>
              </a:tr>
              <a:tr h="517055">
                <a:tc>
                  <a:txBody>
                    <a:bodyPr/>
                    <a:lstStyle/>
                    <a:p>
                      <a:pPr algn="ctr"/>
                      <a:r>
                        <a:rPr lang="en-US" dirty="0">
                          <a:solidFill>
                            <a:srgbClr val="FFFF00"/>
                          </a:solidFill>
                        </a:rPr>
                        <a:t>*</a:t>
                      </a:r>
                      <a:endParaRPr lang="en-GB" dirty="0">
                        <a:solidFill>
                          <a:srgbClr val="FFFF00"/>
                        </a:solidFill>
                      </a:endParaRPr>
                    </a:p>
                  </a:txBody>
                  <a:tcPr/>
                </a:tc>
                <a:tc>
                  <a:txBody>
                    <a:bodyPr/>
                    <a:lstStyle/>
                    <a:p>
                      <a:pPr algn="ctr"/>
                      <a:endParaRPr lang="en-GB"/>
                    </a:p>
                  </a:txBody>
                  <a:tcPr/>
                </a:tc>
                <a:tc>
                  <a:txBody>
                    <a:bodyPr/>
                    <a:lstStyle/>
                    <a:p>
                      <a:pPr algn="ctr"/>
                      <a:endParaRPr lang="en-GB"/>
                    </a:p>
                  </a:txBody>
                  <a:tcPr/>
                </a:tc>
                <a:tc>
                  <a:txBody>
                    <a:bodyPr/>
                    <a:lstStyle/>
                    <a:p>
                      <a:pPr algn="ctr"/>
                      <a:endParaRPr lang="en-GB" dirty="0"/>
                    </a:p>
                  </a:txBody>
                  <a:tcPr/>
                </a:tc>
                <a:tc>
                  <a:txBody>
                    <a:bodyPr/>
                    <a:lstStyle/>
                    <a:p>
                      <a:pPr algn="ctr"/>
                      <a:endParaRPr lang="en-GB"/>
                    </a:p>
                  </a:txBody>
                  <a:tcPr/>
                </a:tc>
                <a:extLst>
                  <a:ext uri="{0D108BD9-81ED-4DB2-BD59-A6C34878D82A}">
                    <a16:rowId xmlns:a16="http://schemas.microsoft.com/office/drawing/2014/main" val="2387492637"/>
                  </a:ext>
                </a:extLst>
              </a:tr>
              <a:tr h="517055">
                <a:tc>
                  <a:txBody>
                    <a:bodyPr/>
                    <a:lstStyle/>
                    <a:p>
                      <a:pPr algn="ctr"/>
                      <a:endParaRPr lang="en-GB"/>
                    </a:p>
                  </a:txBody>
                  <a:tcPr/>
                </a:tc>
                <a:tc>
                  <a:txBody>
                    <a:bodyPr/>
                    <a:lstStyle/>
                    <a:p>
                      <a:pPr algn="ctr"/>
                      <a:r>
                        <a:rPr lang="en-US" dirty="0">
                          <a:solidFill>
                            <a:srgbClr val="FFFF00"/>
                          </a:solidFill>
                        </a:rPr>
                        <a:t>*</a:t>
                      </a:r>
                      <a:endParaRPr lang="en-GB" dirty="0">
                        <a:solidFill>
                          <a:srgbClr val="FFFF00"/>
                        </a:solidFill>
                      </a:endParaRPr>
                    </a:p>
                  </a:txBody>
                  <a:tcPr/>
                </a:tc>
                <a:tc>
                  <a:txBody>
                    <a:bodyPr/>
                    <a:lstStyle/>
                    <a:p>
                      <a:pPr algn="ctr"/>
                      <a:endParaRPr lang="en-GB"/>
                    </a:p>
                  </a:txBody>
                  <a:tcPr/>
                </a:tc>
                <a:tc>
                  <a:txBody>
                    <a:bodyPr/>
                    <a:lstStyle/>
                    <a:p>
                      <a:pPr algn="ctr"/>
                      <a:endParaRPr lang="en-GB"/>
                    </a:p>
                  </a:txBody>
                  <a:tcPr/>
                </a:tc>
                <a:tc>
                  <a:txBody>
                    <a:bodyPr/>
                    <a:lstStyle/>
                    <a:p>
                      <a:pPr algn="ctr"/>
                      <a:endParaRPr lang="en-GB" dirty="0"/>
                    </a:p>
                  </a:txBody>
                  <a:tcPr/>
                </a:tc>
                <a:extLst>
                  <a:ext uri="{0D108BD9-81ED-4DB2-BD59-A6C34878D82A}">
                    <a16:rowId xmlns:a16="http://schemas.microsoft.com/office/drawing/2014/main" val="4265447234"/>
                  </a:ext>
                </a:extLst>
              </a:tr>
              <a:tr h="517055">
                <a:tc>
                  <a:txBody>
                    <a:bodyPr/>
                    <a:lstStyle/>
                    <a:p>
                      <a:pPr algn="ctr"/>
                      <a:endParaRPr lang="en-GB"/>
                    </a:p>
                  </a:txBody>
                  <a:tcPr/>
                </a:tc>
                <a:tc>
                  <a:txBody>
                    <a:bodyPr/>
                    <a:lstStyle/>
                    <a:p>
                      <a:pPr algn="ctr"/>
                      <a:endParaRPr lang="en-GB"/>
                    </a:p>
                  </a:txBody>
                  <a:tcPr/>
                </a:tc>
                <a:tc>
                  <a:txBody>
                    <a:bodyPr/>
                    <a:lstStyle/>
                    <a:p>
                      <a:pPr algn="ctr"/>
                      <a:endParaRPr lang="en-GB"/>
                    </a:p>
                  </a:txBody>
                  <a:tcPr/>
                </a:tc>
                <a:tc>
                  <a:txBody>
                    <a:bodyPr/>
                    <a:lstStyle/>
                    <a:p>
                      <a:pPr algn="ctr"/>
                      <a:endParaRPr lang="en-GB"/>
                    </a:p>
                  </a:txBody>
                  <a:tcPr/>
                </a:tc>
                <a:tc>
                  <a:txBody>
                    <a:bodyPr/>
                    <a:lstStyle/>
                    <a:p>
                      <a:pPr algn="ctr"/>
                      <a:r>
                        <a:rPr lang="en-US" dirty="0">
                          <a:solidFill>
                            <a:srgbClr val="FFFF00"/>
                          </a:solidFill>
                        </a:rPr>
                        <a:t>*</a:t>
                      </a:r>
                      <a:endParaRPr lang="en-GB" dirty="0">
                        <a:solidFill>
                          <a:srgbClr val="FFFF00"/>
                        </a:solidFill>
                      </a:endParaRPr>
                    </a:p>
                  </a:txBody>
                  <a:tcPr/>
                </a:tc>
                <a:extLst>
                  <a:ext uri="{0D108BD9-81ED-4DB2-BD59-A6C34878D82A}">
                    <a16:rowId xmlns:a16="http://schemas.microsoft.com/office/drawing/2014/main" val="2840830472"/>
                  </a:ext>
                </a:extLst>
              </a:tr>
            </a:tbl>
          </a:graphicData>
        </a:graphic>
      </p:graphicFrame>
      <p:sp>
        <p:nvSpPr>
          <p:cNvPr id="3" name="Rectangle 2">
            <a:extLst>
              <a:ext uri="{FF2B5EF4-FFF2-40B4-BE49-F238E27FC236}">
                <a16:creationId xmlns:a16="http://schemas.microsoft.com/office/drawing/2014/main" id="{E4D1021C-406C-45C9-B2BE-D37615FBAD16}"/>
              </a:ext>
            </a:extLst>
          </p:cNvPr>
          <p:cNvSpPr/>
          <p:nvPr/>
        </p:nvSpPr>
        <p:spPr>
          <a:xfrm>
            <a:off x="3563888" y="3645024"/>
            <a:ext cx="576064" cy="6480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Icon&#10;&#10;Description automatically generated">
            <a:extLst>
              <a:ext uri="{FF2B5EF4-FFF2-40B4-BE49-F238E27FC236}">
                <a16:creationId xmlns:a16="http://schemas.microsoft.com/office/drawing/2014/main" id="{3E2309B1-8A03-4215-A5FF-89C0405CE9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48962" y="3702737"/>
            <a:ext cx="421869" cy="421869"/>
          </a:xfrm>
          <a:prstGeom prst="rect">
            <a:avLst/>
          </a:prstGeom>
        </p:spPr>
      </p:pic>
    </p:spTree>
    <p:extLst>
      <p:ext uri="{BB962C8B-B14F-4D97-AF65-F5344CB8AC3E}">
        <p14:creationId xmlns:p14="http://schemas.microsoft.com/office/powerpoint/2010/main" val="395055903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69" y="188640"/>
            <a:ext cx="8377181" cy="800796"/>
          </a:xfrm>
        </p:spPr>
        <p:txBody>
          <a:bodyPr anchor="b">
            <a:noAutofit/>
          </a:bodyPr>
          <a:lstStyle/>
          <a:p>
            <a:pPr marL="596646" indent="-514350"/>
            <a:r>
              <a:rPr lang="el-GR" sz="2800" dirty="0">
                <a:solidFill>
                  <a:schemeClr val="accent5">
                    <a:lumMod val="75000"/>
                  </a:schemeClr>
                </a:solidFill>
                <a:latin typeface="Century Schoolbook" pitchFamily="18" charset="0"/>
              </a:rPr>
              <a:t>5</a:t>
            </a:r>
            <a:r>
              <a:rPr lang="en-US" sz="2800" dirty="0">
                <a:solidFill>
                  <a:schemeClr val="accent5">
                    <a:lumMod val="75000"/>
                  </a:schemeClr>
                </a:solidFill>
                <a:latin typeface="Century Schoolbook" pitchFamily="18" charset="0"/>
              </a:rPr>
              <a:t> </a:t>
            </a:r>
            <a:r>
              <a:rPr lang="el-GR" sz="2800" dirty="0">
                <a:solidFill>
                  <a:schemeClr val="accent5">
                    <a:lumMod val="75000"/>
                  </a:schemeClr>
                </a:solidFill>
                <a:latin typeface="Century Schoolbook" pitchFamily="18" charset="0"/>
              </a:rPr>
              <a:t>Συμπεράσματα και μελλοντικές επεκτάσεις</a:t>
            </a:r>
            <a:endParaRPr lang="en-US" sz="2800" dirty="0">
              <a:solidFill>
                <a:schemeClr val="accent5">
                  <a:lumMod val="75000"/>
                </a:schemeClr>
              </a:solidFill>
              <a:latin typeface="Century Schoolbook" pitchFamily="18" charset="0"/>
            </a:endParaRPr>
          </a:p>
        </p:txBody>
      </p:sp>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16" name="Rectangle 7"/>
          <p:cNvSpPr/>
          <p:nvPr/>
        </p:nvSpPr>
        <p:spPr>
          <a:xfrm>
            <a:off x="452350" y="1412776"/>
            <a:ext cx="8584146" cy="3693319"/>
          </a:xfrm>
          <a:prstGeom prst="rect">
            <a:avLst/>
          </a:prstGeom>
        </p:spPr>
        <p:txBody>
          <a:bodyPr wrap="square">
            <a:spAutoFit/>
          </a:bodyPr>
          <a:lstStyle/>
          <a:p>
            <a:pPr marL="0" lvl="3" algn="just"/>
            <a:r>
              <a:rPr lang="el-GR" dirty="0">
                <a:solidFill>
                  <a:srgbClr val="FF0000"/>
                </a:solidFill>
                <a:latin typeface="Cambria" panose="02040503050406030204" pitchFamily="18" charset="0"/>
                <a:ea typeface="Times New Roman" panose="02020603050405020304" pitchFamily="18" charset="0"/>
                <a:cs typeface="Times New Roman" panose="02020603050405020304" pitchFamily="18" charset="0"/>
              </a:rPr>
              <a:t>Επέκταση </a:t>
            </a:r>
            <a:r>
              <a:rPr lang="el-CY" dirty="0">
                <a:solidFill>
                  <a:srgbClr val="FF0000"/>
                </a:solidFill>
                <a:latin typeface="Cambria" panose="02040503050406030204" pitchFamily="18" charset="0"/>
                <a:ea typeface="Times New Roman" panose="02020603050405020304" pitchFamily="18" charset="0"/>
                <a:cs typeface="Times New Roman" panose="02020603050405020304" pitchFamily="18" charset="0"/>
              </a:rPr>
              <a:t>4</a:t>
            </a:r>
            <a:endParaRPr lang="el-GR" dirty="0">
              <a:solidFill>
                <a:srgbClr val="FF0000"/>
              </a:solidFill>
              <a:latin typeface="Cambria" panose="02040503050406030204" pitchFamily="18" charset="0"/>
              <a:ea typeface="Times New Roman" panose="02020603050405020304" pitchFamily="18" charset="0"/>
              <a:cs typeface="Times New Roman" panose="02020603050405020304" pitchFamily="18" charset="0"/>
            </a:endParaRPr>
          </a:p>
          <a:p>
            <a:pPr marL="285750" lvl="3" indent="-285750" algn="just">
              <a:buFont typeface="Wingdings" panose="05000000000000000000" pitchFamily="2" charset="2"/>
              <a:buChar char="Ø"/>
            </a:pPr>
            <a:r>
              <a:rPr lang="el-CY" dirty="0">
                <a:latin typeface="Cambria" panose="02040503050406030204" pitchFamily="18" charset="0"/>
                <a:ea typeface="Times New Roman" panose="02020603050405020304" pitchFamily="18" charset="0"/>
                <a:cs typeface="Times New Roman" panose="02020603050405020304" pitchFamily="18" charset="0"/>
              </a:rPr>
              <a:t>Μια επέκταση που έχουμε αρχίσει ήδη να μελετάμε είναι η αναδρομική εφαρμογή αλγόριθμου αυτοαναστρεφουσών μεταθέσεων με στόχο την ασφαλέστερη ενσωμάτωση του υδατόσημου και την διασφάλιση των πνευματικών διακιωμάτων.</a:t>
            </a:r>
          </a:p>
          <a:p>
            <a:pPr marL="0" lvl="3" algn="just"/>
            <a:r>
              <a:rPr lang="el-CY" dirty="0">
                <a:solidFill>
                  <a:srgbClr val="FF0000"/>
                </a:solidFill>
                <a:latin typeface="Cambria" panose="02040503050406030204" pitchFamily="18" charset="0"/>
                <a:ea typeface="Times New Roman" panose="02020603050405020304" pitchFamily="18" charset="0"/>
                <a:cs typeface="Times New Roman" panose="02020603050405020304" pitchFamily="18" charset="0"/>
              </a:rPr>
              <a:t>      </a:t>
            </a:r>
            <a:r>
              <a:rPr lang="el-CY" sz="1800"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rPr>
              <a:t>Πρόβλημα</a:t>
            </a:r>
            <a:endParaRPr lang="en-US" sz="1800"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lvl="3" algn="just"/>
            <a:endParaRPr lang="en-US" dirty="0">
              <a:solidFill>
                <a:srgbClr val="FF0000"/>
              </a:solidFill>
              <a:latin typeface="Cambria" panose="02040503050406030204" pitchFamily="18" charset="0"/>
              <a:ea typeface="Times New Roman" panose="02020603050405020304" pitchFamily="18" charset="0"/>
              <a:cs typeface="Times New Roman" panose="02020603050405020304" pitchFamily="18" charset="0"/>
            </a:endParaRPr>
          </a:p>
          <a:p>
            <a:pPr marL="742950" lvl="4" indent="-285750" algn="just">
              <a:buFont typeface="Wingdings" panose="05000000000000000000" pitchFamily="2" charset="2"/>
              <a:buChar char="§"/>
            </a:pPr>
            <a:r>
              <a:rPr lang="en-US" dirty="0">
                <a:effectLst/>
                <a:latin typeface="Cambria" panose="02040503050406030204" pitchFamily="18" charset="0"/>
                <a:ea typeface="Times New Roman" panose="02020603050405020304" pitchFamily="18" charset="0"/>
                <a:cs typeface="Times New Roman" panose="02020603050405020304" pitchFamily="18" charset="0"/>
              </a:rPr>
              <a:t>T</a:t>
            </a:r>
            <a:r>
              <a:rPr lang="el-CY" dirty="0">
                <a:effectLst/>
                <a:latin typeface="Cambria" panose="02040503050406030204" pitchFamily="18" charset="0"/>
                <a:ea typeface="Times New Roman" panose="02020603050405020304" pitchFamily="18" charset="0"/>
                <a:cs typeface="Times New Roman" panose="02020603050405020304" pitchFamily="18" charset="0"/>
              </a:rPr>
              <a:t>α αποτελέσματα μέχρι στιγμής είναι θετικά, με τιμές </a:t>
            </a:r>
            <a:r>
              <a:rPr lang="en-US" dirty="0">
                <a:effectLst/>
                <a:latin typeface="Cambria" panose="02040503050406030204" pitchFamily="18" charset="0"/>
                <a:ea typeface="Times New Roman" panose="02020603050405020304" pitchFamily="18" charset="0"/>
                <a:cs typeface="Times New Roman" panose="02020603050405020304" pitchFamily="18" charset="0"/>
              </a:rPr>
              <a:t>PSNR </a:t>
            </a:r>
            <a:r>
              <a:rPr lang="el-GR" dirty="0">
                <a:latin typeface="Cambria" panose="02040503050406030204" pitchFamily="18" charset="0"/>
                <a:ea typeface="Times New Roman" panose="02020603050405020304" pitchFamily="18" charset="0"/>
                <a:cs typeface="Times New Roman" panose="02020603050405020304" pitchFamily="18" charset="0"/>
              </a:rPr>
              <a:t>και </a:t>
            </a:r>
            <a:r>
              <a:rPr lang="en-US" dirty="0">
                <a:latin typeface="Cambria" panose="02040503050406030204" pitchFamily="18" charset="0"/>
                <a:ea typeface="Times New Roman" panose="02020603050405020304" pitchFamily="18" charset="0"/>
                <a:cs typeface="Times New Roman" panose="02020603050405020304" pitchFamily="18" charset="0"/>
              </a:rPr>
              <a:t>SSIM </a:t>
            </a:r>
            <a:r>
              <a:rPr lang="el-CY" dirty="0">
                <a:latin typeface="Cambria" panose="02040503050406030204" pitchFamily="18" charset="0"/>
                <a:ea typeface="Times New Roman" panose="02020603050405020304" pitchFamily="18" charset="0"/>
                <a:cs typeface="Times New Roman" panose="02020603050405020304" pitchFamily="18" charset="0"/>
              </a:rPr>
              <a:t>παρόμοιες με αυτές του αλγόριθμου αυτοαναστρεφουσών μεταθέσεων.</a:t>
            </a:r>
          </a:p>
          <a:p>
            <a:pPr marL="742950" lvl="4" indent="-285750" algn="just">
              <a:buFont typeface="Wingdings" panose="05000000000000000000" pitchFamily="2" charset="2"/>
              <a:buChar char="§"/>
            </a:pPr>
            <a:endParaRPr lang="el-CY" dirty="0">
              <a:effectLst/>
              <a:latin typeface="Cambria" panose="02040503050406030204" pitchFamily="18" charset="0"/>
              <a:ea typeface="Times New Roman" panose="02020603050405020304" pitchFamily="18" charset="0"/>
              <a:cs typeface="Times New Roman" panose="02020603050405020304" pitchFamily="18" charset="0"/>
            </a:endParaRPr>
          </a:p>
          <a:p>
            <a:pPr marL="742950" lvl="4" indent="-285750" algn="just">
              <a:buFont typeface="Wingdings" panose="05000000000000000000" pitchFamily="2" charset="2"/>
              <a:buChar char="§"/>
            </a:pPr>
            <a:r>
              <a:rPr lang="el-CY" dirty="0">
                <a:latin typeface="Cambria" panose="02040503050406030204" pitchFamily="18" charset="0"/>
                <a:ea typeface="Times New Roman" panose="02020603050405020304" pitchFamily="18" charset="0"/>
                <a:cs typeface="Times New Roman" panose="02020603050405020304" pitchFamily="18" charset="0"/>
              </a:rPr>
              <a:t>Επίσης λόγ</a:t>
            </a:r>
            <a:r>
              <a:rPr lang="el-GR" dirty="0">
                <a:latin typeface="Cambria" panose="02040503050406030204" pitchFamily="18" charset="0"/>
                <a:ea typeface="Times New Roman" panose="02020603050405020304" pitchFamily="18" charset="0"/>
                <a:cs typeface="Times New Roman" panose="02020603050405020304" pitchFamily="18" charset="0"/>
              </a:rPr>
              <a:t>ω</a:t>
            </a:r>
            <a:r>
              <a:rPr lang="el-CY" dirty="0">
                <a:latin typeface="Cambria" panose="02040503050406030204" pitchFamily="18" charset="0"/>
                <a:ea typeface="Times New Roman" panose="02020603050405020304" pitchFamily="18" charset="0"/>
                <a:cs typeface="Times New Roman" panose="02020603050405020304" pitchFamily="18" charset="0"/>
              </a:rPr>
              <a:t> του μικρότερου κελιού που επεξεργάζεται ο αλγόριθμος των αυτοαναστρεφουσών μεταθέσων, έχουμε μειώσει κατα πολύ την υπολογιστική πολυπλοκότητα.</a:t>
            </a:r>
            <a:endParaRPr lang="el-GR" dirty="0">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8"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213</a:t>
            </a:fld>
            <a:endParaRPr lang="el-GR" altLang="el-GR" sz="1200" dirty="0">
              <a:latin typeface="Cambria" pitchFamily="18" charset="0"/>
            </a:endParaRPr>
          </a:p>
        </p:txBody>
      </p:sp>
    </p:spTree>
    <p:extLst>
      <p:ext uri="{BB962C8B-B14F-4D97-AF65-F5344CB8AC3E}">
        <p14:creationId xmlns:p14="http://schemas.microsoft.com/office/powerpoint/2010/main" val="62776115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8 - Ευθεία γραμμή σύνδεσης"/>
          <p:cNvCxnSpPr/>
          <p:nvPr/>
        </p:nvCxnSpPr>
        <p:spPr>
          <a:xfrm>
            <a:off x="971550" y="2996952"/>
            <a:ext cx="720090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 name="9 - Ευθεία γραμμή σύνδεσης"/>
          <p:cNvCxnSpPr/>
          <p:nvPr/>
        </p:nvCxnSpPr>
        <p:spPr>
          <a:xfrm>
            <a:off x="971550" y="5301208"/>
            <a:ext cx="720090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10 - TextBox"/>
          <p:cNvSpPr txBox="1"/>
          <p:nvPr/>
        </p:nvSpPr>
        <p:spPr>
          <a:xfrm>
            <a:off x="832409" y="1568986"/>
            <a:ext cx="6527749" cy="707886"/>
          </a:xfrm>
          <a:prstGeom prst="rect">
            <a:avLst/>
          </a:prstGeom>
          <a:noFill/>
        </p:spPr>
        <p:txBody>
          <a:bodyPr wrap="none">
            <a:spAutoFit/>
          </a:bodyPr>
          <a:lstStyle/>
          <a:p>
            <a:pPr>
              <a:defRPr/>
            </a:pPr>
            <a:r>
              <a:rPr lang="el-GR" sz="4000" dirty="0">
                <a:solidFill>
                  <a:schemeClr val="accent5">
                    <a:lumMod val="75000"/>
                  </a:schemeClr>
                </a:solidFill>
                <a:latin typeface="Gabriola" pitchFamily="82" charset="0"/>
                <a:ea typeface="+mj-ea"/>
                <a:cs typeface="+mj-cs"/>
              </a:rPr>
              <a:t>Σας ευχαριστώ πολύ για την προσοχή σας!!!</a:t>
            </a:r>
          </a:p>
        </p:txBody>
      </p:sp>
      <p:sp>
        <p:nvSpPr>
          <p:cNvPr id="7" name="11 - TextBox"/>
          <p:cNvSpPr txBox="1">
            <a:spLocks noChangeArrowheads="1"/>
          </p:cNvSpPr>
          <p:nvPr/>
        </p:nvSpPr>
        <p:spPr bwMode="auto">
          <a:xfrm>
            <a:off x="5145312" y="3068960"/>
            <a:ext cx="2996398" cy="1738938"/>
          </a:xfrm>
          <a:prstGeom prst="rect">
            <a:avLst/>
          </a:prstGeom>
          <a:noFill/>
          <a:ln w="9525">
            <a:noFill/>
            <a:miter lim="800000"/>
            <a:headEnd/>
            <a:tailEnd/>
          </a:ln>
        </p:spPr>
        <p:txBody>
          <a:bodyPr wrap="none">
            <a:spAutoFit/>
          </a:bodyPr>
          <a:lstStyle/>
          <a:p>
            <a:pPr algn="r"/>
            <a:endParaRPr lang="en-US" sz="1200" dirty="0">
              <a:solidFill>
                <a:srgbClr val="C00000"/>
              </a:solidFill>
              <a:latin typeface="Calibri" pitchFamily="34" charset="0"/>
            </a:endParaRPr>
          </a:p>
          <a:p>
            <a:pPr algn="r"/>
            <a:r>
              <a:rPr lang="el-GR" sz="3600" dirty="0">
                <a:solidFill>
                  <a:srgbClr val="C00000"/>
                </a:solidFill>
                <a:latin typeface="Gabriola" pitchFamily="82" charset="0"/>
                <a:ea typeface="+mj-ea"/>
                <a:cs typeface="+mj-cs"/>
              </a:rPr>
              <a:t>Βασίλειος Βουρονίκος</a:t>
            </a:r>
            <a:endParaRPr lang="en-US" sz="3600" dirty="0">
              <a:solidFill>
                <a:srgbClr val="C00000"/>
              </a:solidFill>
              <a:latin typeface="Gabriola" pitchFamily="82" charset="0"/>
              <a:ea typeface="+mj-ea"/>
              <a:cs typeface="+mj-cs"/>
            </a:endParaRPr>
          </a:p>
          <a:p>
            <a:pPr algn="r"/>
            <a:endParaRPr lang="el-GR" sz="500" dirty="0">
              <a:solidFill>
                <a:srgbClr val="C00000"/>
              </a:solidFill>
              <a:latin typeface="Gabriola" pitchFamily="82" charset="0"/>
              <a:ea typeface="+mj-ea"/>
              <a:cs typeface="+mj-cs"/>
            </a:endParaRPr>
          </a:p>
          <a:p>
            <a:pPr lvl="0" algn="r">
              <a:buClr>
                <a:schemeClr val="accent1"/>
              </a:buClr>
              <a:buSzPct val="70000"/>
              <a:defRPr/>
            </a:pPr>
            <a:r>
              <a:rPr lang="el-GR" dirty="0">
                <a:solidFill>
                  <a:srgbClr val="002060"/>
                </a:solidFill>
                <a:latin typeface="Gabriola" pitchFamily="82" charset="0"/>
                <a:ea typeface="+mj-ea"/>
                <a:cs typeface="+mj-cs"/>
              </a:rPr>
              <a:t>Τμήμα Μηχανικών Η/Υ και Πληροφορικής</a:t>
            </a:r>
            <a:endParaRPr lang="en-US" dirty="0">
              <a:solidFill>
                <a:srgbClr val="002060"/>
              </a:solidFill>
              <a:latin typeface="Gabriola" pitchFamily="82" charset="0"/>
              <a:ea typeface="+mj-ea"/>
              <a:cs typeface="+mj-cs"/>
            </a:endParaRPr>
          </a:p>
          <a:p>
            <a:pPr lvl="0" algn="r">
              <a:buClr>
                <a:schemeClr val="accent1"/>
              </a:buClr>
              <a:buSzPct val="70000"/>
              <a:defRPr/>
            </a:pPr>
            <a:r>
              <a:rPr lang="el-GR" dirty="0">
                <a:solidFill>
                  <a:srgbClr val="002060"/>
                </a:solidFill>
                <a:latin typeface="Gabriola" pitchFamily="82" charset="0"/>
                <a:ea typeface="+mj-ea"/>
                <a:cs typeface="+mj-cs"/>
              </a:rPr>
              <a:t>Πανεπιστήμιο Ιωαννίνων</a:t>
            </a:r>
            <a:endParaRPr lang="en-US" dirty="0">
              <a:solidFill>
                <a:srgbClr val="002060"/>
              </a:solidFill>
              <a:latin typeface="Gabriola" pitchFamily="82" charset="0"/>
              <a:ea typeface="+mj-ea"/>
              <a:cs typeface="+mj-cs"/>
            </a:endParaRPr>
          </a:p>
          <a:p>
            <a:pPr lvl="0" algn="r">
              <a:buClr>
                <a:schemeClr val="accent1"/>
              </a:buClr>
              <a:buSzPct val="70000"/>
              <a:defRPr/>
            </a:pPr>
            <a:r>
              <a:rPr lang="el-GR" dirty="0">
                <a:solidFill>
                  <a:srgbClr val="002060"/>
                </a:solidFill>
                <a:latin typeface="Gabriola" pitchFamily="82" charset="0"/>
                <a:ea typeface="+mj-ea"/>
                <a:cs typeface="+mj-cs"/>
              </a:rPr>
              <a:t>Ιωάννινα, Ελλάδα</a:t>
            </a:r>
            <a:endParaRPr lang="en-US" sz="3600" dirty="0">
              <a:solidFill>
                <a:srgbClr val="002060"/>
              </a:solidFill>
              <a:latin typeface="Gabriola" pitchFamily="82" charset="0"/>
              <a:ea typeface="+mj-ea"/>
              <a:cs typeface="+mj-cs"/>
            </a:endParaRPr>
          </a:p>
        </p:txBody>
      </p:sp>
      <p:sp>
        <p:nvSpPr>
          <p:cNvPr id="8" name="Rectangle 7"/>
          <p:cNvSpPr/>
          <p:nvPr/>
        </p:nvSpPr>
        <p:spPr>
          <a:xfrm>
            <a:off x="428596" y="857232"/>
            <a:ext cx="8358246" cy="6429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 name="Rectangle 8"/>
          <p:cNvSpPr/>
          <p:nvPr/>
        </p:nvSpPr>
        <p:spPr>
          <a:xfrm>
            <a:off x="428596" y="6072206"/>
            <a:ext cx="8358246" cy="6429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1 </a:t>
            </a:r>
            <a:r>
              <a:rPr lang="el-GR" sz="2800" dirty="0">
                <a:solidFill>
                  <a:schemeClr val="accent5">
                    <a:lumMod val="75000"/>
                  </a:schemeClr>
                </a:solidFill>
                <a:latin typeface="Century Schoolbook" pitchFamily="18" charset="0"/>
              </a:rPr>
              <a:t>Εισαγωγή</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14" name="Rectangle 7"/>
          <p:cNvSpPr/>
          <p:nvPr/>
        </p:nvSpPr>
        <p:spPr>
          <a:xfrm>
            <a:off x="800073" y="2479037"/>
            <a:ext cx="3058419" cy="369332"/>
          </a:xfrm>
          <a:prstGeom prst="rect">
            <a:avLst/>
          </a:prstGeom>
        </p:spPr>
        <p:txBody>
          <a:bodyPr wrap="square">
            <a:spAutoFit/>
          </a:bodyPr>
          <a:lstStyle/>
          <a:p>
            <a:pPr>
              <a:buFont typeface="Arial" pitchFamily="34" charset="0"/>
              <a:buChar char="•"/>
            </a:pPr>
            <a:r>
              <a:rPr lang="en-US" dirty="0">
                <a:solidFill>
                  <a:srgbClr val="C00000"/>
                </a:solidFill>
                <a:latin typeface="Times New Roman" pitchFamily="18" charset="0"/>
                <a:cs typeface="Times New Roman" pitchFamily="18" charset="0"/>
              </a:rPr>
              <a:t> </a:t>
            </a:r>
            <a:r>
              <a:rPr lang="el-GR" dirty="0">
                <a:solidFill>
                  <a:srgbClr val="C00000"/>
                </a:solidFill>
                <a:latin typeface="Times New Roman" pitchFamily="18" charset="0"/>
                <a:cs typeface="Times New Roman" pitchFamily="18" charset="0"/>
              </a:rPr>
              <a:t>Αντικείμενο φορέας</a:t>
            </a:r>
            <a:endParaRPr lang="en-US" dirty="0"/>
          </a:p>
        </p:txBody>
      </p:sp>
      <p:sp>
        <p:nvSpPr>
          <p:cNvPr id="19" name="Rectangle 18"/>
          <p:cNvSpPr/>
          <p:nvPr/>
        </p:nvSpPr>
        <p:spPr>
          <a:xfrm>
            <a:off x="1297296" y="2835033"/>
            <a:ext cx="2198872" cy="369332"/>
          </a:xfrm>
          <a:prstGeom prst="rect">
            <a:avLst/>
          </a:prstGeom>
        </p:spPr>
        <p:txBody>
          <a:bodyPr wrap="none">
            <a:spAutoFit/>
          </a:bodyPr>
          <a:lstStyle/>
          <a:p>
            <a:r>
              <a:rPr lang="el-GR" dirty="0">
                <a:cs typeface="Times New Roman" panose="02020603050405020304" pitchFamily="18" charset="0"/>
              </a:rPr>
              <a:t>Εικόνα, </a:t>
            </a:r>
            <a:r>
              <a:rPr lang="el-CY" dirty="0">
                <a:cs typeface="Times New Roman" panose="02020603050405020304" pitchFamily="18" charset="0"/>
              </a:rPr>
              <a:t>ή</a:t>
            </a:r>
            <a:r>
              <a:rPr lang="el-GR" dirty="0">
                <a:cs typeface="Times New Roman" panose="02020603050405020304" pitchFamily="18" charset="0"/>
              </a:rPr>
              <a:t>χος, κείμενο</a:t>
            </a:r>
            <a:endParaRPr lang="en-US" dirty="0">
              <a:cs typeface="Times New Roman" panose="02020603050405020304" pitchFamily="18" charset="0"/>
            </a:endParaRPr>
          </a:p>
        </p:txBody>
      </p:sp>
      <p:sp>
        <p:nvSpPr>
          <p:cNvPr id="21" name="Rectangle 7"/>
          <p:cNvSpPr/>
          <p:nvPr/>
        </p:nvSpPr>
        <p:spPr>
          <a:xfrm>
            <a:off x="800073" y="1465734"/>
            <a:ext cx="7772455" cy="923330"/>
          </a:xfrm>
          <a:prstGeom prst="rect">
            <a:avLst/>
          </a:prstGeom>
        </p:spPr>
        <p:txBody>
          <a:bodyPr wrap="square">
            <a:spAutoFit/>
          </a:bodyPr>
          <a:lstStyle/>
          <a:p>
            <a:pPr marL="0" lvl="3"/>
            <a:r>
              <a:rPr lang="el-GR" b="1" dirty="0">
                <a:solidFill>
                  <a:srgbClr val="C00000"/>
                </a:solidFill>
                <a:latin typeface="Times New Roman" panose="02020603050405020304" pitchFamily="18" charset="0"/>
                <a:cs typeface="Times New Roman" panose="02020603050405020304" pitchFamily="18" charset="0"/>
                <a:sym typeface="Wingdings" pitchFamily="2" charset="2"/>
              </a:rPr>
              <a:t>Απόκρυψη πληροφορίας</a:t>
            </a:r>
            <a:r>
              <a:rPr lang="en-US" dirty="0">
                <a:solidFill>
                  <a:schemeClr val="tx1">
                    <a:lumMod val="95000"/>
                    <a:lumOff val="5000"/>
                  </a:schemeClr>
                </a:solidFill>
                <a:latin typeface="+mj-lt"/>
                <a:cs typeface="Times New Roman" pitchFamily="18" charset="0"/>
                <a:sym typeface="Wingdings" pitchFamily="2" charset="2"/>
              </a:rPr>
              <a:t>:</a:t>
            </a:r>
            <a:r>
              <a:rPr lang="el-GR" dirty="0">
                <a:solidFill>
                  <a:schemeClr val="tx1">
                    <a:lumMod val="95000"/>
                    <a:lumOff val="5000"/>
                  </a:schemeClr>
                </a:solidFill>
                <a:latin typeface="+mj-lt"/>
                <a:cs typeface="Times New Roman" pitchFamily="18" charset="0"/>
                <a:sym typeface="Wingdings" pitchFamily="2" charset="2"/>
              </a:rPr>
              <a:t> </a:t>
            </a:r>
            <a:r>
              <a:rPr lang="en-GB" sz="1800" dirty="0">
                <a:effectLst/>
                <a:latin typeface="+mj-lt"/>
                <a:ea typeface="Times New Roman" panose="02020603050405020304" pitchFamily="18" charset="0"/>
                <a:cs typeface="Times New Roman" panose="02020603050405020304" pitchFamily="18" charset="0"/>
              </a:rPr>
              <a:t>H </a:t>
            </a:r>
            <a:r>
              <a:rPr lang="el-GR" sz="1800" dirty="0">
                <a:effectLst/>
                <a:latin typeface="+mj-lt"/>
                <a:ea typeface="Times New Roman" panose="02020603050405020304" pitchFamily="18" charset="0"/>
                <a:cs typeface="Times New Roman" panose="02020603050405020304" pitchFamily="18" charset="0"/>
              </a:rPr>
              <a:t>απόκρυψη πληροφορίας, χρησιμοποιείται για την απόκρυψη κάποιου μηνύματος σε κάποιο αντικείμενο φορέα, που διακινείται σε ένα μέσο, υλικό ή άυλο.</a:t>
            </a:r>
            <a:r>
              <a:rPr lang="el-GR" dirty="0">
                <a:solidFill>
                  <a:schemeClr val="tx1">
                    <a:lumMod val="95000"/>
                    <a:lumOff val="5000"/>
                  </a:schemeClr>
                </a:solidFill>
                <a:latin typeface="+mj-lt"/>
                <a:cs typeface="Times New Roman" pitchFamily="18" charset="0"/>
                <a:sym typeface="Wingdings" pitchFamily="2" charset="2"/>
              </a:rPr>
              <a:t> </a:t>
            </a:r>
            <a:endParaRPr lang="en-US" dirty="0">
              <a:latin typeface="+mj-lt"/>
              <a:cs typeface="Times New Roman" panose="02020603050405020304" pitchFamily="18" charset="0"/>
            </a:endParaRP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22</a:t>
            </a:fld>
            <a:endParaRPr lang="el-GR" altLang="el-GR" sz="1200" dirty="0">
              <a:latin typeface="Cambria"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1 </a:t>
            </a:r>
            <a:r>
              <a:rPr lang="el-GR" sz="2800" dirty="0">
                <a:solidFill>
                  <a:schemeClr val="accent5">
                    <a:lumMod val="75000"/>
                  </a:schemeClr>
                </a:solidFill>
                <a:latin typeface="Century Schoolbook" pitchFamily="18" charset="0"/>
              </a:rPr>
              <a:t>Εισαγωγή</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14" name="Rectangle 7"/>
          <p:cNvSpPr/>
          <p:nvPr/>
        </p:nvSpPr>
        <p:spPr>
          <a:xfrm>
            <a:off x="800073" y="2479037"/>
            <a:ext cx="3058419" cy="369332"/>
          </a:xfrm>
          <a:prstGeom prst="rect">
            <a:avLst/>
          </a:prstGeom>
        </p:spPr>
        <p:txBody>
          <a:bodyPr wrap="square">
            <a:spAutoFit/>
          </a:bodyPr>
          <a:lstStyle/>
          <a:p>
            <a:pPr>
              <a:buFont typeface="Arial" pitchFamily="34" charset="0"/>
              <a:buChar char="•"/>
            </a:pPr>
            <a:r>
              <a:rPr lang="en-US" dirty="0">
                <a:solidFill>
                  <a:srgbClr val="C00000"/>
                </a:solidFill>
                <a:latin typeface="Times New Roman" pitchFamily="18" charset="0"/>
                <a:cs typeface="Times New Roman" pitchFamily="18" charset="0"/>
              </a:rPr>
              <a:t> </a:t>
            </a:r>
            <a:r>
              <a:rPr lang="el-GR" dirty="0">
                <a:solidFill>
                  <a:srgbClr val="C00000"/>
                </a:solidFill>
                <a:latin typeface="Times New Roman" pitchFamily="18" charset="0"/>
                <a:cs typeface="Times New Roman" pitchFamily="18" charset="0"/>
              </a:rPr>
              <a:t>Αντικείμενο φορέας</a:t>
            </a:r>
            <a:endParaRPr lang="en-US" dirty="0"/>
          </a:p>
        </p:txBody>
      </p:sp>
      <p:sp>
        <p:nvSpPr>
          <p:cNvPr id="19" name="Rectangle 18"/>
          <p:cNvSpPr/>
          <p:nvPr/>
        </p:nvSpPr>
        <p:spPr>
          <a:xfrm>
            <a:off x="1297296" y="2835033"/>
            <a:ext cx="2561196" cy="646331"/>
          </a:xfrm>
          <a:prstGeom prst="rect">
            <a:avLst/>
          </a:prstGeom>
        </p:spPr>
        <p:txBody>
          <a:bodyPr wrap="square">
            <a:spAutoFit/>
          </a:bodyPr>
          <a:lstStyle/>
          <a:p>
            <a:r>
              <a:rPr lang="el-GR" dirty="0"/>
              <a:t>Εικόνα, </a:t>
            </a:r>
            <a:r>
              <a:rPr lang="el-CY" dirty="0"/>
              <a:t>ή</a:t>
            </a:r>
            <a:r>
              <a:rPr lang="el-GR" dirty="0"/>
              <a:t>χος, κείμενο</a:t>
            </a:r>
            <a:endParaRPr lang="en-US" dirty="0"/>
          </a:p>
          <a:p>
            <a:endParaRPr lang="en-US" dirty="0"/>
          </a:p>
        </p:txBody>
      </p:sp>
      <p:sp>
        <p:nvSpPr>
          <p:cNvPr id="21" name="Rectangle 7"/>
          <p:cNvSpPr/>
          <p:nvPr/>
        </p:nvSpPr>
        <p:spPr>
          <a:xfrm>
            <a:off x="800073" y="1465734"/>
            <a:ext cx="7772455" cy="923330"/>
          </a:xfrm>
          <a:prstGeom prst="rect">
            <a:avLst/>
          </a:prstGeom>
        </p:spPr>
        <p:txBody>
          <a:bodyPr wrap="square">
            <a:spAutoFit/>
          </a:bodyPr>
          <a:lstStyle/>
          <a:p>
            <a:pPr marL="0" lvl="3"/>
            <a:r>
              <a:rPr lang="el-GR" b="1" dirty="0">
                <a:solidFill>
                  <a:srgbClr val="C00000"/>
                </a:solidFill>
                <a:latin typeface="Times New Roman" panose="02020603050405020304" pitchFamily="18" charset="0"/>
                <a:cs typeface="Times New Roman" panose="02020603050405020304" pitchFamily="18" charset="0"/>
                <a:sym typeface="Wingdings" pitchFamily="2" charset="2"/>
              </a:rPr>
              <a:t>Απόκρυψη πληροφορίας</a:t>
            </a:r>
            <a:r>
              <a:rPr lang="en-US" dirty="0">
                <a:solidFill>
                  <a:schemeClr val="tx1">
                    <a:lumMod val="95000"/>
                    <a:lumOff val="5000"/>
                  </a:schemeClr>
                </a:solidFill>
                <a:latin typeface="+mj-lt"/>
                <a:cs typeface="Times New Roman" pitchFamily="18" charset="0"/>
                <a:sym typeface="Wingdings" pitchFamily="2" charset="2"/>
              </a:rPr>
              <a:t>:</a:t>
            </a:r>
            <a:r>
              <a:rPr lang="el-GR" dirty="0">
                <a:solidFill>
                  <a:schemeClr val="tx1">
                    <a:lumMod val="95000"/>
                    <a:lumOff val="5000"/>
                  </a:schemeClr>
                </a:solidFill>
                <a:latin typeface="+mj-lt"/>
                <a:cs typeface="Times New Roman" pitchFamily="18" charset="0"/>
                <a:sym typeface="Wingdings" pitchFamily="2" charset="2"/>
              </a:rPr>
              <a:t> </a:t>
            </a:r>
            <a:r>
              <a:rPr lang="en-GB" sz="1800" dirty="0">
                <a:effectLst/>
                <a:latin typeface="+mj-lt"/>
                <a:ea typeface="Times New Roman" panose="02020603050405020304" pitchFamily="18" charset="0"/>
                <a:cs typeface="Times New Roman" panose="02020603050405020304" pitchFamily="18" charset="0"/>
              </a:rPr>
              <a:t>H </a:t>
            </a:r>
            <a:r>
              <a:rPr lang="el-GR" sz="1800" dirty="0">
                <a:effectLst/>
                <a:latin typeface="+mj-lt"/>
                <a:ea typeface="Times New Roman" panose="02020603050405020304" pitchFamily="18" charset="0"/>
                <a:cs typeface="Times New Roman" panose="02020603050405020304" pitchFamily="18" charset="0"/>
              </a:rPr>
              <a:t>απόκρυψη πληροφορίας, χρησιμοποιείται για την απόκρυψη κάποιου μηνύματος σε κάποιο αντικείμενο φορέα, που διακινείται σε ένα μέσο, υλικό ή άυλο.</a:t>
            </a:r>
            <a:r>
              <a:rPr lang="el-GR" dirty="0">
                <a:solidFill>
                  <a:schemeClr val="tx1">
                    <a:lumMod val="95000"/>
                    <a:lumOff val="5000"/>
                  </a:schemeClr>
                </a:solidFill>
                <a:latin typeface="+mj-lt"/>
                <a:cs typeface="Times New Roman" pitchFamily="18" charset="0"/>
                <a:sym typeface="Wingdings" pitchFamily="2" charset="2"/>
              </a:rPr>
              <a:t> </a:t>
            </a:r>
            <a:endParaRPr lang="en-US" dirty="0">
              <a:latin typeface="+mj-lt"/>
              <a:cs typeface="Times New Roman" panose="02020603050405020304" pitchFamily="18" charset="0"/>
            </a:endParaRP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23</a:t>
            </a:fld>
            <a:endParaRPr lang="el-GR" altLang="el-GR" sz="1200" dirty="0">
              <a:latin typeface="Cambria" pitchFamily="18" charset="0"/>
            </a:endParaRPr>
          </a:p>
        </p:txBody>
      </p:sp>
      <p:sp>
        <p:nvSpPr>
          <p:cNvPr id="11" name="TextBox 10">
            <a:extLst>
              <a:ext uri="{FF2B5EF4-FFF2-40B4-BE49-F238E27FC236}">
                <a16:creationId xmlns:a16="http://schemas.microsoft.com/office/drawing/2014/main" id="{D9A9B5A7-EC98-4E9C-961F-444202FD4BF6}"/>
              </a:ext>
            </a:extLst>
          </p:cNvPr>
          <p:cNvSpPr txBox="1"/>
          <p:nvPr/>
        </p:nvSpPr>
        <p:spPr>
          <a:xfrm>
            <a:off x="800073" y="3328662"/>
            <a:ext cx="4572000" cy="369332"/>
          </a:xfrm>
          <a:prstGeom prst="rect">
            <a:avLst/>
          </a:prstGeom>
          <a:noFill/>
        </p:spPr>
        <p:txBody>
          <a:bodyPr wrap="square">
            <a:spAutoFit/>
          </a:bodyPr>
          <a:lstStyle/>
          <a:p>
            <a:pPr>
              <a:buFont typeface="Arial" pitchFamily="34" charset="0"/>
              <a:buChar char="•"/>
            </a:pPr>
            <a:r>
              <a:rPr lang="en-US" dirty="0">
                <a:solidFill>
                  <a:srgbClr val="C00000"/>
                </a:solidFill>
                <a:latin typeface="Times New Roman" pitchFamily="18" charset="0"/>
                <a:cs typeface="Times New Roman" pitchFamily="18" charset="0"/>
              </a:rPr>
              <a:t> </a:t>
            </a:r>
            <a:r>
              <a:rPr lang="el-GR" dirty="0">
                <a:solidFill>
                  <a:srgbClr val="C00000"/>
                </a:solidFill>
                <a:latin typeface="Times New Roman" pitchFamily="18" charset="0"/>
                <a:cs typeface="Times New Roman" pitchFamily="18" charset="0"/>
              </a:rPr>
              <a:t>Μήνυμα</a:t>
            </a:r>
            <a:endParaRPr lang="en-US" dirty="0"/>
          </a:p>
        </p:txBody>
      </p:sp>
    </p:spTree>
    <p:extLst>
      <p:ext uri="{BB962C8B-B14F-4D97-AF65-F5344CB8AC3E}">
        <p14:creationId xmlns:p14="http://schemas.microsoft.com/office/powerpoint/2010/main" val="26241321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1 </a:t>
            </a:r>
            <a:r>
              <a:rPr lang="el-GR" sz="2800" dirty="0">
                <a:solidFill>
                  <a:schemeClr val="accent5">
                    <a:lumMod val="75000"/>
                  </a:schemeClr>
                </a:solidFill>
                <a:latin typeface="Century Schoolbook" pitchFamily="18" charset="0"/>
              </a:rPr>
              <a:t>Εισαγωγή</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14" name="Rectangle 7"/>
          <p:cNvSpPr/>
          <p:nvPr/>
        </p:nvSpPr>
        <p:spPr>
          <a:xfrm>
            <a:off x="800073" y="2479037"/>
            <a:ext cx="3058419" cy="369332"/>
          </a:xfrm>
          <a:prstGeom prst="rect">
            <a:avLst/>
          </a:prstGeom>
        </p:spPr>
        <p:txBody>
          <a:bodyPr wrap="square">
            <a:spAutoFit/>
          </a:bodyPr>
          <a:lstStyle/>
          <a:p>
            <a:pPr>
              <a:buFont typeface="Arial" pitchFamily="34" charset="0"/>
              <a:buChar char="•"/>
            </a:pPr>
            <a:r>
              <a:rPr lang="en-US" dirty="0">
                <a:solidFill>
                  <a:srgbClr val="C00000"/>
                </a:solidFill>
                <a:latin typeface="Times New Roman" pitchFamily="18" charset="0"/>
                <a:cs typeface="Times New Roman" pitchFamily="18" charset="0"/>
              </a:rPr>
              <a:t> </a:t>
            </a:r>
            <a:r>
              <a:rPr lang="el-GR" dirty="0">
                <a:solidFill>
                  <a:srgbClr val="C00000"/>
                </a:solidFill>
                <a:latin typeface="Times New Roman" pitchFamily="18" charset="0"/>
                <a:cs typeface="Times New Roman" pitchFamily="18" charset="0"/>
              </a:rPr>
              <a:t>Αντικείμενο φορέας</a:t>
            </a:r>
            <a:endParaRPr lang="en-US" dirty="0"/>
          </a:p>
        </p:txBody>
      </p:sp>
      <p:sp>
        <p:nvSpPr>
          <p:cNvPr id="19" name="Rectangle 18"/>
          <p:cNvSpPr/>
          <p:nvPr/>
        </p:nvSpPr>
        <p:spPr>
          <a:xfrm>
            <a:off x="1297296" y="2835033"/>
            <a:ext cx="2561196" cy="646331"/>
          </a:xfrm>
          <a:prstGeom prst="rect">
            <a:avLst/>
          </a:prstGeom>
        </p:spPr>
        <p:txBody>
          <a:bodyPr wrap="square">
            <a:spAutoFit/>
          </a:bodyPr>
          <a:lstStyle/>
          <a:p>
            <a:r>
              <a:rPr lang="el-GR" dirty="0"/>
              <a:t>Εικόνα, </a:t>
            </a:r>
            <a:r>
              <a:rPr lang="el-CY" dirty="0"/>
              <a:t>ή</a:t>
            </a:r>
            <a:r>
              <a:rPr lang="el-GR" dirty="0"/>
              <a:t>χος, κείμενο</a:t>
            </a:r>
            <a:endParaRPr lang="en-US" dirty="0"/>
          </a:p>
          <a:p>
            <a:endParaRPr lang="en-US" dirty="0"/>
          </a:p>
        </p:txBody>
      </p:sp>
      <p:sp>
        <p:nvSpPr>
          <p:cNvPr id="21" name="Rectangle 7"/>
          <p:cNvSpPr/>
          <p:nvPr/>
        </p:nvSpPr>
        <p:spPr>
          <a:xfrm>
            <a:off x="800073" y="1465734"/>
            <a:ext cx="7772455" cy="923330"/>
          </a:xfrm>
          <a:prstGeom prst="rect">
            <a:avLst/>
          </a:prstGeom>
        </p:spPr>
        <p:txBody>
          <a:bodyPr wrap="square">
            <a:spAutoFit/>
          </a:bodyPr>
          <a:lstStyle/>
          <a:p>
            <a:pPr marL="0" lvl="3"/>
            <a:r>
              <a:rPr lang="el-GR" b="1" dirty="0">
                <a:solidFill>
                  <a:srgbClr val="C00000"/>
                </a:solidFill>
                <a:latin typeface="Times New Roman" panose="02020603050405020304" pitchFamily="18" charset="0"/>
                <a:cs typeface="Times New Roman" panose="02020603050405020304" pitchFamily="18" charset="0"/>
                <a:sym typeface="Wingdings" pitchFamily="2" charset="2"/>
              </a:rPr>
              <a:t>Απόκρυψη πληροφορίας</a:t>
            </a:r>
            <a:r>
              <a:rPr lang="en-US" dirty="0">
                <a:solidFill>
                  <a:schemeClr val="tx1">
                    <a:lumMod val="95000"/>
                    <a:lumOff val="5000"/>
                  </a:schemeClr>
                </a:solidFill>
                <a:latin typeface="+mj-lt"/>
                <a:cs typeface="Times New Roman" pitchFamily="18" charset="0"/>
                <a:sym typeface="Wingdings" pitchFamily="2" charset="2"/>
              </a:rPr>
              <a:t>:</a:t>
            </a:r>
            <a:r>
              <a:rPr lang="el-GR" dirty="0">
                <a:solidFill>
                  <a:schemeClr val="tx1">
                    <a:lumMod val="95000"/>
                    <a:lumOff val="5000"/>
                  </a:schemeClr>
                </a:solidFill>
                <a:latin typeface="+mj-lt"/>
                <a:cs typeface="Times New Roman" pitchFamily="18" charset="0"/>
                <a:sym typeface="Wingdings" pitchFamily="2" charset="2"/>
              </a:rPr>
              <a:t> </a:t>
            </a:r>
            <a:r>
              <a:rPr lang="en-GB" sz="1800" dirty="0">
                <a:effectLst/>
                <a:latin typeface="+mj-lt"/>
                <a:ea typeface="Times New Roman" panose="02020603050405020304" pitchFamily="18" charset="0"/>
                <a:cs typeface="Times New Roman" panose="02020603050405020304" pitchFamily="18" charset="0"/>
              </a:rPr>
              <a:t>H </a:t>
            </a:r>
            <a:r>
              <a:rPr lang="el-GR" sz="1800" dirty="0">
                <a:effectLst/>
                <a:latin typeface="+mj-lt"/>
                <a:ea typeface="Times New Roman" panose="02020603050405020304" pitchFamily="18" charset="0"/>
                <a:cs typeface="Times New Roman" panose="02020603050405020304" pitchFamily="18" charset="0"/>
              </a:rPr>
              <a:t>απόκρυψη πληροφορίας, χρησιμοποιείται για την απόκρυψη κάποιου μηνύματος σε κάποιο αντικείμενο φορέα, που διακινείται σε ένα μέσο, υλικό ή άυλο.</a:t>
            </a:r>
            <a:r>
              <a:rPr lang="el-GR" dirty="0">
                <a:solidFill>
                  <a:schemeClr val="tx1">
                    <a:lumMod val="95000"/>
                    <a:lumOff val="5000"/>
                  </a:schemeClr>
                </a:solidFill>
                <a:latin typeface="+mj-lt"/>
                <a:cs typeface="Times New Roman" pitchFamily="18" charset="0"/>
                <a:sym typeface="Wingdings" pitchFamily="2" charset="2"/>
              </a:rPr>
              <a:t> </a:t>
            </a:r>
            <a:endParaRPr lang="en-US" dirty="0">
              <a:latin typeface="+mj-lt"/>
              <a:cs typeface="Times New Roman" panose="02020603050405020304" pitchFamily="18" charset="0"/>
            </a:endParaRP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24</a:t>
            </a:fld>
            <a:endParaRPr lang="el-GR" altLang="el-GR" sz="1200" dirty="0">
              <a:latin typeface="Cambria" pitchFamily="18" charset="0"/>
            </a:endParaRPr>
          </a:p>
        </p:txBody>
      </p:sp>
      <p:sp>
        <p:nvSpPr>
          <p:cNvPr id="11" name="TextBox 10">
            <a:extLst>
              <a:ext uri="{FF2B5EF4-FFF2-40B4-BE49-F238E27FC236}">
                <a16:creationId xmlns:a16="http://schemas.microsoft.com/office/drawing/2014/main" id="{D9A9B5A7-EC98-4E9C-961F-444202FD4BF6}"/>
              </a:ext>
            </a:extLst>
          </p:cNvPr>
          <p:cNvSpPr txBox="1"/>
          <p:nvPr/>
        </p:nvSpPr>
        <p:spPr>
          <a:xfrm>
            <a:off x="800073" y="3328662"/>
            <a:ext cx="4572000" cy="369332"/>
          </a:xfrm>
          <a:prstGeom prst="rect">
            <a:avLst/>
          </a:prstGeom>
          <a:noFill/>
        </p:spPr>
        <p:txBody>
          <a:bodyPr wrap="square">
            <a:spAutoFit/>
          </a:bodyPr>
          <a:lstStyle/>
          <a:p>
            <a:pPr>
              <a:buFont typeface="Arial" pitchFamily="34" charset="0"/>
              <a:buChar char="•"/>
            </a:pPr>
            <a:r>
              <a:rPr lang="en-US" dirty="0">
                <a:solidFill>
                  <a:srgbClr val="C00000"/>
                </a:solidFill>
                <a:latin typeface="Times New Roman" pitchFamily="18" charset="0"/>
                <a:cs typeface="Times New Roman" pitchFamily="18" charset="0"/>
              </a:rPr>
              <a:t> </a:t>
            </a:r>
            <a:r>
              <a:rPr lang="el-GR" dirty="0">
                <a:solidFill>
                  <a:srgbClr val="C00000"/>
                </a:solidFill>
                <a:latin typeface="Times New Roman" pitchFamily="18" charset="0"/>
                <a:cs typeface="Times New Roman" pitchFamily="18" charset="0"/>
              </a:rPr>
              <a:t>Μήνυμα</a:t>
            </a:r>
            <a:endParaRPr lang="en-US" dirty="0"/>
          </a:p>
        </p:txBody>
      </p:sp>
      <p:sp>
        <p:nvSpPr>
          <p:cNvPr id="15" name="TextBox 14">
            <a:extLst>
              <a:ext uri="{FF2B5EF4-FFF2-40B4-BE49-F238E27FC236}">
                <a16:creationId xmlns:a16="http://schemas.microsoft.com/office/drawing/2014/main" id="{CA265221-AED1-4F7B-951F-0AEE438CDDC2}"/>
              </a:ext>
            </a:extLst>
          </p:cNvPr>
          <p:cNvSpPr txBox="1"/>
          <p:nvPr/>
        </p:nvSpPr>
        <p:spPr>
          <a:xfrm>
            <a:off x="1297296" y="3759353"/>
            <a:ext cx="2561196" cy="646331"/>
          </a:xfrm>
          <a:prstGeom prst="rect">
            <a:avLst/>
          </a:prstGeom>
          <a:noFill/>
        </p:spPr>
        <p:txBody>
          <a:bodyPr wrap="square">
            <a:spAutoFit/>
          </a:bodyPr>
          <a:lstStyle/>
          <a:p>
            <a:r>
              <a:rPr lang="el-GR" dirty="0"/>
              <a:t>Εικόνα, </a:t>
            </a:r>
            <a:r>
              <a:rPr lang="el-CY" dirty="0"/>
              <a:t>ή</a:t>
            </a:r>
            <a:r>
              <a:rPr lang="el-GR" dirty="0"/>
              <a:t>χος, κείμενο</a:t>
            </a:r>
            <a:endParaRPr lang="en-US" dirty="0"/>
          </a:p>
          <a:p>
            <a:endParaRPr lang="en-US" dirty="0"/>
          </a:p>
        </p:txBody>
      </p:sp>
    </p:spTree>
    <p:extLst>
      <p:ext uri="{BB962C8B-B14F-4D97-AF65-F5344CB8AC3E}">
        <p14:creationId xmlns:p14="http://schemas.microsoft.com/office/powerpoint/2010/main" val="7391160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1 </a:t>
            </a:r>
            <a:r>
              <a:rPr lang="el-GR" sz="2800" dirty="0">
                <a:solidFill>
                  <a:schemeClr val="accent5">
                    <a:lumMod val="75000"/>
                  </a:schemeClr>
                </a:solidFill>
                <a:latin typeface="Century Schoolbook" pitchFamily="18" charset="0"/>
              </a:rPr>
              <a:t>Εισαγωγή</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14" name="Rectangle 7"/>
          <p:cNvSpPr/>
          <p:nvPr/>
        </p:nvSpPr>
        <p:spPr>
          <a:xfrm>
            <a:off x="800073" y="2479037"/>
            <a:ext cx="3058419" cy="369332"/>
          </a:xfrm>
          <a:prstGeom prst="rect">
            <a:avLst/>
          </a:prstGeom>
        </p:spPr>
        <p:txBody>
          <a:bodyPr wrap="square">
            <a:spAutoFit/>
          </a:bodyPr>
          <a:lstStyle/>
          <a:p>
            <a:pPr>
              <a:buFont typeface="Arial" pitchFamily="34" charset="0"/>
              <a:buChar char="•"/>
            </a:pPr>
            <a:r>
              <a:rPr lang="en-US" dirty="0">
                <a:solidFill>
                  <a:srgbClr val="C00000"/>
                </a:solidFill>
                <a:latin typeface="Times New Roman" pitchFamily="18" charset="0"/>
                <a:cs typeface="Times New Roman" pitchFamily="18" charset="0"/>
              </a:rPr>
              <a:t> </a:t>
            </a:r>
            <a:r>
              <a:rPr lang="el-GR" dirty="0">
                <a:solidFill>
                  <a:srgbClr val="C00000"/>
                </a:solidFill>
                <a:latin typeface="Times New Roman" pitchFamily="18" charset="0"/>
                <a:cs typeface="Times New Roman" pitchFamily="18" charset="0"/>
              </a:rPr>
              <a:t>Αντικείμενο φορέας</a:t>
            </a:r>
            <a:endParaRPr lang="en-US" dirty="0"/>
          </a:p>
        </p:txBody>
      </p:sp>
      <p:sp>
        <p:nvSpPr>
          <p:cNvPr id="19" name="Rectangle 18"/>
          <p:cNvSpPr/>
          <p:nvPr/>
        </p:nvSpPr>
        <p:spPr>
          <a:xfrm>
            <a:off x="1297296" y="2835033"/>
            <a:ext cx="2561196" cy="646331"/>
          </a:xfrm>
          <a:prstGeom prst="rect">
            <a:avLst/>
          </a:prstGeom>
        </p:spPr>
        <p:txBody>
          <a:bodyPr wrap="square">
            <a:spAutoFit/>
          </a:bodyPr>
          <a:lstStyle/>
          <a:p>
            <a:r>
              <a:rPr lang="el-GR" dirty="0"/>
              <a:t>Εικόνα, ήχος, κείμενο</a:t>
            </a:r>
            <a:endParaRPr lang="en-US" dirty="0"/>
          </a:p>
          <a:p>
            <a:endParaRPr lang="en-US" dirty="0"/>
          </a:p>
        </p:txBody>
      </p:sp>
      <p:sp>
        <p:nvSpPr>
          <p:cNvPr id="21" name="Rectangle 7"/>
          <p:cNvSpPr/>
          <p:nvPr/>
        </p:nvSpPr>
        <p:spPr>
          <a:xfrm>
            <a:off x="800073" y="1465734"/>
            <a:ext cx="7772455" cy="923330"/>
          </a:xfrm>
          <a:prstGeom prst="rect">
            <a:avLst/>
          </a:prstGeom>
        </p:spPr>
        <p:txBody>
          <a:bodyPr wrap="square">
            <a:spAutoFit/>
          </a:bodyPr>
          <a:lstStyle/>
          <a:p>
            <a:pPr marL="0" lvl="3"/>
            <a:r>
              <a:rPr lang="el-GR" b="1" dirty="0">
                <a:solidFill>
                  <a:srgbClr val="C00000"/>
                </a:solidFill>
                <a:latin typeface="Times New Roman" panose="02020603050405020304" pitchFamily="18" charset="0"/>
                <a:cs typeface="Times New Roman" panose="02020603050405020304" pitchFamily="18" charset="0"/>
                <a:sym typeface="Wingdings" pitchFamily="2" charset="2"/>
              </a:rPr>
              <a:t>Απόκρυψη πληροφορίας</a:t>
            </a:r>
            <a:r>
              <a:rPr lang="en-US" dirty="0">
                <a:solidFill>
                  <a:schemeClr val="tx1">
                    <a:lumMod val="95000"/>
                    <a:lumOff val="5000"/>
                  </a:schemeClr>
                </a:solidFill>
                <a:latin typeface="+mj-lt"/>
                <a:cs typeface="Times New Roman" pitchFamily="18" charset="0"/>
                <a:sym typeface="Wingdings" pitchFamily="2" charset="2"/>
              </a:rPr>
              <a:t>:</a:t>
            </a:r>
            <a:r>
              <a:rPr lang="el-GR" dirty="0">
                <a:solidFill>
                  <a:schemeClr val="tx1">
                    <a:lumMod val="95000"/>
                    <a:lumOff val="5000"/>
                  </a:schemeClr>
                </a:solidFill>
                <a:latin typeface="+mj-lt"/>
                <a:cs typeface="Times New Roman" pitchFamily="18" charset="0"/>
                <a:sym typeface="Wingdings" pitchFamily="2" charset="2"/>
              </a:rPr>
              <a:t> </a:t>
            </a:r>
            <a:r>
              <a:rPr lang="en-GB" sz="1800" dirty="0">
                <a:effectLst/>
                <a:latin typeface="+mj-lt"/>
                <a:ea typeface="Times New Roman" panose="02020603050405020304" pitchFamily="18" charset="0"/>
                <a:cs typeface="Times New Roman" panose="02020603050405020304" pitchFamily="18" charset="0"/>
              </a:rPr>
              <a:t>H </a:t>
            </a:r>
            <a:r>
              <a:rPr lang="el-GR" sz="1800" dirty="0">
                <a:effectLst/>
                <a:latin typeface="+mj-lt"/>
                <a:ea typeface="Times New Roman" panose="02020603050405020304" pitchFamily="18" charset="0"/>
                <a:cs typeface="Times New Roman" panose="02020603050405020304" pitchFamily="18" charset="0"/>
              </a:rPr>
              <a:t>απόκρυψη πληροφορίας, χρησιμοποιείται για την απόκρυψη κάποιου μηνύματος σε κάποιο αντικείμενο φορέα, που διακινείται σε ένα μέσο, υλικό ή άυλο.</a:t>
            </a:r>
            <a:r>
              <a:rPr lang="el-GR" dirty="0">
                <a:solidFill>
                  <a:schemeClr val="tx1">
                    <a:lumMod val="95000"/>
                    <a:lumOff val="5000"/>
                  </a:schemeClr>
                </a:solidFill>
                <a:latin typeface="+mj-lt"/>
                <a:cs typeface="Times New Roman" pitchFamily="18" charset="0"/>
                <a:sym typeface="Wingdings" pitchFamily="2" charset="2"/>
              </a:rPr>
              <a:t> </a:t>
            </a:r>
            <a:endParaRPr lang="en-US" dirty="0">
              <a:latin typeface="+mj-lt"/>
              <a:cs typeface="Times New Roman" panose="02020603050405020304" pitchFamily="18" charset="0"/>
            </a:endParaRP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25</a:t>
            </a:fld>
            <a:endParaRPr lang="el-GR" altLang="el-GR" sz="1200" dirty="0">
              <a:latin typeface="Cambria" pitchFamily="18" charset="0"/>
            </a:endParaRPr>
          </a:p>
        </p:txBody>
      </p:sp>
      <p:sp>
        <p:nvSpPr>
          <p:cNvPr id="11" name="TextBox 10">
            <a:extLst>
              <a:ext uri="{FF2B5EF4-FFF2-40B4-BE49-F238E27FC236}">
                <a16:creationId xmlns:a16="http://schemas.microsoft.com/office/drawing/2014/main" id="{D9A9B5A7-EC98-4E9C-961F-444202FD4BF6}"/>
              </a:ext>
            </a:extLst>
          </p:cNvPr>
          <p:cNvSpPr txBox="1"/>
          <p:nvPr/>
        </p:nvSpPr>
        <p:spPr>
          <a:xfrm>
            <a:off x="800073" y="3328662"/>
            <a:ext cx="4572000" cy="369332"/>
          </a:xfrm>
          <a:prstGeom prst="rect">
            <a:avLst/>
          </a:prstGeom>
          <a:noFill/>
        </p:spPr>
        <p:txBody>
          <a:bodyPr wrap="square">
            <a:spAutoFit/>
          </a:bodyPr>
          <a:lstStyle/>
          <a:p>
            <a:pPr>
              <a:buFont typeface="Arial" pitchFamily="34" charset="0"/>
              <a:buChar char="•"/>
            </a:pPr>
            <a:r>
              <a:rPr lang="en-US" dirty="0">
                <a:solidFill>
                  <a:srgbClr val="C00000"/>
                </a:solidFill>
                <a:latin typeface="Times New Roman" pitchFamily="18" charset="0"/>
                <a:cs typeface="Times New Roman" pitchFamily="18" charset="0"/>
              </a:rPr>
              <a:t> </a:t>
            </a:r>
            <a:r>
              <a:rPr lang="el-GR" dirty="0">
                <a:solidFill>
                  <a:srgbClr val="C00000"/>
                </a:solidFill>
                <a:latin typeface="Times New Roman" pitchFamily="18" charset="0"/>
                <a:cs typeface="Times New Roman" pitchFamily="18" charset="0"/>
              </a:rPr>
              <a:t>Μήνυμα</a:t>
            </a:r>
            <a:endParaRPr lang="en-US" dirty="0"/>
          </a:p>
        </p:txBody>
      </p:sp>
      <p:sp>
        <p:nvSpPr>
          <p:cNvPr id="15" name="TextBox 14">
            <a:extLst>
              <a:ext uri="{FF2B5EF4-FFF2-40B4-BE49-F238E27FC236}">
                <a16:creationId xmlns:a16="http://schemas.microsoft.com/office/drawing/2014/main" id="{CA265221-AED1-4F7B-951F-0AEE438CDDC2}"/>
              </a:ext>
            </a:extLst>
          </p:cNvPr>
          <p:cNvSpPr txBox="1"/>
          <p:nvPr/>
        </p:nvSpPr>
        <p:spPr>
          <a:xfrm>
            <a:off x="1297296" y="3759353"/>
            <a:ext cx="2561196" cy="646331"/>
          </a:xfrm>
          <a:prstGeom prst="rect">
            <a:avLst/>
          </a:prstGeom>
          <a:noFill/>
        </p:spPr>
        <p:txBody>
          <a:bodyPr wrap="square">
            <a:spAutoFit/>
          </a:bodyPr>
          <a:lstStyle/>
          <a:p>
            <a:r>
              <a:rPr lang="el-GR" dirty="0"/>
              <a:t>Εικόνα, ήχος, κείμενο</a:t>
            </a:r>
            <a:endParaRPr lang="en-US" dirty="0"/>
          </a:p>
          <a:p>
            <a:endParaRPr lang="en-US" dirty="0"/>
          </a:p>
        </p:txBody>
      </p:sp>
      <p:sp>
        <p:nvSpPr>
          <p:cNvPr id="13" name="TextBox 12">
            <a:extLst>
              <a:ext uri="{FF2B5EF4-FFF2-40B4-BE49-F238E27FC236}">
                <a16:creationId xmlns:a16="http://schemas.microsoft.com/office/drawing/2014/main" id="{4D98A7D1-7A4C-497A-8993-DA165885329B}"/>
              </a:ext>
            </a:extLst>
          </p:cNvPr>
          <p:cNvSpPr txBox="1"/>
          <p:nvPr/>
        </p:nvSpPr>
        <p:spPr>
          <a:xfrm>
            <a:off x="800073" y="4320978"/>
            <a:ext cx="4572000" cy="369332"/>
          </a:xfrm>
          <a:prstGeom prst="rect">
            <a:avLst/>
          </a:prstGeom>
          <a:noFill/>
        </p:spPr>
        <p:txBody>
          <a:bodyPr wrap="square">
            <a:spAutoFit/>
          </a:bodyPr>
          <a:lstStyle/>
          <a:p>
            <a:pPr>
              <a:buFont typeface="Arial" pitchFamily="34" charset="0"/>
              <a:buChar char="•"/>
            </a:pPr>
            <a:r>
              <a:rPr lang="en-US" dirty="0">
                <a:solidFill>
                  <a:srgbClr val="C00000"/>
                </a:solidFill>
                <a:latin typeface="Times New Roman" pitchFamily="18" charset="0"/>
                <a:cs typeface="Times New Roman" pitchFamily="18" charset="0"/>
              </a:rPr>
              <a:t> </a:t>
            </a:r>
            <a:r>
              <a:rPr lang="el-GR" dirty="0">
                <a:solidFill>
                  <a:srgbClr val="C00000"/>
                </a:solidFill>
                <a:latin typeface="Times New Roman" pitchFamily="18" charset="0"/>
                <a:cs typeface="Times New Roman" pitchFamily="18" charset="0"/>
              </a:rPr>
              <a:t>Σκοπός</a:t>
            </a:r>
            <a:endParaRPr lang="en-US" dirty="0"/>
          </a:p>
        </p:txBody>
      </p:sp>
    </p:spTree>
    <p:extLst>
      <p:ext uri="{BB962C8B-B14F-4D97-AF65-F5344CB8AC3E}">
        <p14:creationId xmlns:p14="http://schemas.microsoft.com/office/powerpoint/2010/main" val="40974589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1 </a:t>
            </a:r>
            <a:r>
              <a:rPr lang="el-GR" sz="2800" dirty="0">
                <a:solidFill>
                  <a:schemeClr val="accent5">
                    <a:lumMod val="75000"/>
                  </a:schemeClr>
                </a:solidFill>
                <a:latin typeface="Century Schoolbook" pitchFamily="18" charset="0"/>
              </a:rPr>
              <a:t>Εισαγωγή</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14" name="Rectangle 7"/>
          <p:cNvSpPr/>
          <p:nvPr/>
        </p:nvSpPr>
        <p:spPr>
          <a:xfrm>
            <a:off x="800073" y="2479037"/>
            <a:ext cx="3058419" cy="369332"/>
          </a:xfrm>
          <a:prstGeom prst="rect">
            <a:avLst/>
          </a:prstGeom>
        </p:spPr>
        <p:txBody>
          <a:bodyPr wrap="square">
            <a:spAutoFit/>
          </a:bodyPr>
          <a:lstStyle/>
          <a:p>
            <a:pPr>
              <a:buFont typeface="Arial" pitchFamily="34" charset="0"/>
              <a:buChar char="•"/>
            </a:pPr>
            <a:r>
              <a:rPr lang="en-US" dirty="0">
                <a:solidFill>
                  <a:srgbClr val="C00000"/>
                </a:solidFill>
                <a:latin typeface="Times New Roman" pitchFamily="18" charset="0"/>
                <a:cs typeface="Times New Roman" pitchFamily="18" charset="0"/>
              </a:rPr>
              <a:t> </a:t>
            </a:r>
            <a:r>
              <a:rPr lang="el-GR" dirty="0">
                <a:solidFill>
                  <a:srgbClr val="C00000"/>
                </a:solidFill>
                <a:latin typeface="Times New Roman" pitchFamily="18" charset="0"/>
                <a:cs typeface="Times New Roman" pitchFamily="18" charset="0"/>
              </a:rPr>
              <a:t>Αντικείμενο φορέας</a:t>
            </a:r>
            <a:endParaRPr lang="en-US" dirty="0"/>
          </a:p>
        </p:txBody>
      </p:sp>
      <p:sp>
        <p:nvSpPr>
          <p:cNvPr id="19" name="Rectangle 18"/>
          <p:cNvSpPr/>
          <p:nvPr/>
        </p:nvSpPr>
        <p:spPr>
          <a:xfrm>
            <a:off x="1297296" y="2835033"/>
            <a:ext cx="2561196" cy="646331"/>
          </a:xfrm>
          <a:prstGeom prst="rect">
            <a:avLst/>
          </a:prstGeom>
        </p:spPr>
        <p:txBody>
          <a:bodyPr wrap="square">
            <a:spAutoFit/>
          </a:bodyPr>
          <a:lstStyle/>
          <a:p>
            <a:r>
              <a:rPr lang="el-GR" dirty="0"/>
              <a:t>Εικόνα, </a:t>
            </a:r>
            <a:r>
              <a:rPr lang="el-CY" dirty="0"/>
              <a:t>ή</a:t>
            </a:r>
            <a:r>
              <a:rPr lang="el-GR" dirty="0"/>
              <a:t>χος, κείμενο</a:t>
            </a:r>
            <a:endParaRPr lang="en-US" dirty="0"/>
          </a:p>
          <a:p>
            <a:endParaRPr lang="en-US" dirty="0"/>
          </a:p>
        </p:txBody>
      </p:sp>
      <p:sp>
        <p:nvSpPr>
          <p:cNvPr id="21" name="Rectangle 7"/>
          <p:cNvSpPr/>
          <p:nvPr/>
        </p:nvSpPr>
        <p:spPr>
          <a:xfrm>
            <a:off x="800073" y="1465734"/>
            <a:ext cx="7772455" cy="923330"/>
          </a:xfrm>
          <a:prstGeom prst="rect">
            <a:avLst/>
          </a:prstGeom>
        </p:spPr>
        <p:txBody>
          <a:bodyPr wrap="square">
            <a:spAutoFit/>
          </a:bodyPr>
          <a:lstStyle/>
          <a:p>
            <a:pPr marL="0" lvl="3"/>
            <a:r>
              <a:rPr lang="el-GR" b="1" dirty="0">
                <a:solidFill>
                  <a:srgbClr val="C00000"/>
                </a:solidFill>
                <a:latin typeface="Times New Roman" panose="02020603050405020304" pitchFamily="18" charset="0"/>
                <a:cs typeface="Times New Roman" panose="02020603050405020304" pitchFamily="18" charset="0"/>
                <a:sym typeface="Wingdings" pitchFamily="2" charset="2"/>
              </a:rPr>
              <a:t>Απόκρυψη πληροφορίας</a:t>
            </a:r>
            <a:r>
              <a:rPr lang="en-US" dirty="0">
                <a:solidFill>
                  <a:schemeClr val="tx1">
                    <a:lumMod val="95000"/>
                    <a:lumOff val="5000"/>
                  </a:schemeClr>
                </a:solidFill>
                <a:latin typeface="Times New Roman" panose="02020603050405020304" pitchFamily="18" charset="0"/>
                <a:cs typeface="Times New Roman" panose="02020603050405020304" pitchFamily="18" charset="0"/>
                <a:sym typeface="Wingdings" pitchFamily="2" charset="2"/>
              </a:rPr>
              <a:t>:</a:t>
            </a:r>
            <a:r>
              <a:rPr lang="el-GR" dirty="0">
                <a:solidFill>
                  <a:schemeClr val="tx1">
                    <a:lumMod val="95000"/>
                    <a:lumOff val="5000"/>
                  </a:schemeClr>
                </a:solidFill>
                <a:latin typeface="Times New Roman" panose="02020603050405020304" pitchFamily="18" charset="0"/>
                <a:cs typeface="Times New Roman" panose="02020603050405020304" pitchFamily="18" charset="0"/>
                <a:sym typeface="Wingdings" pitchFamily="2" charset="2"/>
              </a:rPr>
              <a:t> </a:t>
            </a:r>
            <a:r>
              <a:rPr lang="en-GB" sz="1800" dirty="0">
                <a:effectLst/>
                <a:latin typeface="+mj-lt"/>
                <a:ea typeface="Times New Roman" panose="02020603050405020304" pitchFamily="18" charset="0"/>
                <a:cs typeface="Times New Roman" panose="02020603050405020304" pitchFamily="18" charset="0"/>
              </a:rPr>
              <a:t>H </a:t>
            </a:r>
            <a:r>
              <a:rPr lang="el-GR" sz="1800" dirty="0">
                <a:effectLst/>
                <a:latin typeface="+mj-lt"/>
                <a:ea typeface="Times New Roman" panose="02020603050405020304" pitchFamily="18" charset="0"/>
                <a:cs typeface="Times New Roman" panose="02020603050405020304" pitchFamily="18" charset="0"/>
              </a:rPr>
              <a:t>απόκρυψη πληροφορίας, χρησιμοποιείται για την απόκρυψη κάποιου μηνύματος σε κάποιο αντικείμενο φορέα, που διακινείται σε ένα μέσο, υλικό ή άυλο.</a:t>
            </a:r>
            <a:r>
              <a:rPr lang="el-GR" dirty="0">
                <a:solidFill>
                  <a:schemeClr val="tx1">
                    <a:lumMod val="95000"/>
                    <a:lumOff val="5000"/>
                  </a:schemeClr>
                </a:solidFill>
                <a:latin typeface="+mj-lt"/>
                <a:cs typeface="Times New Roman" pitchFamily="18" charset="0"/>
                <a:sym typeface="Wingdings" pitchFamily="2" charset="2"/>
              </a:rPr>
              <a:t> </a:t>
            </a:r>
            <a:endParaRPr lang="en-US" dirty="0">
              <a:latin typeface="+mj-lt"/>
              <a:cs typeface="Times New Roman" panose="02020603050405020304" pitchFamily="18" charset="0"/>
            </a:endParaRP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26</a:t>
            </a:fld>
            <a:endParaRPr lang="el-GR" altLang="el-GR" sz="1200" dirty="0">
              <a:latin typeface="Cambria" pitchFamily="18" charset="0"/>
            </a:endParaRPr>
          </a:p>
        </p:txBody>
      </p:sp>
      <p:sp>
        <p:nvSpPr>
          <p:cNvPr id="11" name="TextBox 10">
            <a:extLst>
              <a:ext uri="{FF2B5EF4-FFF2-40B4-BE49-F238E27FC236}">
                <a16:creationId xmlns:a16="http://schemas.microsoft.com/office/drawing/2014/main" id="{D9A9B5A7-EC98-4E9C-961F-444202FD4BF6}"/>
              </a:ext>
            </a:extLst>
          </p:cNvPr>
          <p:cNvSpPr txBox="1"/>
          <p:nvPr/>
        </p:nvSpPr>
        <p:spPr>
          <a:xfrm>
            <a:off x="800073" y="3328662"/>
            <a:ext cx="4572000" cy="369332"/>
          </a:xfrm>
          <a:prstGeom prst="rect">
            <a:avLst/>
          </a:prstGeom>
          <a:noFill/>
        </p:spPr>
        <p:txBody>
          <a:bodyPr wrap="square">
            <a:spAutoFit/>
          </a:bodyPr>
          <a:lstStyle/>
          <a:p>
            <a:pPr>
              <a:buFont typeface="Arial" pitchFamily="34" charset="0"/>
              <a:buChar char="•"/>
            </a:pPr>
            <a:r>
              <a:rPr lang="en-US" dirty="0">
                <a:solidFill>
                  <a:srgbClr val="C00000"/>
                </a:solidFill>
                <a:latin typeface="Times New Roman" pitchFamily="18" charset="0"/>
                <a:cs typeface="Times New Roman" pitchFamily="18" charset="0"/>
              </a:rPr>
              <a:t> </a:t>
            </a:r>
            <a:r>
              <a:rPr lang="el-GR" dirty="0">
                <a:solidFill>
                  <a:srgbClr val="C00000"/>
                </a:solidFill>
                <a:latin typeface="Times New Roman" pitchFamily="18" charset="0"/>
                <a:cs typeface="Times New Roman" pitchFamily="18" charset="0"/>
              </a:rPr>
              <a:t>Μήνυμα</a:t>
            </a:r>
            <a:endParaRPr lang="en-US" dirty="0"/>
          </a:p>
        </p:txBody>
      </p:sp>
      <p:sp>
        <p:nvSpPr>
          <p:cNvPr id="15" name="TextBox 14">
            <a:extLst>
              <a:ext uri="{FF2B5EF4-FFF2-40B4-BE49-F238E27FC236}">
                <a16:creationId xmlns:a16="http://schemas.microsoft.com/office/drawing/2014/main" id="{CA265221-AED1-4F7B-951F-0AEE438CDDC2}"/>
              </a:ext>
            </a:extLst>
          </p:cNvPr>
          <p:cNvSpPr txBox="1"/>
          <p:nvPr/>
        </p:nvSpPr>
        <p:spPr>
          <a:xfrm>
            <a:off x="1297296" y="3759353"/>
            <a:ext cx="2561196" cy="646331"/>
          </a:xfrm>
          <a:prstGeom prst="rect">
            <a:avLst/>
          </a:prstGeom>
          <a:noFill/>
        </p:spPr>
        <p:txBody>
          <a:bodyPr wrap="square">
            <a:spAutoFit/>
          </a:bodyPr>
          <a:lstStyle/>
          <a:p>
            <a:r>
              <a:rPr lang="el-GR" dirty="0"/>
              <a:t>Εικόνα, </a:t>
            </a:r>
            <a:r>
              <a:rPr lang="el-CY" dirty="0"/>
              <a:t>ή</a:t>
            </a:r>
            <a:r>
              <a:rPr lang="el-GR" dirty="0"/>
              <a:t>χος, κείμενο</a:t>
            </a:r>
            <a:endParaRPr lang="en-US" dirty="0"/>
          </a:p>
          <a:p>
            <a:endParaRPr lang="en-US" dirty="0"/>
          </a:p>
        </p:txBody>
      </p:sp>
      <p:sp>
        <p:nvSpPr>
          <p:cNvPr id="13" name="TextBox 12">
            <a:extLst>
              <a:ext uri="{FF2B5EF4-FFF2-40B4-BE49-F238E27FC236}">
                <a16:creationId xmlns:a16="http://schemas.microsoft.com/office/drawing/2014/main" id="{4D98A7D1-7A4C-497A-8993-DA165885329B}"/>
              </a:ext>
            </a:extLst>
          </p:cNvPr>
          <p:cNvSpPr txBox="1"/>
          <p:nvPr/>
        </p:nvSpPr>
        <p:spPr>
          <a:xfrm>
            <a:off x="800073" y="4320978"/>
            <a:ext cx="4572000" cy="369332"/>
          </a:xfrm>
          <a:prstGeom prst="rect">
            <a:avLst/>
          </a:prstGeom>
          <a:noFill/>
        </p:spPr>
        <p:txBody>
          <a:bodyPr wrap="square">
            <a:spAutoFit/>
          </a:bodyPr>
          <a:lstStyle/>
          <a:p>
            <a:pPr>
              <a:buFont typeface="Arial" pitchFamily="34" charset="0"/>
              <a:buChar char="•"/>
            </a:pPr>
            <a:r>
              <a:rPr lang="en-US" dirty="0">
                <a:solidFill>
                  <a:srgbClr val="C00000"/>
                </a:solidFill>
                <a:latin typeface="Times New Roman" pitchFamily="18" charset="0"/>
                <a:cs typeface="Times New Roman" pitchFamily="18" charset="0"/>
              </a:rPr>
              <a:t> </a:t>
            </a:r>
            <a:r>
              <a:rPr lang="el-GR" dirty="0">
                <a:solidFill>
                  <a:srgbClr val="C00000"/>
                </a:solidFill>
                <a:latin typeface="Times New Roman" pitchFamily="18" charset="0"/>
                <a:cs typeface="Times New Roman" pitchFamily="18" charset="0"/>
              </a:rPr>
              <a:t>Σκοπός</a:t>
            </a:r>
            <a:endParaRPr lang="en-US" dirty="0"/>
          </a:p>
        </p:txBody>
      </p:sp>
      <p:sp>
        <p:nvSpPr>
          <p:cNvPr id="16" name="TextBox 15">
            <a:extLst>
              <a:ext uri="{FF2B5EF4-FFF2-40B4-BE49-F238E27FC236}">
                <a16:creationId xmlns:a16="http://schemas.microsoft.com/office/drawing/2014/main" id="{650920E7-E98B-4677-820B-74F36B157B49}"/>
              </a:ext>
            </a:extLst>
          </p:cNvPr>
          <p:cNvSpPr txBox="1"/>
          <p:nvPr/>
        </p:nvSpPr>
        <p:spPr>
          <a:xfrm>
            <a:off x="1291617" y="4786299"/>
            <a:ext cx="6551068" cy="369332"/>
          </a:xfrm>
          <a:prstGeom prst="rect">
            <a:avLst/>
          </a:prstGeom>
          <a:noFill/>
        </p:spPr>
        <p:txBody>
          <a:bodyPr wrap="square">
            <a:spAutoFit/>
          </a:bodyPr>
          <a:lstStyle/>
          <a:p>
            <a:r>
              <a:rPr lang="el-GR" dirty="0"/>
              <a:t>Η διακίνηση του μηνύματος χωρίς αυτό να γίνει αντιληπτό </a:t>
            </a:r>
          </a:p>
        </p:txBody>
      </p:sp>
    </p:spTree>
    <p:extLst>
      <p:ext uri="{BB962C8B-B14F-4D97-AF65-F5344CB8AC3E}">
        <p14:creationId xmlns:p14="http://schemas.microsoft.com/office/powerpoint/2010/main" val="5186242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1 </a:t>
            </a:r>
            <a:r>
              <a:rPr lang="el-GR" sz="2800" dirty="0">
                <a:solidFill>
                  <a:schemeClr val="accent5">
                    <a:lumMod val="75000"/>
                  </a:schemeClr>
                </a:solidFill>
                <a:latin typeface="Century Schoolbook" pitchFamily="18" charset="0"/>
              </a:rPr>
              <a:t>Εισαγωγή</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16" name="Rectangle 7"/>
          <p:cNvSpPr/>
          <p:nvPr/>
        </p:nvSpPr>
        <p:spPr>
          <a:xfrm>
            <a:off x="800073" y="1465734"/>
            <a:ext cx="7772455" cy="923330"/>
          </a:xfrm>
          <a:prstGeom prst="rect">
            <a:avLst/>
          </a:prstGeom>
        </p:spPr>
        <p:txBody>
          <a:bodyPr wrap="square">
            <a:spAutoFit/>
          </a:bodyPr>
          <a:lstStyle/>
          <a:p>
            <a:pPr marL="0" lvl="3"/>
            <a:r>
              <a:rPr lang="el-GR" b="1" dirty="0">
                <a:solidFill>
                  <a:srgbClr val="C00000"/>
                </a:solidFill>
                <a:latin typeface="Times New Roman" pitchFamily="18" charset="0"/>
                <a:cs typeface="Times New Roman" pitchFamily="18" charset="0"/>
                <a:sym typeface="Wingdings" pitchFamily="2" charset="2"/>
              </a:rPr>
              <a:t>Υδατοσήμανση ψηφιακής εικόνας</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r>
              <a:rPr lang="el-GR" dirty="0">
                <a:solidFill>
                  <a:schemeClr val="tx1">
                    <a:lumMod val="95000"/>
                    <a:lumOff val="5000"/>
                  </a:schemeClr>
                </a:solidFill>
                <a:latin typeface="+mj-lt"/>
                <a:cs typeface="Times New Roman" pitchFamily="18" charset="0"/>
                <a:sym typeface="Wingdings" pitchFamily="2" charset="2"/>
              </a:rPr>
              <a:t>Η υδατοσήμανση ψηφιακής εικόνας, είναι η διακασία κατα τη οποία ένα υδατόσημα ενσωματώνεται σε μια ψηφιακή εικόνα.</a:t>
            </a:r>
            <a:endParaRPr lang="en-US" dirty="0">
              <a:latin typeface="+mj-lt"/>
            </a:endParaRPr>
          </a:p>
        </p:txBody>
      </p:sp>
      <p:sp>
        <p:nvSpPr>
          <p:cNvPr id="8"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27</a:t>
            </a:fld>
            <a:endParaRPr lang="el-GR" altLang="el-GR" sz="1200" dirty="0">
              <a:latin typeface="Cambria" pitchFamily="18" charset="0"/>
            </a:endParaRPr>
          </a:p>
        </p:txBody>
      </p:sp>
    </p:spTree>
    <p:extLst>
      <p:ext uri="{BB962C8B-B14F-4D97-AF65-F5344CB8AC3E}">
        <p14:creationId xmlns:p14="http://schemas.microsoft.com/office/powerpoint/2010/main" val="20830917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1 </a:t>
            </a:r>
            <a:r>
              <a:rPr lang="el-GR" sz="2800" dirty="0">
                <a:solidFill>
                  <a:schemeClr val="accent5">
                    <a:lumMod val="75000"/>
                  </a:schemeClr>
                </a:solidFill>
                <a:latin typeface="Century Schoolbook" pitchFamily="18" charset="0"/>
              </a:rPr>
              <a:t>Εισαγωγή</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14" name="Rectangle 7"/>
          <p:cNvSpPr/>
          <p:nvPr/>
        </p:nvSpPr>
        <p:spPr>
          <a:xfrm>
            <a:off x="747890" y="2281802"/>
            <a:ext cx="3058419" cy="369332"/>
          </a:xfrm>
          <a:prstGeom prst="rect">
            <a:avLst/>
          </a:prstGeom>
        </p:spPr>
        <p:txBody>
          <a:bodyPr wrap="square">
            <a:spAutoFit/>
          </a:bodyPr>
          <a:lstStyle/>
          <a:p>
            <a:pPr>
              <a:buFont typeface="Arial" pitchFamily="34" charset="0"/>
              <a:buChar char="•"/>
            </a:pPr>
            <a:r>
              <a:rPr lang="el-GR" dirty="0">
                <a:solidFill>
                  <a:srgbClr val="C00000"/>
                </a:solidFill>
                <a:latin typeface="Times New Roman" pitchFamily="18" charset="0"/>
                <a:cs typeface="Times New Roman" pitchFamily="18" charset="0"/>
              </a:rPr>
              <a:t> Υδατόσημα</a:t>
            </a:r>
            <a:r>
              <a:rPr lang="en-US" dirty="0">
                <a:solidFill>
                  <a:srgbClr val="C00000"/>
                </a:solidFill>
                <a:latin typeface="Times New Roman" pitchFamily="18" charset="0"/>
                <a:cs typeface="Times New Roman" pitchFamily="18" charset="0"/>
              </a:rPr>
              <a:t> </a:t>
            </a:r>
            <a:endParaRPr lang="en-US" dirty="0"/>
          </a:p>
        </p:txBody>
      </p:sp>
      <p:sp>
        <p:nvSpPr>
          <p:cNvPr id="21" name="Rectangle 7"/>
          <p:cNvSpPr/>
          <p:nvPr/>
        </p:nvSpPr>
        <p:spPr>
          <a:xfrm>
            <a:off x="800073" y="1465734"/>
            <a:ext cx="7772455" cy="923330"/>
          </a:xfrm>
          <a:prstGeom prst="rect">
            <a:avLst/>
          </a:prstGeom>
        </p:spPr>
        <p:txBody>
          <a:bodyPr wrap="square">
            <a:spAutoFit/>
          </a:bodyPr>
          <a:lstStyle/>
          <a:p>
            <a:pPr marL="0" lvl="3"/>
            <a:r>
              <a:rPr lang="el-GR" b="1" dirty="0">
                <a:solidFill>
                  <a:srgbClr val="C00000"/>
                </a:solidFill>
                <a:latin typeface="Times New Roman" pitchFamily="18" charset="0"/>
                <a:cs typeface="Times New Roman" pitchFamily="18" charset="0"/>
                <a:sym typeface="Wingdings" pitchFamily="2" charset="2"/>
              </a:rPr>
              <a:t>Υδατοσήμανση ψηφιακής εικόνας</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r>
              <a:rPr lang="el-GR" dirty="0">
                <a:solidFill>
                  <a:schemeClr val="tx1">
                    <a:lumMod val="95000"/>
                    <a:lumOff val="5000"/>
                  </a:schemeClr>
                </a:solidFill>
                <a:latin typeface="+mj-lt"/>
                <a:cs typeface="Times New Roman" pitchFamily="18" charset="0"/>
                <a:sym typeface="Wingdings" pitchFamily="2" charset="2"/>
              </a:rPr>
              <a:t>Η υδατοσήμανση ψηφιακής εικόνας, είναι η διακασία κατα τη οποία ένα υδατόσημα ενσωματώνεται σε μια ψηφιακή εικόνα.</a:t>
            </a:r>
            <a:endParaRPr lang="en-US" dirty="0">
              <a:latin typeface="+mj-lt"/>
            </a:endParaRP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28</a:t>
            </a:fld>
            <a:endParaRPr lang="el-GR" altLang="el-GR" sz="1200" dirty="0">
              <a:latin typeface="Cambria" pitchFamily="18" charset="0"/>
            </a:endParaRPr>
          </a:p>
        </p:txBody>
      </p:sp>
    </p:spTree>
    <p:extLst>
      <p:ext uri="{BB962C8B-B14F-4D97-AF65-F5344CB8AC3E}">
        <p14:creationId xmlns:p14="http://schemas.microsoft.com/office/powerpoint/2010/main" val="31139244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1 </a:t>
            </a:r>
            <a:r>
              <a:rPr lang="el-GR" sz="2800" dirty="0">
                <a:solidFill>
                  <a:schemeClr val="accent5">
                    <a:lumMod val="75000"/>
                  </a:schemeClr>
                </a:solidFill>
                <a:latin typeface="Century Schoolbook" pitchFamily="18" charset="0"/>
              </a:rPr>
              <a:t>Εισαγωγή</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14" name="Rectangle 7"/>
          <p:cNvSpPr/>
          <p:nvPr/>
        </p:nvSpPr>
        <p:spPr>
          <a:xfrm>
            <a:off x="747890" y="2281802"/>
            <a:ext cx="3058419" cy="369332"/>
          </a:xfrm>
          <a:prstGeom prst="rect">
            <a:avLst/>
          </a:prstGeom>
        </p:spPr>
        <p:txBody>
          <a:bodyPr wrap="square">
            <a:spAutoFit/>
          </a:bodyPr>
          <a:lstStyle/>
          <a:p>
            <a:pPr>
              <a:buFont typeface="Arial" pitchFamily="34" charset="0"/>
              <a:buChar char="•"/>
            </a:pPr>
            <a:r>
              <a:rPr lang="el-GR" dirty="0">
                <a:solidFill>
                  <a:srgbClr val="C00000"/>
                </a:solidFill>
                <a:latin typeface="Times New Roman" pitchFamily="18" charset="0"/>
                <a:cs typeface="Times New Roman" pitchFamily="18" charset="0"/>
              </a:rPr>
              <a:t> Υδατόσημα</a:t>
            </a:r>
            <a:r>
              <a:rPr lang="en-US" dirty="0">
                <a:solidFill>
                  <a:srgbClr val="C00000"/>
                </a:solidFill>
                <a:latin typeface="Times New Roman" pitchFamily="18" charset="0"/>
                <a:cs typeface="Times New Roman" pitchFamily="18" charset="0"/>
              </a:rPr>
              <a:t> </a:t>
            </a:r>
            <a:endParaRPr lang="en-US" dirty="0"/>
          </a:p>
        </p:txBody>
      </p:sp>
      <p:sp>
        <p:nvSpPr>
          <p:cNvPr id="21" name="Rectangle 7"/>
          <p:cNvSpPr/>
          <p:nvPr/>
        </p:nvSpPr>
        <p:spPr>
          <a:xfrm>
            <a:off x="800073" y="1465734"/>
            <a:ext cx="7772455" cy="923330"/>
          </a:xfrm>
          <a:prstGeom prst="rect">
            <a:avLst/>
          </a:prstGeom>
        </p:spPr>
        <p:txBody>
          <a:bodyPr wrap="square">
            <a:spAutoFit/>
          </a:bodyPr>
          <a:lstStyle/>
          <a:p>
            <a:pPr marL="0" lvl="3"/>
            <a:r>
              <a:rPr lang="el-GR" b="1" dirty="0">
                <a:solidFill>
                  <a:srgbClr val="C00000"/>
                </a:solidFill>
                <a:latin typeface="Times New Roman" pitchFamily="18" charset="0"/>
                <a:cs typeface="Times New Roman" pitchFamily="18" charset="0"/>
                <a:sym typeface="Wingdings" pitchFamily="2" charset="2"/>
              </a:rPr>
              <a:t>Υδατοσήμανση ψηφιακής εικόνας</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r>
              <a:rPr lang="el-GR" dirty="0">
                <a:solidFill>
                  <a:schemeClr val="tx1">
                    <a:lumMod val="95000"/>
                    <a:lumOff val="5000"/>
                  </a:schemeClr>
                </a:solidFill>
                <a:latin typeface="+mj-lt"/>
                <a:cs typeface="Times New Roman" pitchFamily="18" charset="0"/>
                <a:sym typeface="Wingdings" pitchFamily="2" charset="2"/>
              </a:rPr>
              <a:t>Η υδατοσήμανση ψηφιακής εικόνας, είναι η διακασία κατα τη οποία ένα υδατόσημα ενσωματώνεται σε μια ψηφιακή εικόνα.</a:t>
            </a:r>
            <a:endParaRPr lang="en-US" dirty="0">
              <a:latin typeface="+mj-lt"/>
            </a:endParaRP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29</a:t>
            </a:fld>
            <a:endParaRPr lang="el-GR" altLang="el-GR" sz="1200" dirty="0">
              <a:latin typeface="Cambria" pitchFamily="18" charset="0"/>
            </a:endParaRPr>
          </a:p>
        </p:txBody>
      </p:sp>
      <p:sp>
        <p:nvSpPr>
          <p:cNvPr id="10" name="TextBox 9">
            <a:extLst>
              <a:ext uri="{FF2B5EF4-FFF2-40B4-BE49-F238E27FC236}">
                <a16:creationId xmlns:a16="http://schemas.microsoft.com/office/drawing/2014/main" id="{85462629-67DE-4C11-80CA-D6907CF7455B}"/>
              </a:ext>
            </a:extLst>
          </p:cNvPr>
          <p:cNvSpPr txBox="1"/>
          <p:nvPr/>
        </p:nvSpPr>
        <p:spPr>
          <a:xfrm>
            <a:off x="1059274" y="2606817"/>
            <a:ext cx="5290140" cy="369332"/>
          </a:xfrm>
          <a:prstGeom prst="rect">
            <a:avLst/>
          </a:prstGeom>
          <a:noFill/>
        </p:spPr>
        <p:txBody>
          <a:bodyPr wrap="square">
            <a:spAutoFit/>
          </a:bodyPr>
          <a:lstStyle/>
          <a:p>
            <a:r>
              <a:rPr lang="el-GR" dirty="0"/>
              <a:t>Εικόνα, ήχος, κείμενο, ακολουθία αριθμών</a:t>
            </a:r>
            <a:endParaRPr lang="en-US" dirty="0"/>
          </a:p>
        </p:txBody>
      </p:sp>
    </p:spTree>
    <p:extLst>
      <p:ext uri="{BB962C8B-B14F-4D97-AF65-F5344CB8AC3E}">
        <p14:creationId xmlns:p14="http://schemas.microsoft.com/office/powerpoint/2010/main" val="4075116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l-GR" sz="2800" dirty="0">
                <a:solidFill>
                  <a:schemeClr val="accent5">
                    <a:lumMod val="75000"/>
                  </a:schemeClr>
                </a:solidFill>
                <a:latin typeface="Century Schoolbook" pitchFamily="18" charset="0"/>
              </a:rPr>
              <a:t>Περίληψη</a:t>
            </a:r>
            <a:endParaRPr lang="en-US" sz="2800" dirty="0">
              <a:solidFill>
                <a:schemeClr val="accent5">
                  <a:lumMod val="75000"/>
                </a:schemeClr>
              </a:solidFill>
              <a:latin typeface="Century Schoolbook" pitchFamily="18" charset="0"/>
            </a:endParaRPr>
          </a:p>
        </p:txBody>
      </p:sp>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16" name="Rectangle 7"/>
          <p:cNvSpPr/>
          <p:nvPr/>
        </p:nvSpPr>
        <p:spPr>
          <a:xfrm>
            <a:off x="680923" y="3141990"/>
            <a:ext cx="7772455" cy="461665"/>
          </a:xfrm>
          <a:prstGeom prst="rect">
            <a:avLst/>
          </a:prstGeom>
        </p:spPr>
        <p:txBody>
          <a:bodyPr wrap="square">
            <a:spAutoFit/>
          </a:bodyPr>
          <a:lstStyle/>
          <a:p>
            <a:pPr marL="0" lvl="3" algn="ctr"/>
            <a:r>
              <a:rPr lang="el-GR" sz="2400" b="1" dirty="0">
                <a:solidFill>
                  <a:srgbClr val="C00000"/>
                </a:solidFill>
                <a:latin typeface="Times New Roman" panose="02020603050405020304" pitchFamily="18" charset="0"/>
                <a:cs typeface="Times New Roman" panose="02020603050405020304" pitchFamily="18" charset="0"/>
                <a:sym typeface="Wingdings" pitchFamily="2" charset="2"/>
              </a:rPr>
              <a:t>Τι θα παρουσιάσουμε ?</a:t>
            </a:r>
            <a:endParaRPr lang="en-US" sz="2400" dirty="0">
              <a:latin typeface="+mj-lt"/>
              <a:cs typeface="Times New Roman" panose="02020603050405020304" pitchFamily="18" charset="0"/>
            </a:endParaRPr>
          </a:p>
        </p:txBody>
      </p:sp>
      <p:sp>
        <p:nvSpPr>
          <p:cNvPr id="8"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3</a:t>
            </a:fld>
            <a:endParaRPr lang="el-GR" altLang="el-GR" sz="1200" dirty="0">
              <a:latin typeface="Cambria" pitchFamily="18" charset="0"/>
            </a:endParaRPr>
          </a:p>
        </p:txBody>
      </p:sp>
    </p:spTree>
    <p:extLst>
      <p:ext uri="{BB962C8B-B14F-4D97-AF65-F5344CB8AC3E}">
        <p14:creationId xmlns:p14="http://schemas.microsoft.com/office/powerpoint/2010/main" val="16541718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1 </a:t>
            </a:r>
            <a:r>
              <a:rPr lang="el-GR" sz="2800" dirty="0">
                <a:solidFill>
                  <a:schemeClr val="accent5">
                    <a:lumMod val="75000"/>
                  </a:schemeClr>
                </a:solidFill>
                <a:latin typeface="Century Schoolbook" pitchFamily="18" charset="0"/>
              </a:rPr>
              <a:t>Εισαγωγή</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14" name="Rectangle 7"/>
          <p:cNvSpPr/>
          <p:nvPr/>
        </p:nvSpPr>
        <p:spPr>
          <a:xfrm>
            <a:off x="747890" y="2281802"/>
            <a:ext cx="3058419" cy="369332"/>
          </a:xfrm>
          <a:prstGeom prst="rect">
            <a:avLst/>
          </a:prstGeom>
        </p:spPr>
        <p:txBody>
          <a:bodyPr wrap="square">
            <a:spAutoFit/>
          </a:bodyPr>
          <a:lstStyle/>
          <a:p>
            <a:pPr>
              <a:buFont typeface="Arial" pitchFamily="34" charset="0"/>
              <a:buChar char="•"/>
            </a:pPr>
            <a:r>
              <a:rPr lang="el-GR" dirty="0">
                <a:solidFill>
                  <a:srgbClr val="C00000"/>
                </a:solidFill>
                <a:latin typeface="Times New Roman" pitchFamily="18" charset="0"/>
                <a:cs typeface="Times New Roman" pitchFamily="18" charset="0"/>
              </a:rPr>
              <a:t> Υδατόσημα</a:t>
            </a:r>
            <a:r>
              <a:rPr lang="en-US" dirty="0">
                <a:solidFill>
                  <a:srgbClr val="C00000"/>
                </a:solidFill>
                <a:latin typeface="Times New Roman" pitchFamily="18" charset="0"/>
                <a:cs typeface="Times New Roman" pitchFamily="18" charset="0"/>
              </a:rPr>
              <a:t> </a:t>
            </a:r>
            <a:endParaRPr lang="en-US" dirty="0"/>
          </a:p>
        </p:txBody>
      </p:sp>
      <p:sp>
        <p:nvSpPr>
          <p:cNvPr id="21" name="Rectangle 7"/>
          <p:cNvSpPr/>
          <p:nvPr/>
        </p:nvSpPr>
        <p:spPr>
          <a:xfrm>
            <a:off x="800073" y="1465734"/>
            <a:ext cx="7772455" cy="923330"/>
          </a:xfrm>
          <a:prstGeom prst="rect">
            <a:avLst/>
          </a:prstGeom>
        </p:spPr>
        <p:txBody>
          <a:bodyPr wrap="square">
            <a:spAutoFit/>
          </a:bodyPr>
          <a:lstStyle/>
          <a:p>
            <a:pPr marL="0" lvl="3"/>
            <a:r>
              <a:rPr lang="el-GR" b="1" dirty="0">
                <a:solidFill>
                  <a:srgbClr val="C00000"/>
                </a:solidFill>
                <a:latin typeface="Times New Roman" pitchFamily="18" charset="0"/>
                <a:cs typeface="Times New Roman" pitchFamily="18" charset="0"/>
                <a:sym typeface="Wingdings" pitchFamily="2" charset="2"/>
              </a:rPr>
              <a:t>Υδατοσήμανση ψηφιακής εικόνας</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r>
              <a:rPr lang="el-GR" dirty="0">
                <a:solidFill>
                  <a:schemeClr val="tx1">
                    <a:lumMod val="95000"/>
                    <a:lumOff val="5000"/>
                  </a:schemeClr>
                </a:solidFill>
                <a:latin typeface="+mj-lt"/>
                <a:cs typeface="Times New Roman" pitchFamily="18" charset="0"/>
                <a:sym typeface="Wingdings" pitchFamily="2" charset="2"/>
              </a:rPr>
              <a:t>Η υδατοσήμανση ψηφιακής εικόνας, είναι η διακασία κατα τη οποία ένα υδατόσημα ενσωματώνεται σε μια ψηφιακή εικόνα.</a:t>
            </a:r>
            <a:endParaRPr lang="en-US" dirty="0">
              <a:latin typeface="+mj-lt"/>
            </a:endParaRP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30</a:t>
            </a:fld>
            <a:endParaRPr lang="el-GR" altLang="el-GR" sz="1200" dirty="0">
              <a:latin typeface="Cambria" pitchFamily="18" charset="0"/>
            </a:endParaRPr>
          </a:p>
        </p:txBody>
      </p:sp>
      <p:sp>
        <p:nvSpPr>
          <p:cNvPr id="10" name="TextBox 9">
            <a:extLst>
              <a:ext uri="{FF2B5EF4-FFF2-40B4-BE49-F238E27FC236}">
                <a16:creationId xmlns:a16="http://schemas.microsoft.com/office/drawing/2014/main" id="{85462629-67DE-4C11-80CA-D6907CF7455B}"/>
              </a:ext>
            </a:extLst>
          </p:cNvPr>
          <p:cNvSpPr txBox="1"/>
          <p:nvPr/>
        </p:nvSpPr>
        <p:spPr>
          <a:xfrm>
            <a:off x="1059274" y="2606817"/>
            <a:ext cx="5290140" cy="369332"/>
          </a:xfrm>
          <a:prstGeom prst="rect">
            <a:avLst/>
          </a:prstGeom>
          <a:noFill/>
        </p:spPr>
        <p:txBody>
          <a:bodyPr wrap="square">
            <a:spAutoFit/>
          </a:bodyPr>
          <a:lstStyle/>
          <a:p>
            <a:r>
              <a:rPr lang="el-GR" dirty="0"/>
              <a:t>Εικόνα, </a:t>
            </a:r>
            <a:r>
              <a:rPr lang="el-CY" dirty="0"/>
              <a:t>ή</a:t>
            </a:r>
            <a:r>
              <a:rPr lang="el-GR" dirty="0"/>
              <a:t>χος, κείμενο, ακολουθία αριθμών</a:t>
            </a:r>
            <a:endParaRPr lang="en-US" dirty="0"/>
          </a:p>
        </p:txBody>
      </p:sp>
      <p:sp>
        <p:nvSpPr>
          <p:cNvPr id="15" name="TextBox 14">
            <a:extLst>
              <a:ext uri="{FF2B5EF4-FFF2-40B4-BE49-F238E27FC236}">
                <a16:creationId xmlns:a16="http://schemas.microsoft.com/office/drawing/2014/main" id="{563E3376-AAB8-42F8-B435-73DFB615DAC1}"/>
              </a:ext>
            </a:extLst>
          </p:cNvPr>
          <p:cNvSpPr txBox="1"/>
          <p:nvPr/>
        </p:nvSpPr>
        <p:spPr>
          <a:xfrm>
            <a:off x="743813" y="3041181"/>
            <a:ext cx="4572000" cy="369332"/>
          </a:xfrm>
          <a:prstGeom prst="rect">
            <a:avLst/>
          </a:prstGeom>
          <a:noFill/>
        </p:spPr>
        <p:txBody>
          <a:bodyPr wrap="square">
            <a:spAutoFit/>
          </a:bodyPr>
          <a:lstStyle/>
          <a:p>
            <a:pPr>
              <a:buFont typeface="Arial" pitchFamily="34" charset="0"/>
              <a:buChar char="•"/>
            </a:pPr>
            <a:r>
              <a:rPr lang="el-GR" dirty="0">
                <a:solidFill>
                  <a:srgbClr val="C00000"/>
                </a:solidFill>
                <a:latin typeface="Times New Roman" pitchFamily="18" charset="0"/>
                <a:cs typeface="Times New Roman" pitchFamily="18" charset="0"/>
              </a:rPr>
              <a:t> Σκοπός</a:t>
            </a:r>
            <a:r>
              <a:rPr lang="en-US" dirty="0">
                <a:solidFill>
                  <a:srgbClr val="C00000"/>
                </a:solidFill>
                <a:latin typeface="Times New Roman" pitchFamily="18" charset="0"/>
                <a:cs typeface="Times New Roman" pitchFamily="18" charset="0"/>
              </a:rPr>
              <a:t> </a:t>
            </a:r>
            <a:endParaRPr lang="en-US" dirty="0"/>
          </a:p>
        </p:txBody>
      </p:sp>
    </p:spTree>
    <p:extLst>
      <p:ext uri="{BB962C8B-B14F-4D97-AF65-F5344CB8AC3E}">
        <p14:creationId xmlns:p14="http://schemas.microsoft.com/office/powerpoint/2010/main" val="8545855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1 </a:t>
            </a:r>
            <a:r>
              <a:rPr lang="el-GR" sz="2800" dirty="0">
                <a:solidFill>
                  <a:schemeClr val="accent5">
                    <a:lumMod val="75000"/>
                  </a:schemeClr>
                </a:solidFill>
                <a:latin typeface="Century Schoolbook" pitchFamily="18" charset="0"/>
              </a:rPr>
              <a:t>Εισαγωγή</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14" name="Rectangle 7"/>
          <p:cNvSpPr/>
          <p:nvPr/>
        </p:nvSpPr>
        <p:spPr>
          <a:xfrm>
            <a:off x="747890" y="2281802"/>
            <a:ext cx="3058419" cy="369332"/>
          </a:xfrm>
          <a:prstGeom prst="rect">
            <a:avLst/>
          </a:prstGeom>
        </p:spPr>
        <p:txBody>
          <a:bodyPr wrap="square">
            <a:spAutoFit/>
          </a:bodyPr>
          <a:lstStyle/>
          <a:p>
            <a:pPr>
              <a:buFont typeface="Arial" pitchFamily="34" charset="0"/>
              <a:buChar char="•"/>
            </a:pPr>
            <a:r>
              <a:rPr lang="el-GR" dirty="0">
                <a:solidFill>
                  <a:srgbClr val="C00000"/>
                </a:solidFill>
                <a:latin typeface="Times New Roman" pitchFamily="18" charset="0"/>
                <a:cs typeface="Times New Roman" pitchFamily="18" charset="0"/>
              </a:rPr>
              <a:t> Υδατόσημα</a:t>
            </a:r>
            <a:r>
              <a:rPr lang="en-US" dirty="0">
                <a:solidFill>
                  <a:srgbClr val="C00000"/>
                </a:solidFill>
                <a:latin typeface="Times New Roman" pitchFamily="18" charset="0"/>
                <a:cs typeface="Times New Roman" pitchFamily="18" charset="0"/>
              </a:rPr>
              <a:t> </a:t>
            </a:r>
            <a:endParaRPr lang="en-US" dirty="0"/>
          </a:p>
        </p:txBody>
      </p:sp>
      <p:sp>
        <p:nvSpPr>
          <p:cNvPr id="21" name="Rectangle 7"/>
          <p:cNvSpPr/>
          <p:nvPr/>
        </p:nvSpPr>
        <p:spPr>
          <a:xfrm>
            <a:off x="800073" y="1465734"/>
            <a:ext cx="7772455" cy="923330"/>
          </a:xfrm>
          <a:prstGeom prst="rect">
            <a:avLst/>
          </a:prstGeom>
        </p:spPr>
        <p:txBody>
          <a:bodyPr wrap="square">
            <a:spAutoFit/>
          </a:bodyPr>
          <a:lstStyle/>
          <a:p>
            <a:pPr marL="0" lvl="3"/>
            <a:r>
              <a:rPr lang="el-GR" b="1" dirty="0">
                <a:solidFill>
                  <a:srgbClr val="C00000"/>
                </a:solidFill>
                <a:latin typeface="Times New Roman" pitchFamily="18" charset="0"/>
                <a:cs typeface="Times New Roman" pitchFamily="18" charset="0"/>
                <a:sym typeface="Wingdings" pitchFamily="2" charset="2"/>
              </a:rPr>
              <a:t>Υδατοσήμανση ψηφιακής εικόνας</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r>
              <a:rPr lang="el-GR" dirty="0">
                <a:solidFill>
                  <a:schemeClr val="tx1">
                    <a:lumMod val="95000"/>
                    <a:lumOff val="5000"/>
                  </a:schemeClr>
                </a:solidFill>
                <a:latin typeface="+mj-lt"/>
                <a:cs typeface="Times New Roman" pitchFamily="18" charset="0"/>
                <a:sym typeface="Wingdings" pitchFamily="2" charset="2"/>
              </a:rPr>
              <a:t>Η υδατοσήμανση ψηφιακής εικόνας, είναι η διακασία κατα τη οποία ένα υδατόσημα ενσωματώνεται σε μια ψηφιακή εικόνα.</a:t>
            </a:r>
            <a:endParaRPr lang="en-US" dirty="0">
              <a:latin typeface="+mj-lt"/>
            </a:endParaRP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31</a:t>
            </a:fld>
            <a:endParaRPr lang="el-GR" altLang="el-GR" sz="1200" dirty="0">
              <a:latin typeface="Cambria" pitchFamily="18" charset="0"/>
            </a:endParaRPr>
          </a:p>
        </p:txBody>
      </p:sp>
      <p:sp>
        <p:nvSpPr>
          <p:cNvPr id="10" name="TextBox 9">
            <a:extLst>
              <a:ext uri="{FF2B5EF4-FFF2-40B4-BE49-F238E27FC236}">
                <a16:creationId xmlns:a16="http://schemas.microsoft.com/office/drawing/2014/main" id="{85462629-67DE-4C11-80CA-D6907CF7455B}"/>
              </a:ext>
            </a:extLst>
          </p:cNvPr>
          <p:cNvSpPr txBox="1"/>
          <p:nvPr/>
        </p:nvSpPr>
        <p:spPr>
          <a:xfrm>
            <a:off x="1059274" y="2606817"/>
            <a:ext cx="5290140" cy="369332"/>
          </a:xfrm>
          <a:prstGeom prst="rect">
            <a:avLst/>
          </a:prstGeom>
          <a:noFill/>
        </p:spPr>
        <p:txBody>
          <a:bodyPr wrap="square">
            <a:spAutoFit/>
          </a:bodyPr>
          <a:lstStyle/>
          <a:p>
            <a:r>
              <a:rPr lang="el-GR" dirty="0"/>
              <a:t>Εικόνα, </a:t>
            </a:r>
            <a:r>
              <a:rPr lang="el-CY" dirty="0"/>
              <a:t>ή</a:t>
            </a:r>
            <a:r>
              <a:rPr lang="el-GR" dirty="0"/>
              <a:t>χος, κείμενο, ακολουθία αριθμών</a:t>
            </a:r>
            <a:endParaRPr lang="en-US" dirty="0"/>
          </a:p>
        </p:txBody>
      </p:sp>
      <p:sp>
        <p:nvSpPr>
          <p:cNvPr id="15" name="TextBox 14">
            <a:extLst>
              <a:ext uri="{FF2B5EF4-FFF2-40B4-BE49-F238E27FC236}">
                <a16:creationId xmlns:a16="http://schemas.microsoft.com/office/drawing/2014/main" id="{563E3376-AAB8-42F8-B435-73DFB615DAC1}"/>
              </a:ext>
            </a:extLst>
          </p:cNvPr>
          <p:cNvSpPr txBox="1"/>
          <p:nvPr/>
        </p:nvSpPr>
        <p:spPr>
          <a:xfrm>
            <a:off x="743813" y="3041181"/>
            <a:ext cx="4572000" cy="369332"/>
          </a:xfrm>
          <a:prstGeom prst="rect">
            <a:avLst/>
          </a:prstGeom>
          <a:noFill/>
        </p:spPr>
        <p:txBody>
          <a:bodyPr wrap="square">
            <a:spAutoFit/>
          </a:bodyPr>
          <a:lstStyle/>
          <a:p>
            <a:pPr>
              <a:buFont typeface="Arial" pitchFamily="34" charset="0"/>
              <a:buChar char="•"/>
            </a:pPr>
            <a:r>
              <a:rPr lang="el-GR" dirty="0">
                <a:solidFill>
                  <a:srgbClr val="C00000"/>
                </a:solidFill>
                <a:latin typeface="Times New Roman" pitchFamily="18" charset="0"/>
                <a:cs typeface="Times New Roman" pitchFamily="18" charset="0"/>
              </a:rPr>
              <a:t> Σκοπός</a:t>
            </a:r>
            <a:r>
              <a:rPr lang="en-US" dirty="0">
                <a:solidFill>
                  <a:srgbClr val="C00000"/>
                </a:solidFill>
                <a:latin typeface="Times New Roman" pitchFamily="18" charset="0"/>
                <a:cs typeface="Times New Roman" pitchFamily="18" charset="0"/>
              </a:rPr>
              <a:t> </a:t>
            </a:r>
            <a:endParaRPr lang="en-US" dirty="0"/>
          </a:p>
        </p:txBody>
      </p:sp>
      <p:sp>
        <p:nvSpPr>
          <p:cNvPr id="12" name="TextBox 11">
            <a:extLst>
              <a:ext uri="{FF2B5EF4-FFF2-40B4-BE49-F238E27FC236}">
                <a16:creationId xmlns:a16="http://schemas.microsoft.com/office/drawing/2014/main" id="{19050847-52F8-4BCD-BD5E-3C369357ED91}"/>
              </a:ext>
            </a:extLst>
          </p:cNvPr>
          <p:cNvSpPr txBox="1"/>
          <p:nvPr/>
        </p:nvSpPr>
        <p:spPr>
          <a:xfrm>
            <a:off x="1034625" y="3400932"/>
            <a:ext cx="5904656" cy="923330"/>
          </a:xfrm>
          <a:prstGeom prst="rect">
            <a:avLst/>
          </a:prstGeom>
          <a:noFill/>
        </p:spPr>
        <p:txBody>
          <a:bodyPr wrap="square">
            <a:spAutoFit/>
          </a:bodyPr>
          <a:lstStyle/>
          <a:p>
            <a:pPr marL="342900" indent="-342900">
              <a:buFont typeface="+mj-lt"/>
              <a:buAutoNum type="arabicPeriod"/>
            </a:pPr>
            <a:r>
              <a:rPr lang="el-GR" dirty="0"/>
              <a:t>Προστασία πνευματικών δικαιωμάτων</a:t>
            </a:r>
          </a:p>
          <a:p>
            <a:pPr marL="342900" indent="-342900">
              <a:buFont typeface="+mj-lt"/>
              <a:buAutoNum type="arabicPeriod"/>
            </a:pPr>
            <a:r>
              <a:rPr lang="el-GR" dirty="0"/>
              <a:t>Έλεγχος διανομής αντιγράφων μιας ψηφιακής εικόνας</a:t>
            </a:r>
          </a:p>
          <a:p>
            <a:pPr marL="342900" indent="-342900">
              <a:buFont typeface="+mj-lt"/>
              <a:buAutoNum type="arabicPeriod"/>
            </a:pPr>
            <a:r>
              <a:rPr lang="el-GR" dirty="0"/>
              <a:t>Στην ιατρική η προστασία των ιατρικών απεικονίσεων</a:t>
            </a:r>
            <a:endParaRPr lang="en-US" dirty="0"/>
          </a:p>
        </p:txBody>
      </p:sp>
    </p:spTree>
    <p:extLst>
      <p:ext uri="{BB962C8B-B14F-4D97-AF65-F5344CB8AC3E}">
        <p14:creationId xmlns:p14="http://schemas.microsoft.com/office/powerpoint/2010/main" val="6563123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1 </a:t>
            </a:r>
            <a:r>
              <a:rPr lang="el-GR" sz="2800" dirty="0">
                <a:solidFill>
                  <a:schemeClr val="accent5">
                    <a:lumMod val="75000"/>
                  </a:schemeClr>
                </a:solidFill>
                <a:latin typeface="Century Schoolbook" pitchFamily="18" charset="0"/>
              </a:rPr>
              <a:t>Εισαγωγή</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14" name="Rectangle 7"/>
          <p:cNvSpPr/>
          <p:nvPr/>
        </p:nvSpPr>
        <p:spPr>
          <a:xfrm>
            <a:off x="747890" y="2281802"/>
            <a:ext cx="3058419" cy="369332"/>
          </a:xfrm>
          <a:prstGeom prst="rect">
            <a:avLst/>
          </a:prstGeom>
        </p:spPr>
        <p:txBody>
          <a:bodyPr wrap="square">
            <a:spAutoFit/>
          </a:bodyPr>
          <a:lstStyle/>
          <a:p>
            <a:pPr>
              <a:buFont typeface="Arial" pitchFamily="34" charset="0"/>
              <a:buChar char="•"/>
            </a:pPr>
            <a:r>
              <a:rPr lang="el-GR" dirty="0">
                <a:solidFill>
                  <a:srgbClr val="C00000"/>
                </a:solidFill>
                <a:latin typeface="Times New Roman" pitchFamily="18" charset="0"/>
                <a:cs typeface="Times New Roman" pitchFamily="18" charset="0"/>
              </a:rPr>
              <a:t> Υδατόσημα</a:t>
            </a:r>
            <a:r>
              <a:rPr lang="en-US" dirty="0">
                <a:solidFill>
                  <a:srgbClr val="C00000"/>
                </a:solidFill>
                <a:latin typeface="Times New Roman" pitchFamily="18" charset="0"/>
                <a:cs typeface="Times New Roman" pitchFamily="18" charset="0"/>
              </a:rPr>
              <a:t> </a:t>
            </a:r>
            <a:endParaRPr lang="en-US" dirty="0"/>
          </a:p>
        </p:txBody>
      </p:sp>
      <p:sp>
        <p:nvSpPr>
          <p:cNvPr id="21" name="Rectangle 7"/>
          <p:cNvSpPr/>
          <p:nvPr/>
        </p:nvSpPr>
        <p:spPr>
          <a:xfrm>
            <a:off x="800073" y="1465734"/>
            <a:ext cx="7772455" cy="923330"/>
          </a:xfrm>
          <a:prstGeom prst="rect">
            <a:avLst/>
          </a:prstGeom>
        </p:spPr>
        <p:txBody>
          <a:bodyPr wrap="square">
            <a:spAutoFit/>
          </a:bodyPr>
          <a:lstStyle/>
          <a:p>
            <a:pPr marL="0" lvl="3"/>
            <a:r>
              <a:rPr lang="el-GR" b="1" dirty="0">
                <a:solidFill>
                  <a:srgbClr val="C00000"/>
                </a:solidFill>
                <a:latin typeface="Times New Roman" pitchFamily="18" charset="0"/>
                <a:cs typeface="Times New Roman" pitchFamily="18" charset="0"/>
                <a:sym typeface="Wingdings" pitchFamily="2" charset="2"/>
              </a:rPr>
              <a:t>Υδατοσήμανση ψηφιακής εικόνας</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r>
              <a:rPr lang="el-GR" dirty="0">
                <a:solidFill>
                  <a:schemeClr val="tx1">
                    <a:lumMod val="95000"/>
                    <a:lumOff val="5000"/>
                  </a:schemeClr>
                </a:solidFill>
                <a:latin typeface="+mj-lt"/>
                <a:cs typeface="Times New Roman" pitchFamily="18" charset="0"/>
                <a:sym typeface="Wingdings" pitchFamily="2" charset="2"/>
              </a:rPr>
              <a:t>Η υδατοσήμανση ψηφιακής εικόνας, είναι η διακασία κατα τη οποία ένα υδατόσημα ενσωματώνεται σε μια ψηφιακή εικόνα.</a:t>
            </a:r>
            <a:endParaRPr lang="en-US" dirty="0">
              <a:latin typeface="+mj-lt"/>
            </a:endParaRP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32</a:t>
            </a:fld>
            <a:endParaRPr lang="el-GR" altLang="el-GR" sz="1200" dirty="0">
              <a:latin typeface="Cambria" pitchFamily="18" charset="0"/>
            </a:endParaRPr>
          </a:p>
        </p:txBody>
      </p:sp>
      <p:sp>
        <p:nvSpPr>
          <p:cNvPr id="10" name="TextBox 9">
            <a:extLst>
              <a:ext uri="{FF2B5EF4-FFF2-40B4-BE49-F238E27FC236}">
                <a16:creationId xmlns:a16="http://schemas.microsoft.com/office/drawing/2014/main" id="{85462629-67DE-4C11-80CA-D6907CF7455B}"/>
              </a:ext>
            </a:extLst>
          </p:cNvPr>
          <p:cNvSpPr txBox="1"/>
          <p:nvPr/>
        </p:nvSpPr>
        <p:spPr>
          <a:xfrm>
            <a:off x="1059274" y="2606817"/>
            <a:ext cx="5290140" cy="369332"/>
          </a:xfrm>
          <a:prstGeom prst="rect">
            <a:avLst/>
          </a:prstGeom>
          <a:noFill/>
        </p:spPr>
        <p:txBody>
          <a:bodyPr wrap="square">
            <a:spAutoFit/>
          </a:bodyPr>
          <a:lstStyle/>
          <a:p>
            <a:r>
              <a:rPr lang="el-GR" dirty="0"/>
              <a:t>Εικόνα, </a:t>
            </a:r>
            <a:r>
              <a:rPr lang="el-CY" dirty="0"/>
              <a:t>ή</a:t>
            </a:r>
            <a:r>
              <a:rPr lang="el-GR" dirty="0"/>
              <a:t>χος, κείμενο, ακολουθία αριθμών</a:t>
            </a:r>
            <a:endParaRPr lang="en-US" dirty="0"/>
          </a:p>
        </p:txBody>
      </p:sp>
      <p:sp>
        <p:nvSpPr>
          <p:cNvPr id="15" name="TextBox 14">
            <a:extLst>
              <a:ext uri="{FF2B5EF4-FFF2-40B4-BE49-F238E27FC236}">
                <a16:creationId xmlns:a16="http://schemas.microsoft.com/office/drawing/2014/main" id="{563E3376-AAB8-42F8-B435-73DFB615DAC1}"/>
              </a:ext>
            </a:extLst>
          </p:cNvPr>
          <p:cNvSpPr txBox="1"/>
          <p:nvPr/>
        </p:nvSpPr>
        <p:spPr>
          <a:xfrm>
            <a:off x="743813" y="3041181"/>
            <a:ext cx="4572000" cy="369332"/>
          </a:xfrm>
          <a:prstGeom prst="rect">
            <a:avLst/>
          </a:prstGeom>
          <a:noFill/>
        </p:spPr>
        <p:txBody>
          <a:bodyPr wrap="square">
            <a:spAutoFit/>
          </a:bodyPr>
          <a:lstStyle/>
          <a:p>
            <a:pPr>
              <a:buFont typeface="Arial" pitchFamily="34" charset="0"/>
              <a:buChar char="•"/>
            </a:pPr>
            <a:r>
              <a:rPr lang="el-GR" dirty="0">
                <a:solidFill>
                  <a:srgbClr val="C00000"/>
                </a:solidFill>
                <a:latin typeface="Times New Roman" pitchFamily="18" charset="0"/>
                <a:cs typeface="Times New Roman" pitchFamily="18" charset="0"/>
              </a:rPr>
              <a:t> Σκοπός</a:t>
            </a:r>
            <a:r>
              <a:rPr lang="en-US" dirty="0">
                <a:solidFill>
                  <a:srgbClr val="C00000"/>
                </a:solidFill>
                <a:latin typeface="Times New Roman" pitchFamily="18" charset="0"/>
                <a:cs typeface="Times New Roman" pitchFamily="18" charset="0"/>
              </a:rPr>
              <a:t> </a:t>
            </a:r>
            <a:endParaRPr lang="en-US" dirty="0"/>
          </a:p>
        </p:txBody>
      </p:sp>
      <p:sp>
        <p:nvSpPr>
          <p:cNvPr id="12" name="TextBox 11">
            <a:extLst>
              <a:ext uri="{FF2B5EF4-FFF2-40B4-BE49-F238E27FC236}">
                <a16:creationId xmlns:a16="http://schemas.microsoft.com/office/drawing/2014/main" id="{19050847-52F8-4BCD-BD5E-3C369357ED91}"/>
              </a:ext>
            </a:extLst>
          </p:cNvPr>
          <p:cNvSpPr txBox="1"/>
          <p:nvPr/>
        </p:nvSpPr>
        <p:spPr>
          <a:xfrm>
            <a:off x="1034625" y="3400932"/>
            <a:ext cx="5904656" cy="923330"/>
          </a:xfrm>
          <a:prstGeom prst="rect">
            <a:avLst/>
          </a:prstGeom>
          <a:noFill/>
        </p:spPr>
        <p:txBody>
          <a:bodyPr wrap="square">
            <a:spAutoFit/>
          </a:bodyPr>
          <a:lstStyle/>
          <a:p>
            <a:pPr marL="342900" indent="-342900">
              <a:buFont typeface="+mj-lt"/>
              <a:buAutoNum type="arabicPeriod"/>
            </a:pPr>
            <a:r>
              <a:rPr lang="el-GR" dirty="0"/>
              <a:t>Προστασία πνευματικών δικαιωμάτων</a:t>
            </a:r>
          </a:p>
          <a:p>
            <a:pPr marL="342900" indent="-342900">
              <a:buFont typeface="+mj-lt"/>
              <a:buAutoNum type="arabicPeriod"/>
            </a:pPr>
            <a:r>
              <a:rPr lang="el-GR" dirty="0"/>
              <a:t>Έλεγχος διανομής αντιγράφων μιας ψηφιακής εικόνας</a:t>
            </a:r>
          </a:p>
          <a:p>
            <a:pPr marL="342900" indent="-342900">
              <a:buFont typeface="+mj-lt"/>
              <a:buAutoNum type="arabicPeriod"/>
            </a:pPr>
            <a:r>
              <a:rPr lang="el-GR" dirty="0"/>
              <a:t>Στην ιατρική η προστασία των ιατρικών απεικονίσεων</a:t>
            </a:r>
            <a:endParaRPr lang="en-US" dirty="0"/>
          </a:p>
        </p:txBody>
      </p:sp>
      <p:sp>
        <p:nvSpPr>
          <p:cNvPr id="16" name="TextBox 15">
            <a:extLst>
              <a:ext uri="{FF2B5EF4-FFF2-40B4-BE49-F238E27FC236}">
                <a16:creationId xmlns:a16="http://schemas.microsoft.com/office/drawing/2014/main" id="{7E3A0696-3EB6-401B-A6D5-F402910017DB}"/>
              </a:ext>
            </a:extLst>
          </p:cNvPr>
          <p:cNvSpPr txBox="1"/>
          <p:nvPr/>
        </p:nvSpPr>
        <p:spPr>
          <a:xfrm>
            <a:off x="800073" y="4506416"/>
            <a:ext cx="4572000" cy="369332"/>
          </a:xfrm>
          <a:prstGeom prst="rect">
            <a:avLst/>
          </a:prstGeom>
          <a:noFill/>
        </p:spPr>
        <p:txBody>
          <a:bodyPr wrap="square">
            <a:spAutoFit/>
          </a:bodyPr>
          <a:lstStyle/>
          <a:p>
            <a:pPr>
              <a:buFont typeface="Arial" pitchFamily="34" charset="0"/>
              <a:buChar char="•"/>
            </a:pPr>
            <a:r>
              <a:rPr lang="el-GR" dirty="0">
                <a:solidFill>
                  <a:srgbClr val="C00000"/>
                </a:solidFill>
                <a:latin typeface="Times New Roman" pitchFamily="18" charset="0"/>
                <a:cs typeface="Times New Roman" pitchFamily="18" charset="0"/>
              </a:rPr>
              <a:t> Πεδίο ενσωμάτωσης υδάτοσημου</a:t>
            </a:r>
            <a:r>
              <a:rPr lang="en-US" dirty="0">
                <a:solidFill>
                  <a:srgbClr val="C00000"/>
                </a:solidFill>
                <a:latin typeface="Times New Roman" pitchFamily="18" charset="0"/>
                <a:cs typeface="Times New Roman" pitchFamily="18" charset="0"/>
              </a:rPr>
              <a:t> </a:t>
            </a:r>
            <a:endParaRPr lang="en-US" dirty="0"/>
          </a:p>
        </p:txBody>
      </p:sp>
    </p:spTree>
    <p:extLst>
      <p:ext uri="{BB962C8B-B14F-4D97-AF65-F5344CB8AC3E}">
        <p14:creationId xmlns:p14="http://schemas.microsoft.com/office/powerpoint/2010/main" val="5991325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1 </a:t>
            </a:r>
            <a:r>
              <a:rPr lang="el-GR" sz="2800" dirty="0">
                <a:solidFill>
                  <a:schemeClr val="accent5">
                    <a:lumMod val="75000"/>
                  </a:schemeClr>
                </a:solidFill>
                <a:latin typeface="Century Schoolbook" pitchFamily="18" charset="0"/>
              </a:rPr>
              <a:t>Εισαγωγή</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14" name="Rectangle 7"/>
          <p:cNvSpPr/>
          <p:nvPr/>
        </p:nvSpPr>
        <p:spPr>
          <a:xfrm>
            <a:off x="747890" y="2281802"/>
            <a:ext cx="3058419" cy="369332"/>
          </a:xfrm>
          <a:prstGeom prst="rect">
            <a:avLst/>
          </a:prstGeom>
        </p:spPr>
        <p:txBody>
          <a:bodyPr wrap="square">
            <a:spAutoFit/>
          </a:bodyPr>
          <a:lstStyle/>
          <a:p>
            <a:pPr>
              <a:buFont typeface="Arial" pitchFamily="34" charset="0"/>
              <a:buChar char="•"/>
            </a:pPr>
            <a:r>
              <a:rPr lang="el-GR" dirty="0">
                <a:solidFill>
                  <a:srgbClr val="C00000"/>
                </a:solidFill>
                <a:latin typeface="Times New Roman" pitchFamily="18" charset="0"/>
                <a:cs typeface="Times New Roman" pitchFamily="18" charset="0"/>
              </a:rPr>
              <a:t> Υδατόσημα</a:t>
            </a:r>
            <a:r>
              <a:rPr lang="en-US" dirty="0">
                <a:solidFill>
                  <a:srgbClr val="C00000"/>
                </a:solidFill>
                <a:latin typeface="Times New Roman" pitchFamily="18" charset="0"/>
                <a:cs typeface="Times New Roman" pitchFamily="18" charset="0"/>
              </a:rPr>
              <a:t> </a:t>
            </a:r>
            <a:endParaRPr lang="en-US" dirty="0"/>
          </a:p>
        </p:txBody>
      </p:sp>
      <p:sp>
        <p:nvSpPr>
          <p:cNvPr id="21" name="Rectangle 7"/>
          <p:cNvSpPr/>
          <p:nvPr/>
        </p:nvSpPr>
        <p:spPr>
          <a:xfrm>
            <a:off x="800073" y="1465734"/>
            <a:ext cx="7772455" cy="923330"/>
          </a:xfrm>
          <a:prstGeom prst="rect">
            <a:avLst/>
          </a:prstGeom>
        </p:spPr>
        <p:txBody>
          <a:bodyPr wrap="square">
            <a:spAutoFit/>
          </a:bodyPr>
          <a:lstStyle/>
          <a:p>
            <a:pPr marL="0" lvl="3"/>
            <a:r>
              <a:rPr lang="el-GR" b="1" dirty="0">
                <a:solidFill>
                  <a:srgbClr val="C00000"/>
                </a:solidFill>
                <a:latin typeface="Times New Roman" pitchFamily="18" charset="0"/>
                <a:cs typeface="Times New Roman" pitchFamily="18" charset="0"/>
                <a:sym typeface="Wingdings" pitchFamily="2" charset="2"/>
              </a:rPr>
              <a:t>Υδατοσήμανση ψηφιακής εικόνας</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r>
              <a:rPr lang="el-GR" dirty="0">
                <a:solidFill>
                  <a:schemeClr val="tx1">
                    <a:lumMod val="95000"/>
                    <a:lumOff val="5000"/>
                  </a:schemeClr>
                </a:solidFill>
                <a:latin typeface="+mj-lt"/>
                <a:cs typeface="Times New Roman" pitchFamily="18" charset="0"/>
                <a:sym typeface="Wingdings" pitchFamily="2" charset="2"/>
              </a:rPr>
              <a:t>Η υδατοσήμανση ψηφιακής εικόνας, είναι η διακασία κατα τη οποία ένα υδατόσημα ενσωματώνεται σε μια ψηφιακή εικόνα.</a:t>
            </a:r>
            <a:endParaRPr lang="en-US" dirty="0">
              <a:latin typeface="+mj-lt"/>
            </a:endParaRP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33</a:t>
            </a:fld>
            <a:endParaRPr lang="el-GR" altLang="el-GR" sz="1200" dirty="0">
              <a:latin typeface="Cambria" pitchFamily="18" charset="0"/>
            </a:endParaRPr>
          </a:p>
        </p:txBody>
      </p:sp>
      <p:sp>
        <p:nvSpPr>
          <p:cNvPr id="10" name="TextBox 9">
            <a:extLst>
              <a:ext uri="{FF2B5EF4-FFF2-40B4-BE49-F238E27FC236}">
                <a16:creationId xmlns:a16="http://schemas.microsoft.com/office/drawing/2014/main" id="{85462629-67DE-4C11-80CA-D6907CF7455B}"/>
              </a:ext>
            </a:extLst>
          </p:cNvPr>
          <p:cNvSpPr txBox="1"/>
          <p:nvPr/>
        </p:nvSpPr>
        <p:spPr>
          <a:xfrm>
            <a:off x="1059274" y="2606817"/>
            <a:ext cx="5290140" cy="369332"/>
          </a:xfrm>
          <a:prstGeom prst="rect">
            <a:avLst/>
          </a:prstGeom>
          <a:noFill/>
        </p:spPr>
        <p:txBody>
          <a:bodyPr wrap="square">
            <a:spAutoFit/>
          </a:bodyPr>
          <a:lstStyle/>
          <a:p>
            <a:r>
              <a:rPr lang="el-GR" dirty="0"/>
              <a:t>Εικόνα, </a:t>
            </a:r>
            <a:r>
              <a:rPr lang="el-CY" dirty="0"/>
              <a:t>ή</a:t>
            </a:r>
            <a:r>
              <a:rPr lang="el-GR" dirty="0"/>
              <a:t>χος, κείμενο, ακολουθία αριθμών</a:t>
            </a:r>
            <a:endParaRPr lang="en-US" dirty="0"/>
          </a:p>
        </p:txBody>
      </p:sp>
      <p:sp>
        <p:nvSpPr>
          <p:cNvPr id="15" name="TextBox 14">
            <a:extLst>
              <a:ext uri="{FF2B5EF4-FFF2-40B4-BE49-F238E27FC236}">
                <a16:creationId xmlns:a16="http://schemas.microsoft.com/office/drawing/2014/main" id="{563E3376-AAB8-42F8-B435-73DFB615DAC1}"/>
              </a:ext>
            </a:extLst>
          </p:cNvPr>
          <p:cNvSpPr txBox="1"/>
          <p:nvPr/>
        </p:nvSpPr>
        <p:spPr>
          <a:xfrm>
            <a:off x="743813" y="3041181"/>
            <a:ext cx="4572000" cy="369332"/>
          </a:xfrm>
          <a:prstGeom prst="rect">
            <a:avLst/>
          </a:prstGeom>
          <a:noFill/>
        </p:spPr>
        <p:txBody>
          <a:bodyPr wrap="square">
            <a:spAutoFit/>
          </a:bodyPr>
          <a:lstStyle/>
          <a:p>
            <a:pPr>
              <a:buFont typeface="Arial" pitchFamily="34" charset="0"/>
              <a:buChar char="•"/>
            </a:pPr>
            <a:r>
              <a:rPr lang="el-GR" dirty="0">
                <a:solidFill>
                  <a:srgbClr val="C00000"/>
                </a:solidFill>
                <a:latin typeface="Times New Roman" pitchFamily="18" charset="0"/>
                <a:cs typeface="Times New Roman" pitchFamily="18" charset="0"/>
              </a:rPr>
              <a:t> Σκοπός</a:t>
            </a:r>
            <a:r>
              <a:rPr lang="en-US" dirty="0">
                <a:solidFill>
                  <a:srgbClr val="C00000"/>
                </a:solidFill>
                <a:latin typeface="Times New Roman" pitchFamily="18" charset="0"/>
                <a:cs typeface="Times New Roman" pitchFamily="18" charset="0"/>
              </a:rPr>
              <a:t> </a:t>
            </a:r>
            <a:endParaRPr lang="en-US" dirty="0"/>
          </a:p>
        </p:txBody>
      </p:sp>
      <p:sp>
        <p:nvSpPr>
          <p:cNvPr id="12" name="TextBox 11">
            <a:extLst>
              <a:ext uri="{FF2B5EF4-FFF2-40B4-BE49-F238E27FC236}">
                <a16:creationId xmlns:a16="http://schemas.microsoft.com/office/drawing/2014/main" id="{19050847-52F8-4BCD-BD5E-3C369357ED91}"/>
              </a:ext>
            </a:extLst>
          </p:cNvPr>
          <p:cNvSpPr txBox="1"/>
          <p:nvPr/>
        </p:nvSpPr>
        <p:spPr>
          <a:xfrm>
            <a:off x="1034625" y="3400932"/>
            <a:ext cx="5904656" cy="923330"/>
          </a:xfrm>
          <a:prstGeom prst="rect">
            <a:avLst/>
          </a:prstGeom>
          <a:noFill/>
        </p:spPr>
        <p:txBody>
          <a:bodyPr wrap="square">
            <a:spAutoFit/>
          </a:bodyPr>
          <a:lstStyle/>
          <a:p>
            <a:pPr marL="342900" indent="-342900">
              <a:buFont typeface="+mj-lt"/>
              <a:buAutoNum type="arabicPeriod"/>
            </a:pPr>
            <a:r>
              <a:rPr lang="el-GR" dirty="0"/>
              <a:t>Προστασία πνευματικών δικαιωμάτων</a:t>
            </a:r>
          </a:p>
          <a:p>
            <a:pPr marL="342900" indent="-342900">
              <a:buFont typeface="+mj-lt"/>
              <a:buAutoNum type="arabicPeriod"/>
            </a:pPr>
            <a:r>
              <a:rPr lang="el-GR" dirty="0"/>
              <a:t>Έλεγχος διανομής αντιγράφων μιας ψηφιακής εικόνας</a:t>
            </a:r>
          </a:p>
          <a:p>
            <a:pPr marL="342900" indent="-342900">
              <a:buFont typeface="+mj-lt"/>
              <a:buAutoNum type="arabicPeriod"/>
            </a:pPr>
            <a:r>
              <a:rPr lang="el-GR" dirty="0"/>
              <a:t>Στην ιατρική η προστασία των ιατρικών απεικονίσεων</a:t>
            </a:r>
            <a:endParaRPr lang="en-US" dirty="0"/>
          </a:p>
        </p:txBody>
      </p:sp>
      <p:sp>
        <p:nvSpPr>
          <p:cNvPr id="16" name="TextBox 15">
            <a:extLst>
              <a:ext uri="{FF2B5EF4-FFF2-40B4-BE49-F238E27FC236}">
                <a16:creationId xmlns:a16="http://schemas.microsoft.com/office/drawing/2014/main" id="{7E3A0696-3EB6-401B-A6D5-F402910017DB}"/>
              </a:ext>
            </a:extLst>
          </p:cNvPr>
          <p:cNvSpPr txBox="1"/>
          <p:nvPr/>
        </p:nvSpPr>
        <p:spPr>
          <a:xfrm>
            <a:off x="800073" y="4506416"/>
            <a:ext cx="4572000" cy="369332"/>
          </a:xfrm>
          <a:prstGeom prst="rect">
            <a:avLst/>
          </a:prstGeom>
          <a:noFill/>
        </p:spPr>
        <p:txBody>
          <a:bodyPr wrap="square">
            <a:spAutoFit/>
          </a:bodyPr>
          <a:lstStyle/>
          <a:p>
            <a:pPr>
              <a:buFont typeface="Arial" pitchFamily="34" charset="0"/>
              <a:buChar char="•"/>
            </a:pPr>
            <a:r>
              <a:rPr lang="el-GR" dirty="0">
                <a:solidFill>
                  <a:srgbClr val="C00000"/>
                </a:solidFill>
                <a:latin typeface="Times New Roman" pitchFamily="18" charset="0"/>
                <a:cs typeface="Times New Roman" pitchFamily="18" charset="0"/>
              </a:rPr>
              <a:t> Πεδίο ενσωμάτωσης υδάτοσημου</a:t>
            </a:r>
            <a:r>
              <a:rPr lang="en-US" dirty="0">
                <a:solidFill>
                  <a:srgbClr val="C00000"/>
                </a:solidFill>
                <a:latin typeface="Times New Roman" pitchFamily="18" charset="0"/>
                <a:cs typeface="Times New Roman" pitchFamily="18" charset="0"/>
              </a:rPr>
              <a:t> </a:t>
            </a:r>
            <a:endParaRPr lang="en-US" dirty="0"/>
          </a:p>
        </p:txBody>
      </p:sp>
      <p:sp>
        <p:nvSpPr>
          <p:cNvPr id="17" name="TextBox 16">
            <a:extLst>
              <a:ext uri="{FF2B5EF4-FFF2-40B4-BE49-F238E27FC236}">
                <a16:creationId xmlns:a16="http://schemas.microsoft.com/office/drawing/2014/main" id="{9DC8492F-995C-40B8-9BD8-B6712005DA8D}"/>
              </a:ext>
            </a:extLst>
          </p:cNvPr>
          <p:cNvSpPr txBox="1"/>
          <p:nvPr/>
        </p:nvSpPr>
        <p:spPr>
          <a:xfrm>
            <a:off x="1034625" y="4961012"/>
            <a:ext cx="7487498" cy="646331"/>
          </a:xfrm>
          <a:prstGeom prst="rect">
            <a:avLst/>
          </a:prstGeom>
          <a:noFill/>
        </p:spPr>
        <p:txBody>
          <a:bodyPr wrap="square">
            <a:spAutoFit/>
          </a:bodyPr>
          <a:lstStyle/>
          <a:p>
            <a:pPr marL="342900" indent="-342900">
              <a:buFont typeface="+mj-lt"/>
              <a:buAutoNum type="arabicPeriod"/>
            </a:pPr>
            <a:r>
              <a:rPr lang="el-GR" dirty="0"/>
              <a:t>Χωρικό πεδίο (</a:t>
            </a:r>
            <a:r>
              <a:rPr lang="en-US" dirty="0">
                <a:latin typeface="Calibri" panose="020F0502020204030204" pitchFamily="34" charset="0"/>
                <a:cs typeface="Calibri" panose="020F0502020204030204" pitchFamily="34" charset="0"/>
              </a:rPr>
              <a:t>Least Significant Bit, Spread Spectrum, Correlation Based</a:t>
            </a:r>
            <a:r>
              <a:rPr lang="en-US" dirty="0"/>
              <a:t>)</a:t>
            </a:r>
            <a:endParaRPr lang="el-GR" dirty="0"/>
          </a:p>
          <a:p>
            <a:pPr marL="342900" indent="-342900">
              <a:buFont typeface="+mj-lt"/>
              <a:buAutoNum type="arabicPeriod"/>
            </a:pPr>
            <a:r>
              <a:rPr lang="el-GR" dirty="0"/>
              <a:t>Πεδίο συχνοτήτων (</a:t>
            </a:r>
            <a:r>
              <a:rPr lang="en-US" dirty="0">
                <a:latin typeface="Calibri" panose="020F0502020204030204" pitchFamily="34" charset="0"/>
                <a:cs typeface="Calibri" panose="020F0502020204030204" pitchFamily="34" charset="0"/>
              </a:rPr>
              <a:t>Discrete Fourier Transform, Discrete Cosine Transform)</a:t>
            </a:r>
            <a:endParaRPr lang="el-G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132306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11"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10" name="Slide Number Placeholder 4"/>
          <p:cNvSpPr>
            <a:spLocks noGrp="1"/>
          </p:cNvSpPr>
          <p:nvPr>
            <p:ph type="sldNum" sz="quarter" idx="12"/>
          </p:nvPr>
        </p:nvSpPr>
        <p:spPr>
          <a:xfrm>
            <a:off x="594360" y="6392479"/>
            <a:ext cx="1405872" cy="251231"/>
          </a:xfrm>
          <a:noFill/>
        </p:spPr>
        <p:txBody>
          <a:bodyPr/>
          <a:lstStyle/>
          <a:p>
            <a:r>
              <a:rPr lang="el-GR" altLang="el-GR" sz="1200" dirty="0">
                <a:latin typeface="Cambria" pitchFamily="18" charset="0"/>
              </a:rPr>
              <a:t>2</a:t>
            </a:r>
          </a:p>
        </p:txBody>
      </p:sp>
      <p:pic>
        <p:nvPicPr>
          <p:cNvPr id="2" name="Εικόνα 1">
            <a:extLst>
              <a:ext uri="{FF2B5EF4-FFF2-40B4-BE49-F238E27FC236}">
                <a16:creationId xmlns:a16="http://schemas.microsoft.com/office/drawing/2014/main" id="{5060E1DE-8AB0-44F1-9AC0-35D06D3034C9}"/>
              </a:ext>
            </a:extLst>
          </p:cNvPr>
          <p:cNvPicPr>
            <a:picLocks noChangeAspect="1"/>
          </p:cNvPicPr>
          <p:nvPr/>
        </p:nvPicPr>
        <p:blipFill>
          <a:blip r:embed="rId2">
            <a:alphaModFix amt="50000"/>
          </a:blip>
          <a:stretch>
            <a:fillRect/>
          </a:stretch>
        </p:blipFill>
        <p:spPr>
          <a:xfrm>
            <a:off x="395536" y="1616317"/>
            <a:ext cx="8367287" cy="4404971"/>
          </a:xfrm>
          <a:prstGeom prst="rect">
            <a:avLst/>
          </a:prstGeom>
          <a:ln>
            <a:noFill/>
          </a:ln>
          <a:effectLst>
            <a:softEdge rad="112500"/>
          </a:effectLst>
        </p:spPr>
      </p:pic>
      <p:sp>
        <p:nvSpPr>
          <p:cNvPr id="13" name="Title 1">
            <a:extLst>
              <a:ext uri="{FF2B5EF4-FFF2-40B4-BE49-F238E27FC236}">
                <a16:creationId xmlns:a16="http://schemas.microsoft.com/office/drawing/2014/main" id="{1A561243-50B1-4790-9655-CF960FB16DD1}"/>
              </a:ext>
            </a:extLst>
          </p:cNvPr>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spTree>
    <p:extLst>
      <p:ext uri="{BB962C8B-B14F-4D97-AF65-F5344CB8AC3E}">
        <p14:creationId xmlns:p14="http://schemas.microsoft.com/office/powerpoint/2010/main" val="18836093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8020399" cy="646331"/>
          </a:xfrm>
          <a:prstGeom prst="rect">
            <a:avLst/>
          </a:prstGeom>
        </p:spPr>
        <p:txBody>
          <a:bodyPr wrap="square">
            <a:spAutoFit/>
          </a:bodyPr>
          <a:lstStyle/>
          <a:p>
            <a:pPr marL="0" lvl="3" algn="just"/>
            <a:r>
              <a:rPr lang="el-GR" b="1" dirty="0">
                <a:solidFill>
                  <a:srgbClr val="C00000"/>
                </a:solidFill>
                <a:latin typeface="Times New Roman" pitchFamily="18" charset="0"/>
                <a:cs typeface="Times New Roman" pitchFamily="18" charset="0"/>
              </a:rPr>
              <a:t>Επεξεργασία ψηφιακής εικόνας</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CY" dirty="0">
                <a:solidFill>
                  <a:schemeClr val="tx1">
                    <a:lumMod val="95000"/>
                    <a:lumOff val="5000"/>
                  </a:schemeClr>
                </a:solidFill>
                <a:latin typeface="Times New Roman" pitchFamily="18" charset="0"/>
                <a:cs typeface="Times New Roman" pitchFamily="18" charset="0"/>
                <a:sym typeface="Wingdings" pitchFamily="2" charset="2"/>
              </a:rPr>
              <a:t> </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Η ψηφιακή επεξεργασία εικόνας</a:t>
            </a:r>
            <a:r>
              <a:rPr lang="el-CY" sz="1800" dirty="0">
                <a:effectLst/>
                <a:latin typeface="Cambria" panose="02040503050406030204" pitchFamily="18" charset="0"/>
                <a:ea typeface="Times New Roman" panose="02020603050405020304" pitchFamily="18" charset="0"/>
                <a:cs typeface="Times New Roman" panose="02020603050405020304" pitchFamily="18" charset="0"/>
              </a:rPr>
              <a:t> περιλαμβάνει κάθε μορφή</a:t>
            </a:r>
            <a:r>
              <a:rPr lang="en-US" sz="1800" dirty="0">
                <a:effectLst/>
                <a:latin typeface="Cambria" panose="02040503050406030204" pitchFamily="18" charset="0"/>
                <a:ea typeface="Times New Roman" panose="02020603050405020304" pitchFamily="18" charset="0"/>
                <a:cs typeface="Times New Roman" panose="02020603050405020304" pitchFamily="18" charset="0"/>
              </a:rPr>
              <a:t> </a:t>
            </a:r>
            <a:r>
              <a:rPr lang="el-CY" sz="1800" dirty="0">
                <a:effectLst/>
                <a:latin typeface="Cambria" panose="02040503050406030204" pitchFamily="18" charset="0"/>
                <a:ea typeface="Times New Roman" panose="02020603050405020304" pitchFamily="18" charset="0"/>
                <a:cs typeface="Times New Roman" panose="02020603050405020304" pitchFamily="18" charset="0"/>
              </a:rPr>
              <a:t>αλγοριθμικής επξεργασίας και ανάλυσης ψηφιακών δεδομένων</a:t>
            </a:r>
            <a:r>
              <a:rPr lang="el-CY" dirty="0">
                <a:latin typeface="Cambria" panose="02040503050406030204" pitchFamily="18" charset="0"/>
                <a:ea typeface="Times New Roman" panose="02020603050405020304" pitchFamily="18" charset="0"/>
                <a:cs typeface="Times New Roman" panose="02020603050405020304" pitchFamily="18" charset="0"/>
              </a:rPr>
              <a:t>.</a:t>
            </a:r>
            <a:endParaRPr lang="en-US" dirty="0"/>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35</a:t>
            </a:fld>
            <a:endParaRPr lang="el-GR" altLang="el-GR" sz="1200" dirty="0">
              <a:latin typeface="Cambria"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14" name="Rectangle 7"/>
          <p:cNvSpPr/>
          <p:nvPr/>
        </p:nvSpPr>
        <p:spPr>
          <a:xfrm>
            <a:off x="800073" y="2871483"/>
            <a:ext cx="3123855" cy="369332"/>
          </a:xfrm>
          <a:prstGeom prst="rect">
            <a:avLst/>
          </a:prstGeom>
        </p:spPr>
        <p:txBody>
          <a:bodyPr wrap="square">
            <a:spAutoFit/>
          </a:bodyPr>
          <a:lstStyle/>
          <a:p>
            <a:pPr>
              <a:buFont typeface="Arial" pitchFamily="34" charset="0"/>
              <a:buChar char="•"/>
            </a:pPr>
            <a:r>
              <a:rPr lang="en-US" dirty="0">
                <a:solidFill>
                  <a:srgbClr val="C00000"/>
                </a:solidFill>
                <a:latin typeface="Times New Roman" pitchFamily="18" charset="0"/>
                <a:cs typeface="Times New Roman" pitchFamily="18" charset="0"/>
              </a:rPr>
              <a:t> </a:t>
            </a:r>
            <a:r>
              <a:rPr lang="el-GR" dirty="0">
                <a:solidFill>
                  <a:srgbClr val="C00000"/>
                </a:solidFill>
                <a:latin typeface="Times New Roman" pitchFamily="18" charset="0"/>
                <a:cs typeface="Times New Roman" pitchFamily="18" charset="0"/>
              </a:rPr>
              <a:t>Σημαντικο</a:t>
            </a:r>
            <a:r>
              <a:rPr lang="el-CY" dirty="0">
                <a:solidFill>
                  <a:srgbClr val="C00000"/>
                </a:solidFill>
                <a:latin typeface="Times New Roman" pitchFamily="18" charset="0"/>
                <a:cs typeface="Times New Roman" pitchFamily="18" charset="0"/>
              </a:rPr>
              <a:t>ί</a:t>
            </a:r>
            <a:r>
              <a:rPr lang="el-GR" dirty="0">
                <a:solidFill>
                  <a:srgbClr val="C00000"/>
                </a:solidFill>
                <a:latin typeface="Times New Roman" pitchFamily="18" charset="0"/>
                <a:cs typeface="Times New Roman" pitchFamily="18" charset="0"/>
              </a:rPr>
              <a:t> μετασχηματισμοί</a:t>
            </a:r>
            <a:endParaRPr lang="en-US" dirty="0"/>
          </a:p>
        </p:txBody>
      </p:sp>
      <p:sp>
        <p:nvSpPr>
          <p:cNvPr id="21" name="Rectangle 7"/>
          <p:cNvSpPr/>
          <p:nvPr/>
        </p:nvSpPr>
        <p:spPr>
          <a:xfrm>
            <a:off x="800073" y="1465734"/>
            <a:ext cx="8020399" cy="646331"/>
          </a:xfrm>
          <a:prstGeom prst="rect">
            <a:avLst/>
          </a:prstGeom>
        </p:spPr>
        <p:txBody>
          <a:bodyPr wrap="square">
            <a:spAutoFit/>
          </a:bodyPr>
          <a:lstStyle/>
          <a:p>
            <a:pPr marL="0" lvl="3" algn="just"/>
            <a:r>
              <a:rPr lang="el-GR" b="1" dirty="0">
                <a:solidFill>
                  <a:srgbClr val="C00000"/>
                </a:solidFill>
                <a:latin typeface="Times New Roman" pitchFamily="18" charset="0"/>
                <a:cs typeface="Times New Roman" pitchFamily="18" charset="0"/>
              </a:rPr>
              <a:t>Επεξεργασία ψηφιακής εικόνας</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CY" dirty="0">
                <a:solidFill>
                  <a:schemeClr val="tx1">
                    <a:lumMod val="95000"/>
                    <a:lumOff val="5000"/>
                  </a:schemeClr>
                </a:solidFill>
                <a:latin typeface="Times New Roman" pitchFamily="18" charset="0"/>
                <a:cs typeface="Times New Roman" pitchFamily="18" charset="0"/>
                <a:sym typeface="Wingdings" pitchFamily="2" charset="2"/>
              </a:rPr>
              <a:t> </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Η ψηφιακή επεξεργασία εικόνας</a:t>
            </a:r>
            <a:r>
              <a:rPr lang="el-CY" sz="1800" dirty="0">
                <a:effectLst/>
                <a:latin typeface="Cambria" panose="02040503050406030204" pitchFamily="18" charset="0"/>
                <a:ea typeface="Times New Roman" panose="02020603050405020304" pitchFamily="18" charset="0"/>
                <a:cs typeface="Times New Roman" panose="02020603050405020304" pitchFamily="18" charset="0"/>
              </a:rPr>
              <a:t> περιλαμβάνει κάθε μορφή</a:t>
            </a:r>
            <a:r>
              <a:rPr lang="en-US" sz="1800" dirty="0">
                <a:effectLst/>
                <a:latin typeface="Cambria" panose="02040503050406030204" pitchFamily="18" charset="0"/>
                <a:ea typeface="Times New Roman" panose="02020603050405020304" pitchFamily="18" charset="0"/>
                <a:cs typeface="Times New Roman" panose="02020603050405020304" pitchFamily="18" charset="0"/>
              </a:rPr>
              <a:t> </a:t>
            </a:r>
            <a:r>
              <a:rPr lang="el-CY" sz="1800" dirty="0">
                <a:effectLst/>
                <a:latin typeface="Cambria" panose="02040503050406030204" pitchFamily="18" charset="0"/>
                <a:ea typeface="Times New Roman" panose="02020603050405020304" pitchFamily="18" charset="0"/>
                <a:cs typeface="Times New Roman" panose="02020603050405020304" pitchFamily="18" charset="0"/>
              </a:rPr>
              <a:t>αλγοριθμικής επξεργασίας και ανάλυσης ψηφιακών δεδομένων</a:t>
            </a:r>
            <a:r>
              <a:rPr lang="el-CY" dirty="0">
                <a:latin typeface="Cambria" panose="02040503050406030204" pitchFamily="18" charset="0"/>
                <a:ea typeface="Times New Roman" panose="02020603050405020304" pitchFamily="18" charset="0"/>
                <a:cs typeface="Times New Roman" panose="02020603050405020304" pitchFamily="18" charset="0"/>
              </a:rPr>
              <a:t>.</a:t>
            </a:r>
            <a:endParaRPr lang="en-US" dirty="0"/>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36</a:t>
            </a:fld>
            <a:endParaRPr lang="el-GR" altLang="el-GR" sz="1200" dirty="0">
              <a:latin typeface="Cambria" pitchFamily="18" charset="0"/>
            </a:endParaRPr>
          </a:p>
        </p:txBody>
      </p:sp>
    </p:spTree>
    <p:extLst>
      <p:ext uri="{BB962C8B-B14F-4D97-AF65-F5344CB8AC3E}">
        <p14:creationId xmlns:p14="http://schemas.microsoft.com/office/powerpoint/2010/main" val="2194336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14" name="Rectangle 7"/>
          <p:cNvSpPr/>
          <p:nvPr/>
        </p:nvSpPr>
        <p:spPr>
          <a:xfrm>
            <a:off x="800073" y="2871483"/>
            <a:ext cx="3123855" cy="369332"/>
          </a:xfrm>
          <a:prstGeom prst="rect">
            <a:avLst/>
          </a:prstGeom>
        </p:spPr>
        <p:txBody>
          <a:bodyPr wrap="square">
            <a:spAutoFit/>
          </a:bodyPr>
          <a:lstStyle/>
          <a:p>
            <a:pPr>
              <a:buFont typeface="Arial" pitchFamily="34" charset="0"/>
              <a:buChar char="•"/>
            </a:pPr>
            <a:r>
              <a:rPr lang="en-US" dirty="0">
                <a:solidFill>
                  <a:srgbClr val="C00000"/>
                </a:solidFill>
                <a:latin typeface="Times New Roman" pitchFamily="18" charset="0"/>
                <a:cs typeface="Times New Roman" pitchFamily="18" charset="0"/>
              </a:rPr>
              <a:t> </a:t>
            </a:r>
            <a:r>
              <a:rPr lang="el-GR" dirty="0">
                <a:solidFill>
                  <a:srgbClr val="C00000"/>
                </a:solidFill>
                <a:latin typeface="Times New Roman" pitchFamily="18" charset="0"/>
                <a:cs typeface="Times New Roman" pitchFamily="18" charset="0"/>
              </a:rPr>
              <a:t>Σημαντικοί μετασχηματισμοί</a:t>
            </a:r>
            <a:endParaRPr lang="en-US" dirty="0"/>
          </a:p>
        </p:txBody>
      </p:sp>
      <p:sp>
        <p:nvSpPr>
          <p:cNvPr id="21" name="Rectangle 7"/>
          <p:cNvSpPr/>
          <p:nvPr/>
        </p:nvSpPr>
        <p:spPr>
          <a:xfrm>
            <a:off x="800073" y="1465734"/>
            <a:ext cx="8020399" cy="646331"/>
          </a:xfrm>
          <a:prstGeom prst="rect">
            <a:avLst/>
          </a:prstGeom>
        </p:spPr>
        <p:txBody>
          <a:bodyPr wrap="square">
            <a:spAutoFit/>
          </a:bodyPr>
          <a:lstStyle/>
          <a:p>
            <a:pPr marL="0" lvl="3" algn="just"/>
            <a:r>
              <a:rPr lang="el-GR" b="1" dirty="0">
                <a:solidFill>
                  <a:srgbClr val="C00000"/>
                </a:solidFill>
                <a:latin typeface="Times New Roman" pitchFamily="18" charset="0"/>
                <a:cs typeface="Times New Roman" pitchFamily="18" charset="0"/>
              </a:rPr>
              <a:t>Επεξεργασία ψηφιακής εικόνας</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CY" dirty="0">
                <a:solidFill>
                  <a:schemeClr val="tx1">
                    <a:lumMod val="95000"/>
                    <a:lumOff val="5000"/>
                  </a:schemeClr>
                </a:solidFill>
                <a:latin typeface="Times New Roman" pitchFamily="18" charset="0"/>
                <a:cs typeface="Times New Roman" pitchFamily="18" charset="0"/>
                <a:sym typeface="Wingdings" pitchFamily="2" charset="2"/>
              </a:rPr>
              <a:t> </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Η ψηφιακή επεξεργασία εικόνας</a:t>
            </a:r>
            <a:r>
              <a:rPr lang="el-CY" sz="1800" dirty="0">
                <a:effectLst/>
                <a:latin typeface="Cambria" panose="02040503050406030204" pitchFamily="18" charset="0"/>
                <a:ea typeface="Times New Roman" panose="02020603050405020304" pitchFamily="18" charset="0"/>
                <a:cs typeface="Times New Roman" panose="02020603050405020304" pitchFamily="18" charset="0"/>
              </a:rPr>
              <a:t> περιλαμβάνει κάθε μορφή</a:t>
            </a:r>
            <a:r>
              <a:rPr lang="en-US" sz="1800" dirty="0">
                <a:effectLst/>
                <a:latin typeface="Cambria" panose="02040503050406030204" pitchFamily="18" charset="0"/>
                <a:ea typeface="Times New Roman" panose="02020603050405020304" pitchFamily="18" charset="0"/>
                <a:cs typeface="Times New Roman" panose="02020603050405020304" pitchFamily="18" charset="0"/>
              </a:rPr>
              <a:t> </a:t>
            </a:r>
            <a:r>
              <a:rPr lang="el-CY" sz="1800" dirty="0">
                <a:effectLst/>
                <a:latin typeface="Cambria" panose="02040503050406030204" pitchFamily="18" charset="0"/>
                <a:ea typeface="Times New Roman" panose="02020603050405020304" pitchFamily="18" charset="0"/>
                <a:cs typeface="Times New Roman" panose="02020603050405020304" pitchFamily="18" charset="0"/>
              </a:rPr>
              <a:t>αλγοριθμικής επξεργασίας και ανάλυσης ψηφιακών δεδομένων</a:t>
            </a:r>
            <a:r>
              <a:rPr lang="el-CY" dirty="0">
                <a:latin typeface="Cambria" panose="02040503050406030204" pitchFamily="18" charset="0"/>
                <a:ea typeface="Times New Roman" panose="02020603050405020304" pitchFamily="18" charset="0"/>
                <a:cs typeface="Times New Roman" panose="02020603050405020304" pitchFamily="18" charset="0"/>
              </a:rPr>
              <a:t>.</a:t>
            </a:r>
            <a:endParaRPr lang="en-US" dirty="0"/>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37</a:t>
            </a:fld>
            <a:endParaRPr lang="el-GR" altLang="el-GR" sz="1200" dirty="0">
              <a:latin typeface="Cambria" pitchFamily="18" charset="0"/>
            </a:endParaRPr>
          </a:p>
        </p:txBody>
      </p:sp>
      <p:sp>
        <p:nvSpPr>
          <p:cNvPr id="10" name="TextBox 9">
            <a:extLst>
              <a:ext uri="{FF2B5EF4-FFF2-40B4-BE49-F238E27FC236}">
                <a16:creationId xmlns:a16="http://schemas.microsoft.com/office/drawing/2014/main" id="{3F61FA37-BD4B-40C2-A61B-2DCE6AB62957}"/>
              </a:ext>
            </a:extLst>
          </p:cNvPr>
          <p:cNvSpPr txBox="1"/>
          <p:nvPr/>
        </p:nvSpPr>
        <p:spPr>
          <a:xfrm>
            <a:off x="1043608" y="3199665"/>
            <a:ext cx="4572000" cy="369332"/>
          </a:xfrm>
          <a:prstGeom prst="rect">
            <a:avLst/>
          </a:prstGeom>
          <a:noFill/>
        </p:spPr>
        <p:txBody>
          <a:bodyPr wrap="square">
            <a:spAutoFit/>
          </a:bodyPr>
          <a:lstStyle/>
          <a:p>
            <a:pPr marL="342900" indent="-342900">
              <a:buFont typeface="+mj-lt"/>
              <a:buAutoNum type="arabicPeriod"/>
            </a:pPr>
            <a:r>
              <a:rPr lang="en-US" dirty="0"/>
              <a:t>2D </a:t>
            </a:r>
            <a:r>
              <a:rPr lang="el-GR" dirty="0"/>
              <a:t>Μετασχηματισμός </a:t>
            </a:r>
            <a:r>
              <a:rPr lang="en-US" dirty="0"/>
              <a:t>Fourier</a:t>
            </a:r>
          </a:p>
        </p:txBody>
      </p:sp>
      <p:pic>
        <p:nvPicPr>
          <p:cNvPr id="4" name="Picture 3" descr="Ar&#10;">
            <a:extLst>
              <a:ext uri="{FF2B5EF4-FFF2-40B4-BE49-F238E27FC236}">
                <a16:creationId xmlns:a16="http://schemas.microsoft.com/office/drawing/2014/main" id="{721CAD7A-C9CE-4B8F-A80B-76B97B8611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7852" y="3717032"/>
            <a:ext cx="3568295" cy="1607249"/>
          </a:xfrm>
          <a:prstGeom prst="rect">
            <a:avLst/>
          </a:prstGeom>
        </p:spPr>
      </p:pic>
      <p:sp>
        <p:nvSpPr>
          <p:cNvPr id="5" name="TextBox 4">
            <a:extLst>
              <a:ext uri="{FF2B5EF4-FFF2-40B4-BE49-F238E27FC236}">
                <a16:creationId xmlns:a16="http://schemas.microsoft.com/office/drawing/2014/main" id="{A7C0788E-A160-4A7A-83E0-227F757752DA}"/>
              </a:ext>
            </a:extLst>
          </p:cNvPr>
          <p:cNvSpPr txBox="1"/>
          <p:nvPr/>
        </p:nvSpPr>
        <p:spPr>
          <a:xfrm>
            <a:off x="2886512" y="5398075"/>
            <a:ext cx="3599575"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A</a:t>
            </a:r>
            <a:r>
              <a:rPr lang="el-CY" sz="1400" dirty="0">
                <a:latin typeface="Calibri" panose="020F0502020204030204" pitchFamily="34" charset="0"/>
                <a:cs typeface="Calibri" panose="020F0502020204030204" pitchFamily="34" charset="0"/>
              </a:rPr>
              <a:t>ρχική εικόνα και ο μετασχηματισμός</a:t>
            </a:r>
            <a:r>
              <a:rPr lang="el-GR" sz="1400" dirty="0">
                <a:latin typeface="Calibri" panose="020F0502020204030204" pitchFamily="34" charset="0"/>
                <a:cs typeface="Calibri" panose="020F0502020204030204" pitchFamily="34" charset="0"/>
              </a:rPr>
              <a:t> </a:t>
            </a:r>
            <a:r>
              <a:rPr lang="en-US" sz="1400" dirty="0">
                <a:latin typeface="Calibri" panose="020F0502020204030204" pitchFamily="34" charset="0"/>
                <a:cs typeface="Calibri" panose="020F0502020204030204" pitchFamily="34" charset="0"/>
              </a:rPr>
              <a:t>Fourier.</a:t>
            </a:r>
            <a:r>
              <a:rPr lang="el-CY" sz="1400" dirty="0">
                <a:latin typeface="Calibri" panose="020F0502020204030204" pitchFamily="34" charset="0"/>
                <a:cs typeface="Calibri" panose="020F0502020204030204" pitchFamily="34" charset="0"/>
              </a:rPr>
              <a:t> </a:t>
            </a:r>
            <a:endParaRPr lang="en-GB"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182337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14" name="Rectangle 7"/>
          <p:cNvSpPr/>
          <p:nvPr/>
        </p:nvSpPr>
        <p:spPr>
          <a:xfrm>
            <a:off x="800073" y="2871483"/>
            <a:ext cx="3123855" cy="369332"/>
          </a:xfrm>
          <a:prstGeom prst="rect">
            <a:avLst/>
          </a:prstGeom>
        </p:spPr>
        <p:txBody>
          <a:bodyPr wrap="square">
            <a:spAutoFit/>
          </a:bodyPr>
          <a:lstStyle/>
          <a:p>
            <a:pPr>
              <a:buFont typeface="Arial" pitchFamily="34" charset="0"/>
              <a:buChar char="•"/>
            </a:pPr>
            <a:r>
              <a:rPr lang="en-US" dirty="0">
                <a:solidFill>
                  <a:srgbClr val="C00000"/>
                </a:solidFill>
                <a:latin typeface="Times New Roman" pitchFamily="18" charset="0"/>
                <a:cs typeface="Times New Roman" pitchFamily="18" charset="0"/>
              </a:rPr>
              <a:t> </a:t>
            </a:r>
            <a:r>
              <a:rPr lang="el-GR" dirty="0">
                <a:solidFill>
                  <a:srgbClr val="C00000"/>
                </a:solidFill>
                <a:latin typeface="Times New Roman" pitchFamily="18" charset="0"/>
                <a:cs typeface="Times New Roman" pitchFamily="18" charset="0"/>
              </a:rPr>
              <a:t>Σημαντικοί μετασχηματισμοί</a:t>
            </a:r>
            <a:endParaRPr lang="en-US" dirty="0"/>
          </a:p>
        </p:txBody>
      </p:sp>
      <p:sp>
        <p:nvSpPr>
          <p:cNvPr id="21" name="Rectangle 7"/>
          <p:cNvSpPr/>
          <p:nvPr/>
        </p:nvSpPr>
        <p:spPr>
          <a:xfrm>
            <a:off x="800073" y="1465734"/>
            <a:ext cx="8020399" cy="646331"/>
          </a:xfrm>
          <a:prstGeom prst="rect">
            <a:avLst/>
          </a:prstGeom>
        </p:spPr>
        <p:txBody>
          <a:bodyPr wrap="square">
            <a:spAutoFit/>
          </a:bodyPr>
          <a:lstStyle/>
          <a:p>
            <a:pPr marL="0" lvl="3" algn="just"/>
            <a:r>
              <a:rPr lang="el-GR" b="1" dirty="0">
                <a:solidFill>
                  <a:srgbClr val="C00000"/>
                </a:solidFill>
                <a:latin typeface="Times New Roman" pitchFamily="18" charset="0"/>
                <a:cs typeface="Times New Roman" pitchFamily="18" charset="0"/>
              </a:rPr>
              <a:t>Επεξεργασία ψηφιακής εικόνας</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CY" dirty="0">
                <a:solidFill>
                  <a:schemeClr val="tx1">
                    <a:lumMod val="95000"/>
                    <a:lumOff val="5000"/>
                  </a:schemeClr>
                </a:solidFill>
                <a:latin typeface="Times New Roman" pitchFamily="18" charset="0"/>
                <a:cs typeface="Times New Roman" pitchFamily="18" charset="0"/>
                <a:sym typeface="Wingdings" pitchFamily="2" charset="2"/>
              </a:rPr>
              <a:t> </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Η ψηφιακή επεξεργασία εικόνας</a:t>
            </a:r>
            <a:r>
              <a:rPr lang="el-CY" sz="1800" dirty="0">
                <a:effectLst/>
                <a:latin typeface="Cambria" panose="02040503050406030204" pitchFamily="18" charset="0"/>
                <a:ea typeface="Times New Roman" panose="02020603050405020304" pitchFamily="18" charset="0"/>
                <a:cs typeface="Times New Roman" panose="02020603050405020304" pitchFamily="18" charset="0"/>
              </a:rPr>
              <a:t> περιλαμβάνει κάθε μορφή</a:t>
            </a:r>
            <a:r>
              <a:rPr lang="en-US" sz="1800" dirty="0">
                <a:effectLst/>
                <a:latin typeface="Cambria" panose="02040503050406030204" pitchFamily="18" charset="0"/>
                <a:ea typeface="Times New Roman" panose="02020603050405020304" pitchFamily="18" charset="0"/>
                <a:cs typeface="Times New Roman" panose="02020603050405020304" pitchFamily="18" charset="0"/>
              </a:rPr>
              <a:t> </a:t>
            </a:r>
            <a:r>
              <a:rPr lang="el-CY" sz="1800" dirty="0">
                <a:effectLst/>
                <a:latin typeface="Cambria" panose="02040503050406030204" pitchFamily="18" charset="0"/>
                <a:ea typeface="Times New Roman" panose="02020603050405020304" pitchFamily="18" charset="0"/>
                <a:cs typeface="Times New Roman" panose="02020603050405020304" pitchFamily="18" charset="0"/>
              </a:rPr>
              <a:t>αλγοριθμικής επξεργασίας και ανάλυσης ψηφιακών δεδομένων</a:t>
            </a:r>
            <a:r>
              <a:rPr lang="el-CY" dirty="0">
                <a:latin typeface="Cambria" panose="02040503050406030204" pitchFamily="18" charset="0"/>
                <a:ea typeface="Times New Roman" panose="02020603050405020304" pitchFamily="18" charset="0"/>
                <a:cs typeface="Times New Roman" panose="02020603050405020304" pitchFamily="18" charset="0"/>
              </a:rPr>
              <a:t>.</a:t>
            </a:r>
            <a:endParaRPr lang="en-US" dirty="0"/>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38</a:t>
            </a:fld>
            <a:endParaRPr lang="el-GR" altLang="el-GR" sz="1200" dirty="0">
              <a:latin typeface="Cambria" pitchFamily="18" charset="0"/>
            </a:endParaRPr>
          </a:p>
        </p:txBody>
      </p:sp>
      <p:sp>
        <p:nvSpPr>
          <p:cNvPr id="10" name="TextBox 9">
            <a:extLst>
              <a:ext uri="{FF2B5EF4-FFF2-40B4-BE49-F238E27FC236}">
                <a16:creationId xmlns:a16="http://schemas.microsoft.com/office/drawing/2014/main" id="{3F61FA37-BD4B-40C2-A61B-2DCE6AB62957}"/>
              </a:ext>
            </a:extLst>
          </p:cNvPr>
          <p:cNvSpPr txBox="1"/>
          <p:nvPr/>
        </p:nvSpPr>
        <p:spPr>
          <a:xfrm>
            <a:off x="1043608" y="3199665"/>
            <a:ext cx="4572000" cy="369332"/>
          </a:xfrm>
          <a:prstGeom prst="rect">
            <a:avLst/>
          </a:prstGeom>
          <a:noFill/>
        </p:spPr>
        <p:txBody>
          <a:bodyPr wrap="square">
            <a:spAutoFit/>
          </a:bodyPr>
          <a:lstStyle/>
          <a:p>
            <a:r>
              <a:rPr lang="el-CY" dirty="0"/>
              <a:t>2.    </a:t>
            </a:r>
            <a:r>
              <a:rPr lang="en-US" dirty="0"/>
              <a:t>2D </a:t>
            </a:r>
            <a:r>
              <a:rPr lang="el-GR" dirty="0"/>
              <a:t>Μετασχηματισμός Συνημιτόνων</a:t>
            </a:r>
            <a:endParaRPr lang="en-US" dirty="0"/>
          </a:p>
        </p:txBody>
      </p:sp>
      <p:pic>
        <p:nvPicPr>
          <p:cNvPr id="4" name="Picture 3">
            <a:extLst>
              <a:ext uri="{FF2B5EF4-FFF2-40B4-BE49-F238E27FC236}">
                <a16:creationId xmlns:a16="http://schemas.microsoft.com/office/drawing/2014/main" id="{721CAD7A-C9CE-4B8F-A80B-76B97B8611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645197" y="3686180"/>
            <a:ext cx="3843908" cy="1740195"/>
          </a:xfrm>
          <a:prstGeom prst="rect">
            <a:avLst/>
          </a:prstGeom>
        </p:spPr>
      </p:pic>
      <p:sp>
        <p:nvSpPr>
          <p:cNvPr id="5" name="TextBox 4">
            <a:extLst>
              <a:ext uri="{FF2B5EF4-FFF2-40B4-BE49-F238E27FC236}">
                <a16:creationId xmlns:a16="http://schemas.microsoft.com/office/drawing/2014/main" id="{A7C0788E-A160-4A7A-83E0-227F757752DA}"/>
              </a:ext>
            </a:extLst>
          </p:cNvPr>
          <p:cNvSpPr txBox="1"/>
          <p:nvPr/>
        </p:nvSpPr>
        <p:spPr>
          <a:xfrm>
            <a:off x="2629190" y="5461643"/>
            <a:ext cx="4027706"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A</a:t>
            </a:r>
            <a:r>
              <a:rPr lang="el-CY" sz="1400" dirty="0">
                <a:latin typeface="Calibri" panose="020F0502020204030204" pitchFamily="34" charset="0"/>
                <a:cs typeface="Calibri" panose="020F0502020204030204" pitchFamily="34" charset="0"/>
              </a:rPr>
              <a:t>ρχική εικόνα και ο μετασχηματισμός</a:t>
            </a:r>
            <a:r>
              <a:rPr lang="el-GR" sz="1400" dirty="0">
                <a:latin typeface="Calibri" panose="020F0502020204030204" pitchFamily="34" charset="0"/>
                <a:cs typeface="Calibri" panose="020F0502020204030204" pitchFamily="34" charset="0"/>
              </a:rPr>
              <a:t> </a:t>
            </a:r>
            <a:r>
              <a:rPr lang="el-GR" sz="1400" dirty="0"/>
              <a:t>Συνημιτόνων</a:t>
            </a:r>
            <a:r>
              <a:rPr lang="en-US" sz="1400" dirty="0">
                <a:latin typeface="Calibri" panose="020F0502020204030204" pitchFamily="34" charset="0"/>
                <a:cs typeface="Calibri" panose="020F0502020204030204" pitchFamily="34" charset="0"/>
              </a:rPr>
              <a:t>.</a:t>
            </a:r>
            <a:r>
              <a:rPr lang="el-CY" sz="1400" dirty="0">
                <a:latin typeface="Calibri" panose="020F0502020204030204" pitchFamily="34" charset="0"/>
                <a:cs typeface="Calibri" panose="020F0502020204030204" pitchFamily="34" charset="0"/>
              </a:rPr>
              <a:t> </a:t>
            </a:r>
            <a:endParaRPr lang="en-GB"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510453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14" name="Rectangle 7"/>
          <p:cNvSpPr/>
          <p:nvPr/>
        </p:nvSpPr>
        <p:spPr>
          <a:xfrm>
            <a:off x="800073" y="2871483"/>
            <a:ext cx="3123855" cy="369332"/>
          </a:xfrm>
          <a:prstGeom prst="rect">
            <a:avLst/>
          </a:prstGeom>
        </p:spPr>
        <p:txBody>
          <a:bodyPr wrap="square">
            <a:spAutoFit/>
          </a:bodyPr>
          <a:lstStyle/>
          <a:p>
            <a:pPr>
              <a:buFont typeface="Arial" pitchFamily="34" charset="0"/>
              <a:buChar char="•"/>
            </a:pPr>
            <a:r>
              <a:rPr lang="en-US" dirty="0">
                <a:solidFill>
                  <a:srgbClr val="C00000"/>
                </a:solidFill>
                <a:latin typeface="Times New Roman" pitchFamily="18" charset="0"/>
                <a:cs typeface="Times New Roman" pitchFamily="18" charset="0"/>
              </a:rPr>
              <a:t> </a:t>
            </a:r>
            <a:r>
              <a:rPr lang="el-GR" dirty="0">
                <a:solidFill>
                  <a:srgbClr val="C00000"/>
                </a:solidFill>
                <a:latin typeface="Times New Roman" pitchFamily="18" charset="0"/>
                <a:cs typeface="Times New Roman" pitchFamily="18" charset="0"/>
              </a:rPr>
              <a:t>Αναδιάταξη </a:t>
            </a:r>
            <a:r>
              <a:rPr lang="en-GB" dirty="0">
                <a:solidFill>
                  <a:srgbClr val="C00000"/>
                </a:solidFill>
                <a:latin typeface="Times New Roman" pitchFamily="18" charset="0"/>
                <a:cs typeface="Times New Roman" pitchFamily="18" charset="0"/>
              </a:rPr>
              <a:t>Arnold</a:t>
            </a:r>
            <a:endParaRPr lang="en-US" dirty="0"/>
          </a:p>
        </p:txBody>
      </p:sp>
      <p:sp>
        <p:nvSpPr>
          <p:cNvPr id="21" name="Rectangle 7"/>
          <p:cNvSpPr/>
          <p:nvPr/>
        </p:nvSpPr>
        <p:spPr>
          <a:xfrm>
            <a:off x="800073" y="1465734"/>
            <a:ext cx="8020399" cy="646331"/>
          </a:xfrm>
          <a:prstGeom prst="rect">
            <a:avLst/>
          </a:prstGeom>
        </p:spPr>
        <p:txBody>
          <a:bodyPr wrap="square">
            <a:spAutoFit/>
          </a:bodyPr>
          <a:lstStyle/>
          <a:p>
            <a:pPr marL="0" lvl="3" algn="just"/>
            <a:r>
              <a:rPr lang="el-GR" b="1" dirty="0">
                <a:solidFill>
                  <a:srgbClr val="C00000"/>
                </a:solidFill>
                <a:latin typeface="Times New Roman" pitchFamily="18" charset="0"/>
                <a:cs typeface="Times New Roman" pitchFamily="18" charset="0"/>
              </a:rPr>
              <a:t>Επεξεργασία ψηφιακής εικόνας</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CY" dirty="0">
                <a:solidFill>
                  <a:schemeClr val="tx1">
                    <a:lumMod val="95000"/>
                    <a:lumOff val="5000"/>
                  </a:schemeClr>
                </a:solidFill>
                <a:latin typeface="Times New Roman" pitchFamily="18" charset="0"/>
                <a:cs typeface="Times New Roman" pitchFamily="18" charset="0"/>
                <a:sym typeface="Wingdings" pitchFamily="2" charset="2"/>
              </a:rPr>
              <a:t> </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Η ψηφιακή επεξεργασία εικόνας</a:t>
            </a:r>
            <a:r>
              <a:rPr lang="el-CY" sz="1800" dirty="0">
                <a:effectLst/>
                <a:latin typeface="Cambria" panose="02040503050406030204" pitchFamily="18" charset="0"/>
                <a:ea typeface="Times New Roman" panose="02020603050405020304" pitchFamily="18" charset="0"/>
                <a:cs typeface="Times New Roman" panose="02020603050405020304" pitchFamily="18" charset="0"/>
              </a:rPr>
              <a:t> περιλαμβάνει κάθε μορφή</a:t>
            </a:r>
            <a:r>
              <a:rPr lang="en-US" sz="1800" dirty="0">
                <a:effectLst/>
                <a:latin typeface="Cambria" panose="02040503050406030204" pitchFamily="18" charset="0"/>
                <a:ea typeface="Times New Roman" panose="02020603050405020304" pitchFamily="18" charset="0"/>
                <a:cs typeface="Times New Roman" panose="02020603050405020304" pitchFamily="18" charset="0"/>
              </a:rPr>
              <a:t> </a:t>
            </a:r>
            <a:r>
              <a:rPr lang="el-CY" sz="1800" dirty="0">
                <a:effectLst/>
                <a:latin typeface="Cambria" panose="02040503050406030204" pitchFamily="18" charset="0"/>
                <a:ea typeface="Times New Roman" panose="02020603050405020304" pitchFamily="18" charset="0"/>
                <a:cs typeface="Times New Roman" panose="02020603050405020304" pitchFamily="18" charset="0"/>
              </a:rPr>
              <a:t>αλγοριθμικής επξεργασίας και ανάλυσης ψηφιακών δεδομένων</a:t>
            </a:r>
            <a:r>
              <a:rPr lang="el-CY" dirty="0">
                <a:latin typeface="Cambria" panose="02040503050406030204" pitchFamily="18" charset="0"/>
                <a:ea typeface="Times New Roman" panose="02020603050405020304" pitchFamily="18" charset="0"/>
                <a:cs typeface="Times New Roman" panose="02020603050405020304" pitchFamily="18" charset="0"/>
              </a:rPr>
              <a:t>.</a:t>
            </a:r>
            <a:endParaRPr lang="en-US" dirty="0"/>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39</a:t>
            </a:fld>
            <a:endParaRPr lang="el-GR" altLang="el-GR" sz="1200" dirty="0">
              <a:latin typeface="Cambria" pitchFamily="18" charset="0"/>
            </a:endParaRPr>
          </a:p>
        </p:txBody>
      </p:sp>
    </p:spTree>
    <p:extLst>
      <p:ext uri="{BB962C8B-B14F-4D97-AF65-F5344CB8AC3E}">
        <p14:creationId xmlns:p14="http://schemas.microsoft.com/office/powerpoint/2010/main" val="1056684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l-GR" sz="2800" dirty="0">
                <a:solidFill>
                  <a:schemeClr val="accent5">
                    <a:lumMod val="75000"/>
                  </a:schemeClr>
                </a:solidFill>
                <a:latin typeface="Century Schoolbook" pitchFamily="18" charset="0"/>
              </a:rPr>
              <a:t>Περίληψη</a:t>
            </a:r>
            <a:endParaRPr lang="en-US" sz="2800" dirty="0">
              <a:solidFill>
                <a:schemeClr val="accent5">
                  <a:lumMod val="75000"/>
                </a:schemeClr>
              </a:solidFill>
              <a:latin typeface="Century Schoolbook" pitchFamily="18" charset="0"/>
            </a:endParaRPr>
          </a:p>
        </p:txBody>
      </p:sp>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16" name="Rectangle 7"/>
          <p:cNvSpPr/>
          <p:nvPr/>
        </p:nvSpPr>
        <p:spPr>
          <a:xfrm>
            <a:off x="452350" y="1412776"/>
            <a:ext cx="8440129" cy="1200329"/>
          </a:xfrm>
          <a:prstGeom prst="rect">
            <a:avLst/>
          </a:prstGeom>
        </p:spPr>
        <p:txBody>
          <a:bodyPr wrap="square">
            <a:spAutoFit/>
          </a:bodyPr>
          <a:lstStyle/>
          <a:p>
            <a:pPr marL="285750" lvl="3" indent="-285750" algn="just">
              <a:buFont typeface="Wingdings" panose="05000000000000000000" pitchFamily="2" charset="2"/>
              <a:buChar char="Ø"/>
            </a:pPr>
            <a:r>
              <a:rPr lang="el-GR" dirty="0">
                <a:latin typeface="+mj-lt"/>
                <a:cs typeface="Times New Roman" panose="02020603050405020304" pitchFamily="18" charset="0"/>
              </a:rPr>
              <a:t>Στην παρούσα διπλωματική εργασία πραγματοποιήσαμε μια συγκριτική μελέτη μεταξύ δύο αλγορίθμων </a:t>
            </a:r>
            <a:r>
              <a:rPr lang="el-GR" dirty="0" err="1">
                <a:latin typeface="+mj-lt"/>
                <a:cs typeface="Times New Roman" panose="02020603050405020304" pitchFamily="18" charset="0"/>
              </a:rPr>
              <a:t>υδατοσήμανσης</a:t>
            </a:r>
            <a:r>
              <a:rPr lang="el-GR" dirty="0">
                <a:latin typeface="+mj-lt"/>
                <a:cs typeface="Times New Roman" panose="02020603050405020304" pitchFamily="18" charset="0"/>
              </a:rPr>
              <a:t> ψηφιακών εικόνων </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χρησιμοποιώντας διάφορες μετρικές για τον σκοπό αυτό</a:t>
            </a:r>
            <a:r>
              <a:rPr lang="el-GR" dirty="0">
                <a:latin typeface="+mj-lt"/>
                <a:cs typeface="Times New Roman" panose="02020603050405020304" pitchFamily="18" charset="0"/>
              </a:rPr>
              <a:t>. </a:t>
            </a:r>
            <a:endParaRPr lang="en-GB" dirty="0">
              <a:latin typeface="+mj-lt"/>
              <a:cs typeface="Times New Roman" panose="02020603050405020304" pitchFamily="18" charset="0"/>
            </a:endParaRPr>
          </a:p>
          <a:p>
            <a:pPr marL="285750" lvl="3" indent="-285750" algn="just">
              <a:buFont typeface="Arial" panose="020B0604020202020204" pitchFamily="34" charset="0"/>
              <a:buChar char="•"/>
            </a:pPr>
            <a:endParaRPr lang="en-US" dirty="0">
              <a:latin typeface="+mj-lt"/>
              <a:cs typeface="Times New Roman" panose="02020603050405020304" pitchFamily="18" charset="0"/>
            </a:endParaRPr>
          </a:p>
        </p:txBody>
      </p:sp>
      <p:sp>
        <p:nvSpPr>
          <p:cNvPr id="8"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4</a:t>
            </a:fld>
            <a:endParaRPr lang="el-GR" altLang="el-GR" sz="1200" dirty="0">
              <a:latin typeface="Cambria" pitchFamily="18" charset="0"/>
            </a:endParaRPr>
          </a:p>
        </p:txBody>
      </p:sp>
    </p:spTree>
    <p:extLst>
      <p:ext uri="{BB962C8B-B14F-4D97-AF65-F5344CB8AC3E}">
        <p14:creationId xmlns:p14="http://schemas.microsoft.com/office/powerpoint/2010/main" val="25656735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14" name="Rectangle 7"/>
          <p:cNvSpPr/>
          <p:nvPr/>
        </p:nvSpPr>
        <p:spPr>
          <a:xfrm>
            <a:off x="800073" y="2871483"/>
            <a:ext cx="3123855" cy="369332"/>
          </a:xfrm>
          <a:prstGeom prst="rect">
            <a:avLst/>
          </a:prstGeom>
        </p:spPr>
        <p:txBody>
          <a:bodyPr wrap="square">
            <a:spAutoFit/>
          </a:bodyPr>
          <a:lstStyle/>
          <a:p>
            <a:pPr>
              <a:buFont typeface="Arial" pitchFamily="34" charset="0"/>
              <a:buChar char="•"/>
            </a:pPr>
            <a:r>
              <a:rPr lang="en-US" dirty="0">
                <a:solidFill>
                  <a:srgbClr val="C00000"/>
                </a:solidFill>
                <a:latin typeface="Times New Roman" pitchFamily="18" charset="0"/>
                <a:cs typeface="Times New Roman" pitchFamily="18" charset="0"/>
              </a:rPr>
              <a:t> </a:t>
            </a:r>
            <a:r>
              <a:rPr lang="el-GR" dirty="0">
                <a:solidFill>
                  <a:srgbClr val="C00000"/>
                </a:solidFill>
                <a:latin typeface="Times New Roman" pitchFamily="18" charset="0"/>
                <a:cs typeface="Times New Roman" pitchFamily="18" charset="0"/>
              </a:rPr>
              <a:t>Αναδιάταξη </a:t>
            </a:r>
            <a:r>
              <a:rPr lang="en-GB" dirty="0">
                <a:solidFill>
                  <a:srgbClr val="C00000"/>
                </a:solidFill>
                <a:latin typeface="Times New Roman" pitchFamily="18" charset="0"/>
                <a:cs typeface="Times New Roman" pitchFamily="18" charset="0"/>
              </a:rPr>
              <a:t>Arnold</a:t>
            </a:r>
            <a:endParaRPr lang="en-US" dirty="0"/>
          </a:p>
        </p:txBody>
      </p:sp>
      <p:sp>
        <p:nvSpPr>
          <p:cNvPr id="21" name="Rectangle 7"/>
          <p:cNvSpPr/>
          <p:nvPr/>
        </p:nvSpPr>
        <p:spPr>
          <a:xfrm>
            <a:off x="800073" y="1465734"/>
            <a:ext cx="8020399" cy="646331"/>
          </a:xfrm>
          <a:prstGeom prst="rect">
            <a:avLst/>
          </a:prstGeom>
        </p:spPr>
        <p:txBody>
          <a:bodyPr wrap="square">
            <a:spAutoFit/>
          </a:bodyPr>
          <a:lstStyle/>
          <a:p>
            <a:pPr marL="0" lvl="3" algn="just"/>
            <a:r>
              <a:rPr lang="el-GR" b="1" dirty="0">
                <a:solidFill>
                  <a:srgbClr val="C00000"/>
                </a:solidFill>
                <a:latin typeface="Times New Roman" pitchFamily="18" charset="0"/>
                <a:cs typeface="Times New Roman" pitchFamily="18" charset="0"/>
              </a:rPr>
              <a:t>Επεξεργασία ψηφιακής εικόνας</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CY" dirty="0">
                <a:solidFill>
                  <a:schemeClr val="tx1">
                    <a:lumMod val="95000"/>
                    <a:lumOff val="5000"/>
                  </a:schemeClr>
                </a:solidFill>
                <a:latin typeface="Times New Roman" pitchFamily="18" charset="0"/>
                <a:cs typeface="Times New Roman" pitchFamily="18" charset="0"/>
                <a:sym typeface="Wingdings" pitchFamily="2" charset="2"/>
              </a:rPr>
              <a:t> </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Η ψηφιακή επεξεργασία εικόνας</a:t>
            </a:r>
            <a:r>
              <a:rPr lang="el-CY" sz="1800" dirty="0">
                <a:effectLst/>
                <a:latin typeface="Cambria" panose="02040503050406030204" pitchFamily="18" charset="0"/>
                <a:ea typeface="Times New Roman" panose="02020603050405020304" pitchFamily="18" charset="0"/>
                <a:cs typeface="Times New Roman" panose="02020603050405020304" pitchFamily="18" charset="0"/>
              </a:rPr>
              <a:t> περιλαμβάνει κάθε μορφή</a:t>
            </a:r>
            <a:r>
              <a:rPr lang="en-US" sz="1800" dirty="0">
                <a:effectLst/>
                <a:latin typeface="Cambria" panose="02040503050406030204" pitchFamily="18" charset="0"/>
                <a:ea typeface="Times New Roman" panose="02020603050405020304" pitchFamily="18" charset="0"/>
                <a:cs typeface="Times New Roman" panose="02020603050405020304" pitchFamily="18" charset="0"/>
              </a:rPr>
              <a:t> </a:t>
            </a:r>
            <a:r>
              <a:rPr lang="el-CY" sz="1800" dirty="0">
                <a:effectLst/>
                <a:latin typeface="Cambria" panose="02040503050406030204" pitchFamily="18" charset="0"/>
                <a:ea typeface="Times New Roman" panose="02020603050405020304" pitchFamily="18" charset="0"/>
                <a:cs typeface="Times New Roman" panose="02020603050405020304" pitchFamily="18" charset="0"/>
              </a:rPr>
              <a:t>αλγοριθμικής επξεργασίας και ανάλυσης ψηφιακών δεδομένων</a:t>
            </a:r>
            <a:r>
              <a:rPr lang="el-CY" dirty="0">
                <a:latin typeface="Cambria" panose="02040503050406030204" pitchFamily="18" charset="0"/>
                <a:ea typeface="Times New Roman" panose="02020603050405020304" pitchFamily="18" charset="0"/>
                <a:cs typeface="Times New Roman" panose="02020603050405020304" pitchFamily="18" charset="0"/>
              </a:rPr>
              <a:t>.</a:t>
            </a:r>
            <a:endParaRPr lang="en-US" dirty="0"/>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40</a:t>
            </a:fld>
            <a:endParaRPr lang="el-GR" altLang="el-GR" sz="1200" dirty="0">
              <a:latin typeface="Cambria" pitchFamily="18" charset="0"/>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0B095BA-B98C-458A-B8A6-A299EA6A35A4}"/>
                  </a:ext>
                </a:extLst>
              </p:cNvPr>
              <p:cNvSpPr txBox="1"/>
              <p:nvPr/>
            </p:nvSpPr>
            <p:spPr>
              <a:xfrm>
                <a:off x="1409936" y="3398553"/>
                <a:ext cx="6552728" cy="714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i="1" smtClean="0">
                              <a:solidFill>
                                <a:srgbClr val="836967"/>
                              </a:solidFill>
                              <a:latin typeface="Cambria Math" panose="02040503050406030204" pitchFamily="18" charset="0"/>
                            </a:rPr>
                          </m:ctrlPr>
                        </m:dPr>
                        <m:e>
                          <m:f>
                            <m:fPr>
                              <m:type m:val="noBar"/>
                              <m:ctrlPr>
                                <a:rPr lang="en-US" i="1">
                                  <a:solidFill>
                                    <a:srgbClr val="836967"/>
                                  </a:solidFill>
                                  <a:latin typeface="Cambria Math" panose="02040503050406030204" pitchFamily="18" charset="0"/>
                                </a:rPr>
                              </m:ctrlPr>
                            </m:fPr>
                            <m:num>
                              <m:r>
                                <a:rPr lang="en-US" i="1">
                                  <a:latin typeface="Cambria Math" panose="02040503050406030204" pitchFamily="18" charset="0"/>
                                </a:rPr>
                                <m:t>𝑖</m:t>
                              </m:r>
                              <m:r>
                                <a:rPr lang="en-US" i="0">
                                  <a:latin typeface="Cambria Math" panose="02040503050406030204" pitchFamily="18" charset="0"/>
                                </a:rPr>
                                <m:t>′</m:t>
                              </m:r>
                            </m:num>
                            <m:den>
                              <m:r>
                                <a:rPr lang="en-US" i="1">
                                  <a:latin typeface="Cambria Math" panose="02040503050406030204" pitchFamily="18" charset="0"/>
                                </a:rPr>
                                <m:t>𝑗</m:t>
                              </m:r>
                              <m:r>
                                <a:rPr lang="en-US" i="0">
                                  <a:latin typeface="Cambria Math" panose="02040503050406030204" pitchFamily="18" charset="0"/>
                                </a:rPr>
                                <m:t>′</m:t>
                              </m:r>
                            </m:den>
                          </m:f>
                        </m:e>
                      </m:d>
                      <m:r>
                        <a:rPr lang="en-US" i="0">
                          <a:latin typeface="Cambria Math" panose="02040503050406030204" pitchFamily="18" charset="0"/>
                        </a:rPr>
                        <m:t>= </m:t>
                      </m:r>
                      <m:d>
                        <m:dPr>
                          <m:begChr m:val="["/>
                          <m:endChr m:val="]"/>
                          <m:ctrlPr>
                            <a:rPr lang="en-US" i="1">
                              <a:solidFill>
                                <a:srgbClr val="836967"/>
                              </a:solidFill>
                              <a:latin typeface="Cambria Math" panose="02040503050406030204" pitchFamily="18" charset="0"/>
                            </a:rPr>
                          </m:ctrlPr>
                        </m:dPr>
                        <m:e>
                          <m:m>
                            <m:mPr>
                              <m:plcHide m:val="on"/>
                              <m:mcs>
                                <m:mc>
                                  <m:mcPr>
                                    <m:count m:val="2"/>
                                    <m:mcJc m:val="center"/>
                                  </m:mcPr>
                                </m:mc>
                              </m:mcs>
                              <m:ctrlPr>
                                <a:rPr lang="en-US" i="1">
                                  <a:solidFill>
                                    <a:srgbClr val="836967"/>
                                  </a:solidFill>
                                  <a:latin typeface="Cambria Math" panose="02040503050406030204" pitchFamily="18" charset="0"/>
                                </a:rPr>
                              </m:ctrlPr>
                            </m:mPr>
                            <m:mr>
                              <m:e>
                                <m:r>
                                  <a:rPr lang="en-US" i="0">
                                    <a:latin typeface="Cambria Math" panose="02040503050406030204" pitchFamily="18" charset="0"/>
                                  </a:rPr>
                                  <m:t>1</m:t>
                                </m:r>
                              </m:e>
                              <m:e>
                                <m:r>
                                  <a:rPr lang="en-US" i="0">
                                    <a:latin typeface="Cambria Math" panose="02040503050406030204" pitchFamily="18" charset="0"/>
                                  </a:rPr>
                                  <m:t>1</m:t>
                                </m:r>
                              </m:e>
                            </m:mr>
                            <m:mr>
                              <m:e>
                                <m:r>
                                  <a:rPr lang="en-US" i="0">
                                    <a:latin typeface="Cambria Math" panose="02040503050406030204" pitchFamily="18" charset="0"/>
                                  </a:rPr>
                                  <m:t>1</m:t>
                                </m:r>
                              </m:e>
                              <m:e>
                                <m:r>
                                  <a:rPr lang="en-US" i="0">
                                    <a:latin typeface="Cambria Math" panose="02040503050406030204" pitchFamily="18" charset="0"/>
                                  </a:rPr>
                                  <m:t>2</m:t>
                                </m:r>
                              </m:e>
                            </m:mr>
                          </m:m>
                        </m:e>
                      </m:d>
                      <m:d>
                        <m:dPr>
                          <m:ctrlPr>
                            <a:rPr lang="en-US" i="1">
                              <a:solidFill>
                                <a:srgbClr val="836967"/>
                              </a:solidFill>
                              <a:latin typeface="Cambria Math" panose="02040503050406030204" pitchFamily="18" charset="0"/>
                            </a:rPr>
                          </m:ctrlPr>
                        </m:dPr>
                        <m:e>
                          <m:f>
                            <m:fPr>
                              <m:type m:val="noBar"/>
                              <m:ctrlPr>
                                <a:rPr lang="en-US" i="1">
                                  <a:solidFill>
                                    <a:srgbClr val="836967"/>
                                  </a:solidFill>
                                  <a:latin typeface="Cambria Math" panose="02040503050406030204" pitchFamily="18" charset="0"/>
                                </a:rPr>
                              </m:ctrlPr>
                            </m:fPr>
                            <m:num>
                              <m:r>
                                <a:rPr lang="en-US" i="1">
                                  <a:latin typeface="Cambria Math" panose="02040503050406030204" pitchFamily="18" charset="0"/>
                                </a:rPr>
                                <m:t>𝑖</m:t>
                              </m:r>
                            </m:num>
                            <m:den>
                              <m:r>
                                <a:rPr lang="en-US" i="1">
                                  <a:latin typeface="Cambria Math" panose="02040503050406030204" pitchFamily="18" charset="0"/>
                                </a:rPr>
                                <m:t>𝑗</m:t>
                              </m:r>
                            </m:den>
                          </m:f>
                        </m:e>
                      </m:d>
                      <m:r>
                        <a:rPr lang="en-US" i="1">
                          <a:latin typeface="Cambria Math" panose="02040503050406030204" pitchFamily="18" charset="0"/>
                        </a:rPr>
                        <m:t>𝑚𝑜𝑑</m:t>
                      </m:r>
                      <m:r>
                        <a:rPr lang="en-US" i="0">
                          <a:latin typeface="Cambria Math" panose="02040503050406030204" pitchFamily="18" charset="0"/>
                        </a:rPr>
                        <m:t> </m:t>
                      </m:r>
                      <m:r>
                        <a:rPr lang="en-US" i="1">
                          <a:latin typeface="Cambria Math" panose="02040503050406030204" pitchFamily="18" charset="0"/>
                        </a:rPr>
                        <m:t>𝑁</m:t>
                      </m:r>
                      <m:r>
                        <a:rPr lang="en-US" i="0">
                          <a:latin typeface="Cambria Math" panose="02040503050406030204" pitchFamily="18" charset="0"/>
                        </a:rPr>
                        <m:t>  , </m:t>
                      </m:r>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𝑖</m:t>
                          </m:r>
                        </m:e>
                        <m:sup>
                          <m:r>
                            <a:rPr lang="en-US" i="0">
                              <a:latin typeface="Cambria Math" panose="02040503050406030204" pitchFamily="18" charset="0"/>
                            </a:rPr>
                            <m:t>′</m:t>
                          </m:r>
                        </m:sup>
                      </m:sSup>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𝑗</m:t>
                          </m:r>
                        </m:e>
                        <m:sup>
                          <m:r>
                            <a:rPr lang="en-US" i="0">
                              <a:latin typeface="Cambria Math" panose="02040503050406030204" pitchFamily="18" charset="0"/>
                            </a:rPr>
                            <m:t>′</m:t>
                          </m:r>
                        </m:sup>
                      </m:sSup>
                      <m:r>
                        <a:rPr lang="en-US" i="0">
                          <a:latin typeface="Cambria Math" panose="02040503050406030204" pitchFamily="18" charset="0"/>
                        </a:rPr>
                        <m:t>=</m:t>
                      </m:r>
                      <m:r>
                        <a:rPr lang="el-GR">
                          <a:latin typeface="Cambria Math" panose="02040503050406030204" pitchFamily="18" charset="0"/>
                        </a:rPr>
                        <m:t>{1,2,3,…,</m:t>
                      </m:r>
                      <m:r>
                        <a:rPr lang="el-GR" i="1">
                          <a:latin typeface="Cambria Math" panose="02040503050406030204" pitchFamily="18" charset="0"/>
                        </a:rPr>
                        <m:t>𝛮</m:t>
                      </m:r>
                      <m:r>
                        <a:rPr lang="el-GR">
                          <a:latin typeface="Cambria Math" panose="02040503050406030204" pitchFamily="18" charset="0"/>
                        </a:rPr>
                        <m:t>−1}</m:t>
                      </m:r>
                    </m:oMath>
                  </m:oMathPara>
                </a14:m>
                <a:endParaRPr lang="en-US" dirty="0"/>
              </a:p>
            </p:txBody>
          </p:sp>
        </mc:Choice>
        <mc:Fallback xmlns="">
          <p:sp>
            <p:nvSpPr>
              <p:cNvPr id="15" name="TextBox 14">
                <a:extLst>
                  <a:ext uri="{FF2B5EF4-FFF2-40B4-BE49-F238E27FC236}">
                    <a16:creationId xmlns:a16="http://schemas.microsoft.com/office/drawing/2014/main" id="{B0B095BA-B98C-458A-B8A6-A299EA6A35A4}"/>
                  </a:ext>
                </a:extLst>
              </p:cNvPr>
              <p:cNvSpPr txBox="1">
                <a:spLocks noRot="1" noChangeAspect="1" noMove="1" noResize="1" noEditPoints="1" noAdjustHandles="1" noChangeArrowheads="1" noChangeShapeType="1" noTextEdit="1"/>
              </p:cNvSpPr>
              <p:nvPr/>
            </p:nvSpPr>
            <p:spPr>
              <a:xfrm>
                <a:off x="1409936" y="3398553"/>
                <a:ext cx="6552728" cy="714683"/>
              </a:xfrm>
              <a:prstGeom prst="rect">
                <a:avLst/>
              </a:prstGeom>
              <a:blipFill>
                <a:blip r:embed="rId3"/>
                <a:stretch>
                  <a:fillRect/>
                </a:stretch>
              </a:blipFill>
            </p:spPr>
            <p:txBody>
              <a:bodyPr/>
              <a:lstStyle/>
              <a:p>
                <a:r>
                  <a:rPr lang="el-GR">
                    <a:noFill/>
                  </a:rPr>
                  <a:t> </a:t>
                </a:r>
              </a:p>
            </p:txBody>
          </p:sp>
        </mc:Fallback>
      </mc:AlternateContent>
      <p:pic>
        <p:nvPicPr>
          <p:cNvPr id="10" name="Picture 9">
            <a:extLst>
              <a:ext uri="{FF2B5EF4-FFF2-40B4-BE49-F238E27FC236}">
                <a16:creationId xmlns:a16="http://schemas.microsoft.com/office/drawing/2014/main" id="{97B2F01B-81F3-4421-B82B-C014C57F001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977329" y="4369864"/>
            <a:ext cx="1647627" cy="1629910"/>
          </a:xfrm>
          <a:prstGeom prst="rect">
            <a:avLst/>
          </a:prstGeom>
        </p:spPr>
      </p:pic>
      <p:sp>
        <p:nvSpPr>
          <p:cNvPr id="11" name="Arrow: Right 10">
            <a:extLst>
              <a:ext uri="{FF2B5EF4-FFF2-40B4-BE49-F238E27FC236}">
                <a16:creationId xmlns:a16="http://schemas.microsoft.com/office/drawing/2014/main" id="{16FFEC50-68A0-4717-895E-4D5EA8E620C4}"/>
              </a:ext>
            </a:extLst>
          </p:cNvPr>
          <p:cNvSpPr/>
          <p:nvPr/>
        </p:nvSpPr>
        <p:spPr>
          <a:xfrm>
            <a:off x="4338325" y="4953709"/>
            <a:ext cx="978408" cy="369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descr="A close up of a car&#10;&#10;Description automatically generated with low confidence">
            <a:extLst>
              <a:ext uri="{FF2B5EF4-FFF2-40B4-BE49-F238E27FC236}">
                <a16:creationId xmlns:a16="http://schemas.microsoft.com/office/drawing/2014/main" id="{95F33A7F-70BC-4A8A-9400-ED7C389F7B6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67475" y="4303355"/>
            <a:ext cx="1669117" cy="1647626"/>
          </a:xfrm>
          <a:prstGeom prst="rect">
            <a:avLst/>
          </a:prstGeom>
        </p:spPr>
      </p:pic>
    </p:spTree>
    <p:extLst>
      <p:ext uri="{BB962C8B-B14F-4D97-AF65-F5344CB8AC3E}">
        <p14:creationId xmlns:p14="http://schemas.microsoft.com/office/powerpoint/2010/main" val="2882963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14" name="Rectangle 7"/>
          <p:cNvSpPr/>
          <p:nvPr/>
        </p:nvSpPr>
        <p:spPr>
          <a:xfrm>
            <a:off x="800073" y="2871483"/>
            <a:ext cx="3123855" cy="369332"/>
          </a:xfrm>
          <a:prstGeom prst="rect">
            <a:avLst/>
          </a:prstGeom>
        </p:spPr>
        <p:txBody>
          <a:bodyPr wrap="square">
            <a:spAutoFit/>
          </a:bodyPr>
          <a:lstStyle/>
          <a:p>
            <a:pPr>
              <a:buFont typeface="Arial" pitchFamily="34" charset="0"/>
              <a:buChar char="•"/>
            </a:pPr>
            <a:r>
              <a:rPr lang="en-US" dirty="0">
                <a:solidFill>
                  <a:srgbClr val="C00000"/>
                </a:solidFill>
                <a:latin typeface="Times New Roman" pitchFamily="18" charset="0"/>
                <a:cs typeface="Times New Roman" pitchFamily="18" charset="0"/>
              </a:rPr>
              <a:t> </a:t>
            </a:r>
            <a:r>
              <a:rPr lang="el-GR" dirty="0">
                <a:solidFill>
                  <a:srgbClr val="C00000"/>
                </a:solidFill>
                <a:latin typeface="Times New Roman" pitchFamily="18" charset="0"/>
                <a:cs typeface="Times New Roman" pitchFamily="18" charset="0"/>
              </a:rPr>
              <a:t>Αναδιάταξη </a:t>
            </a:r>
            <a:r>
              <a:rPr lang="en-GB" dirty="0">
                <a:solidFill>
                  <a:srgbClr val="C00000"/>
                </a:solidFill>
                <a:latin typeface="Times New Roman" pitchFamily="18" charset="0"/>
                <a:cs typeface="Times New Roman" pitchFamily="18" charset="0"/>
              </a:rPr>
              <a:t>Arnold</a:t>
            </a:r>
            <a:endParaRPr lang="en-US" dirty="0"/>
          </a:p>
        </p:txBody>
      </p:sp>
      <p:sp>
        <p:nvSpPr>
          <p:cNvPr id="21" name="Rectangle 7"/>
          <p:cNvSpPr/>
          <p:nvPr/>
        </p:nvSpPr>
        <p:spPr>
          <a:xfrm>
            <a:off x="800073" y="1465734"/>
            <a:ext cx="8020399" cy="646331"/>
          </a:xfrm>
          <a:prstGeom prst="rect">
            <a:avLst/>
          </a:prstGeom>
        </p:spPr>
        <p:txBody>
          <a:bodyPr wrap="square">
            <a:spAutoFit/>
          </a:bodyPr>
          <a:lstStyle/>
          <a:p>
            <a:pPr marL="0" lvl="3" algn="just"/>
            <a:r>
              <a:rPr lang="el-GR" b="1" dirty="0">
                <a:solidFill>
                  <a:srgbClr val="C00000"/>
                </a:solidFill>
                <a:latin typeface="Times New Roman" pitchFamily="18" charset="0"/>
                <a:cs typeface="Times New Roman" pitchFamily="18" charset="0"/>
              </a:rPr>
              <a:t>Επεξεργασία ψηφιακής εικόνας</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CY" dirty="0">
                <a:solidFill>
                  <a:schemeClr val="tx1">
                    <a:lumMod val="95000"/>
                    <a:lumOff val="5000"/>
                  </a:schemeClr>
                </a:solidFill>
                <a:latin typeface="Times New Roman" pitchFamily="18" charset="0"/>
                <a:cs typeface="Times New Roman" pitchFamily="18" charset="0"/>
                <a:sym typeface="Wingdings" pitchFamily="2" charset="2"/>
              </a:rPr>
              <a:t> </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Η ψηφιακή επεξεργασία εικόνας</a:t>
            </a:r>
            <a:r>
              <a:rPr lang="el-CY" sz="1800" dirty="0">
                <a:effectLst/>
                <a:latin typeface="Cambria" panose="02040503050406030204" pitchFamily="18" charset="0"/>
                <a:ea typeface="Times New Roman" panose="02020603050405020304" pitchFamily="18" charset="0"/>
                <a:cs typeface="Times New Roman" panose="02020603050405020304" pitchFamily="18" charset="0"/>
              </a:rPr>
              <a:t> περιλαμβάνει κάθε μορφή</a:t>
            </a:r>
            <a:r>
              <a:rPr lang="en-US" sz="1800" dirty="0">
                <a:effectLst/>
                <a:latin typeface="Cambria" panose="02040503050406030204" pitchFamily="18" charset="0"/>
                <a:ea typeface="Times New Roman" panose="02020603050405020304" pitchFamily="18" charset="0"/>
                <a:cs typeface="Times New Roman" panose="02020603050405020304" pitchFamily="18" charset="0"/>
              </a:rPr>
              <a:t> </a:t>
            </a:r>
            <a:r>
              <a:rPr lang="el-CY" sz="1800" dirty="0">
                <a:effectLst/>
                <a:latin typeface="Cambria" panose="02040503050406030204" pitchFamily="18" charset="0"/>
                <a:ea typeface="Times New Roman" panose="02020603050405020304" pitchFamily="18" charset="0"/>
                <a:cs typeface="Times New Roman" panose="02020603050405020304" pitchFamily="18" charset="0"/>
              </a:rPr>
              <a:t>αλγοριθμικής επξεργασίας και ανάλυσης ψηφιακών δεδομένων</a:t>
            </a:r>
            <a:r>
              <a:rPr lang="el-CY" dirty="0">
                <a:latin typeface="Cambria" panose="02040503050406030204" pitchFamily="18" charset="0"/>
                <a:ea typeface="Times New Roman" panose="02020603050405020304" pitchFamily="18" charset="0"/>
                <a:cs typeface="Times New Roman" panose="02020603050405020304" pitchFamily="18" charset="0"/>
              </a:rPr>
              <a:t>.</a:t>
            </a:r>
            <a:endParaRPr lang="en-US" dirty="0"/>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41</a:t>
            </a:fld>
            <a:endParaRPr lang="el-GR" altLang="el-GR" sz="1200" dirty="0">
              <a:latin typeface="Cambria" pitchFamily="18" charset="0"/>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0B095BA-B98C-458A-B8A6-A299EA6A35A4}"/>
                  </a:ext>
                </a:extLst>
              </p:cNvPr>
              <p:cNvSpPr txBox="1"/>
              <p:nvPr/>
            </p:nvSpPr>
            <p:spPr>
              <a:xfrm>
                <a:off x="1409936" y="3398553"/>
                <a:ext cx="6552728" cy="714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i="1" smtClean="0">
                              <a:solidFill>
                                <a:srgbClr val="836967"/>
                              </a:solidFill>
                              <a:latin typeface="Cambria Math" panose="02040503050406030204" pitchFamily="18" charset="0"/>
                            </a:rPr>
                          </m:ctrlPr>
                        </m:dPr>
                        <m:e>
                          <m:f>
                            <m:fPr>
                              <m:type m:val="noBar"/>
                              <m:ctrlPr>
                                <a:rPr lang="en-US" i="1">
                                  <a:solidFill>
                                    <a:srgbClr val="836967"/>
                                  </a:solidFill>
                                  <a:latin typeface="Cambria Math" panose="02040503050406030204" pitchFamily="18" charset="0"/>
                                </a:rPr>
                              </m:ctrlPr>
                            </m:fPr>
                            <m:num>
                              <m:r>
                                <a:rPr lang="en-US" i="1">
                                  <a:latin typeface="Cambria Math" panose="02040503050406030204" pitchFamily="18" charset="0"/>
                                </a:rPr>
                                <m:t>𝑖</m:t>
                              </m:r>
                              <m:r>
                                <a:rPr lang="en-US" i="0">
                                  <a:latin typeface="Cambria Math" panose="02040503050406030204" pitchFamily="18" charset="0"/>
                                </a:rPr>
                                <m:t>′</m:t>
                              </m:r>
                            </m:num>
                            <m:den>
                              <m:r>
                                <a:rPr lang="en-US" i="1">
                                  <a:latin typeface="Cambria Math" panose="02040503050406030204" pitchFamily="18" charset="0"/>
                                </a:rPr>
                                <m:t>𝑗</m:t>
                              </m:r>
                              <m:r>
                                <a:rPr lang="en-US" i="0">
                                  <a:latin typeface="Cambria Math" panose="02040503050406030204" pitchFamily="18" charset="0"/>
                                </a:rPr>
                                <m:t>′</m:t>
                              </m:r>
                            </m:den>
                          </m:f>
                        </m:e>
                      </m:d>
                      <m:r>
                        <a:rPr lang="en-US" i="0">
                          <a:latin typeface="Cambria Math" panose="02040503050406030204" pitchFamily="18" charset="0"/>
                        </a:rPr>
                        <m:t>= </m:t>
                      </m:r>
                      <m:d>
                        <m:dPr>
                          <m:begChr m:val="["/>
                          <m:endChr m:val="]"/>
                          <m:ctrlPr>
                            <a:rPr lang="en-US" i="1">
                              <a:solidFill>
                                <a:srgbClr val="836967"/>
                              </a:solidFill>
                              <a:latin typeface="Cambria Math" panose="02040503050406030204" pitchFamily="18" charset="0"/>
                            </a:rPr>
                          </m:ctrlPr>
                        </m:dPr>
                        <m:e>
                          <m:m>
                            <m:mPr>
                              <m:plcHide m:val="on"/>
                              <m:mcs>
                                <m:mc>
                                  <m:mcPr>
                                    <m:count m:val="2"/>
                                    <m:mcJc m:val="center"/>
                                  </m:mcPr>
                                </m:mc>
                              </m:mcs>
                              <m:ctrlPr>
                                <a:rPr lang="en-US" i="1">
                                  <a:solidFill>
                                    <a:srgbClr val="836967"/>
                                  </a:solidFill>
                                  <a:latin typeface="Cambria Math" panose="02040503050406030204" pitchFamily="18" charset="0"/>
                                </a:rPr>
                              </m:ctrlPr>
                            </m:mPr>
                            <m:mr>
                              <m:e>
                                <m:r>
                                  <a:rPr lang="en-US" i="0">
                                    <a:latin typeface="Cambria Math" panose="02040503050406030204" pitchFamily="18" charset="0"/>
                                  </a:rPr>
                                  <m:t>1</m:t>
                                </m:r>
                              </m:e>
                              <m:e>
                                <m:r>
                                  <a:rPr lang="en-US" i="0">
                                    <a:latin typeface="Cambria Math" panose="02040503050406030204" pitchFamily="18" charset="0"/>
                                  </a:rPr>
                                  <m:t>1</m:t>
                                </m:r>
                              </m:e>
                            </m:mr>
                            <m:mr>
                              <m:e>
                                <m:r>
                                  <a:rPr lang="en-US" i="0">
                                    <a:latin typeface="Cambria Math" panose="02040503050406030204" pitchFamily="18" charset="0"/>
                                  </a:rPr>
                                  <m:t>1</m:t>
                                </m:r>
                              </m:e>
                              <m:e>
                                <m:r>
                                  <a:rPr lang="en-US" i="0">
                                    <a:latin typeface="Cambria Math" panose="02040503050406030204" pitchFamily="18" charset="0"/>
                                  </a:rPr>
                                  <m:t>2</m:t>
                                </m:r>
                              </m:e>
                            </m:mr>
                          </m:m>
                        </m:e>
                      </m:d>
                      <m:d>
                        <m:dPr>
                          <m:ctrlPr>
                            <a:rPr lang="en-US" i="1">
                              <a:solidFill>
                                <a:srgbClr val="836967"/>
                              </a:solidFill>
                              <a:latin typeface="Cambria Math" panose="02040503050406030204" pitchFamily="18" charset="0"/>
                            </a:rPr>
                          </m:ctrlPr>
                        </m:dPr>
                        <m:e>
                          <m:f>
                            <m:fPr>
                              <m:type m:val="noBar"/>
                              <m:ctrlPr>
                                <a:rPr lang="en-US" i="1">
                                  <a:solidFill>
                                    <a:srgbClr val="836967"/>
                                  </a:solidFill>
                                  <a:latin typeface="Cambria Math" panose="02040503050406030204" pitchFamily="18" charset="0"/>
                                </a:rPr>
                              </m:ctrlPr>
                            </m:fPr>
                            <m:num>
                              <m:r>
                                <a:rPr lang="en-US" i="1">
                                  <a:latin typeface="Cambria Math" panose="02040503050406030204" pitchFamily="18" charset="0"/>
                                </a:rPr>
                                <m:t>𝑖</m:t>
                              </m:r>
                            </m:num>
                            <m:den>
                              <m:r>
                                <a:rPr lang="en-US" i="1">
                                  <a:latin typeface="Cambria Math" panose="02040503050406030204" pitchFamily="18" charset="0"/>
                                </a:rPr>
                                <m:t>𝑗</m:t>
                              </m:r>
                            </m:den>
                          </m:f>
                        </m:e>
                      </m:d>
                      <m:r>
                        <a:rPr lang="en-US" i="1">
                          <a:latin typeface="Cambria Math" panose="02040503050406030204" pitchFamily="18" charset="0"/>
                        </a:rPr>
                        <m:t>𝑚𝑜𝑑</m:t>
                      </m:r>
                      <m:r>
                        <a:rPr lang="en-US" i="0">
                          <a:latin typeface="Cambria Math" panose="02040503050406030204" pitchFamily="18" charset="0"/>
                        </a:rPr>
                        <m:t> </m:t>
                      </m:r>
                      <m:r>
                        <a:rPr lang="en-US" i="1">
                          <a:latin typeface="Cambria Math" panose="02040503050406030204" pitchFamily="18" charset="0"/>
                        </a:rPr>
                        <m:t>𝑁</m:t>
                      </m:r>
                      <m:r>
                        <a:rPr lang="en-US" i="0">
                          <a:latin typeface="Cambria Math" panose="02040503050406030204" pitchFamily="18" charset="0"/>
                        </a:rPr>
                        <m:t>  , </m:t>
                      </m:r>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𝑖</m:t>
                          </m:r>
                        </m:e>
                        <m:sup>
                          <m:r>
                            <a:rPr lang="en-US" i="0">
                              <a:latin typeface="Cambria Math" panose="02040503050406030204" pitchFamily="18" charset="0"/>
                            </a:rPr>
                            <m:t>′</m:t>
                          </m:r>
                        </m:sup>
                      </m:sSup>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𝑗</m:t>
                          </m:r>
                        </m:e>
                        <m:sup>
                          <m:r>
                            <a:rPr lang="en-US" i="0">
                              <a:latin typeface="Cambria Math" panose="02040503050406030204" pitchFamily="18" charset="0"/>
                            </a:rPr>
                            <m:t>′</m:t>
                          </m:r>
                        </m:sup>
                      </m:sSup>
                      <m:r>
                        <a:rPr lang="en-US" i="0">
                          <a:latin typeface="Cambria Math" panose="02040503050406030204" pitchFamily="18" charset="0"/>
                        </a:rPr>
                        <m:t>=</m:t>
                      </m:r>
                      <m:r>
                        <a:rPr lang="el-GR" b="0" i="0" smtClean="0">
                          <a:latin typeface="Cambria Math" panose="02040503050406030204" pitchFamily="18" charset="0"/>
                        </a:rPr>
                        <m:t>{1,2,3,…,</m:t>
                      </m:r>
                      <m:r>
                        <a:rPr lang="el-GR" b="0" i="1" smtClean="0">
                          <a:latin typeface="Cambria Math" panose="02040503050406030204" pitchFamily="18" charset="0"/>
                        </a:rPr>
                        <m:t>𝛮</m:t>
                      </m:r>
                      <m:r>
                        <a:rPr lang="el-GR" b="0" i="0" smtClean="0">
                          <a:latin typeface="Cambria Math" panose="02040503050406030204" pitchFamily="18" charset="0"/>
                        </a:rPr>
                        <m:t>−1}</m:t>
                      </m:r>
                    </m:oMath>
                  </m:oMathPara>
                </a14:m>
                <a:endParaRPr lang="en-US" dirty="0"/>
              </a:p>
            </p:txBody>
          </p:sp>
        </mc:Choice>
        <mc:Fallback xmlns="">
          <p:sp>
            <p:nvSpPr>
              <p:cNvPr id="15" name="TextBox 14">
                <a:extLst>
                  <a:ext uri="{FF2B5EF4-FFF2-40B4-BE49-F238E27FC236}">
                    <a16:creationId xmlns:a16="http://schemas.microsoft.com/office/drawing/2014/main" id="{B0B095BA-B98C-458A-B8A6-A299EA6A35A4}"/>
                  </a:ext>
                </a:extLst>
              </p:cNvPr>
              <p:cNvSpPr txBox="1">
                <a:spLocks noRot="1" noChangeAspect="1" noMove="1" noResize="1" noEditPoints="1" noAdjustHandles="1" noChangeArrowheads="1" noChangeShapeType="1" noTextEdit="1"/>
              </p:cNvSpPr>
              <p:nvPr/>
            </p:nvSpPr>
            <p:spPr>
              <a:xfrm>
                <a:off x="1409936" y="3398553"/>
                <a:ext cx="6552728" cy="714683"/>
              </a:xfrm>
              <a:prstGeom prst="rect">
                <a:avLst/>
              </a:prstGeom>
              <a:blipFill>
                <a:blip r:embed="rId3"/>
                <a:stretch>
                  <a:fillRect/>
                </a:stretch>
              </a:blipFill>
            </p:spPr>
            <p:txBody>
              <a:bodyPr/>
              <a:lstStyle/>
              <a:p>
                <a:r>
                  <a:rPr lang="el-GR">
                    <a:noFill/>
                  </a:rPr>
                  <a:t> </a:t>
                </a:r>
              </a:p>
            </p:txBody>
          </p:sp>
        </mc:Fallback>
      </mc:AlternateContent>
      <p:sp>
        <p:nvSpPr>
          <p:cNvPr id="11" name="TextBox 10">
            <a:extLst>
              <a:ext uri="{FF2B5EF4-FFF2-40B4-BE49-F238E27FC236}">
                <a16:creationId xmlns:a16="http://schemas.microsoft.com/office/drawing/2014/main" id="{A59DCD41-0A3E-46E7-B8BC-57375955FEC9}"/>
              </a:ext>
            </a:extLst>
          </p:cNvPr>
          <p:cNvSpPr txBox="1"/>
          <p:nvPr/>
        </p:nvSpPr>
        <p:spPr>
          <a:xfrm>
            <a:off x="769074" y="4330654"/>
            <a:ext cx="4572000" cy="369332"/>
          </a:xfrm>
          <a:prstGeom prst="rect">
            <a:avLst/>
          </a:prstGeom>
          <a:noFill/>
        </p:spPr>
        <p:txBody>
          <a:bodyPr wrap="square">
            <a:spAutoFit/>
          </a:bodyPr>
          <a:lstStyle/>
          <a:p>
            <a:pPr>
              <a:buFont typeface="Arial" pitchFamily="34" charset="0"/>
              <a:buChar char="•"/>
            </a:pPr>
            <a:r>
              <a:rPr lang="en-US" dirty="0">
                <a:solidFill>
                  <a:srgbClr val="C00000"/>
                </a:solidFill>
                <a:latin typeface="Times New Roman" pitchFamily="18" charset="0"/>
                <a:cs typeface="Times New Roman" pitchFamily="18" charset="0"/>
              </a:rPr>
              <a:t> </a:t>
            </a:r>
            <a:r>
              <a:rPr lang="el-GR" dirty="0">
                <a:solidFill>
                  <a:srgbClr val="C00000"/>
                </a:solidFill>
                <a:latin typeface="Times New Roman" pitchFamily="18" charset="0"/>
                <a:cs typeface="Times New Roman" pitchFamily="18" charset="0"/>
              </a:rPr>
              <a:t>Σκοπός</a:t>
            </a:r>
            <a:endParaRPr lang="en-US" dirty="0">
              <a:solidFill>
                <a:srgbClr val="C00000"/>
              </a:solidFill>
              <a:latin typeface="Times New Roman" pitchFamily="18" charset="0"/>
              <a:cs typeface="Times New Roman" pitchFamily="18" charset="0"/>
            </a:endParaRPr>
          </a:p>
        </p:txBody>
      </p:sp>
    </p:spTree>
    <p:extLst>
      <p:ext uri="{BB962C8B-B14F-4D97-AF65-F5344CB8AC3E}">
        <p14:creationId xmlns:p14="http://schemas.microsoft.com/office/powerpoint/2010/main" val="13670215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14" name="Rectangle 7"/>
          <p:cNvSpPr/>
          <p:nvPr/>
        </p:nvSpPr>
        <p:spPr>
          <a:xfrm>
            <a:off x="800073" y="2871483"/>
            <a:ext cx="3123855" cy="369332"/>
          </a:xfrm>
          <a:prstGeom prst="rect">
            <a:avLst/>
          </a:prstGeom>
        </p:spPr>
        <p:txBody>
          <a:bodyPr wrap="square">
            <a:spAutoFit/>
          </a:bodyPr>
          <a:lstStyle/>
          <a:p>
            <a:pPr>
              <a:buFont typeface="Arial" pitchFamily="34" charset="0"/>
              <a:buChar char="•"/>
            </a:pPr>
            <a:r>
              <a:rPr lang="en-US" dirty="0">
                <a:solidFill>
                  <a:srgbClr val="C00000"/>
                </a:solidFill>
                <a:latin typeface="Times New Roman" pitchFamily="18" charset="0"/>
                <a:cs typeface="Times New Roman" pitchFamily="18" charset="0"/>
              </a:rPr>
              <a:t> </a:t>
            </a:r>
            <a:r>
              <a:rPr lang="el-GR" dirty="0">
                <a:solidFill>
                  <a:srgbClr val="C00000"/>
                </a:solidFill>
                <a:latin typeface="Times New Roman" pitchFamily="18" charset="0"/>
                <a:cs typeface="Times New Roman" pitchFamily="18" charset="0"/>
              </a:rPr>
              <a:t>Αναδιάταξη </a:t>
            </a:r>
            <a:r>
              <a:rPr lang="en-GB" dirty="0">
                <a:solidFill>
                  <a:srgbClr val="C00000"/>
                </a:solidFill>
                <a:latin typeface="Times New Roman" pitchFamily="18" charset="0"/>
                <a:cs typeface="Times New Roman" pitchFamily="18" charset="0"/>
              </a:rPr>
              <a:t>Arnold</a:t>
            </a:r>
            <a:endParaRPr lang="en-US" dirty="0"/>
          </a:p>
        </p:txBody>
      </p:sp>
      <p:sp>
        <p:nvSpPr>
          <p:cNvPr id="21" name="Rectangle 7"/>
          <p:cNvSpPr/>
          <p:nvPr/>
        </p:nvSpPr>
        <p:spPr>
          <a:xfrm>
            <a:off x="800073" y="1465734"/>
            <a:ext cx="8020399" cy="646331"/>
          </a:xfrm>
          <a:prstGeom prst="rect">
            <a:avLst/>
          </a:prstGeom>
        </p:spPr>
        <p:txBody>
          <a:bodyPr wrap="square">
            <a:spAutoFit/>
          </a:bodyPr>
          <a:lstStyle/>
          <a:p>
            <a:pPr marL="0" lvl="3" algn="just"/>
            <a:r>
              <a:rPr lang="el-GR" b="1" dirty="0">
                <a:solidFill>
                  <a:srgbClr val="C00000"/>
                </a:solidFill>
                <a:latin typeface="Times New Roman" pitchFamily="18" charset="0"/>
                <a:cs typeface="Times New Roman" pitchFamily="18" charset="0"/>
              </a:rPr>
              <a:t>Επεξεργασία ψηφιακής εικόνας</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CY" dirty="0">
                <a:solidFill>
                  <a:schemeClr val="tx1">
                    <a:lumMod val="95000"/>
                    <a:lumOff val="5000"/>
                  </a:schemeClr>
                </a:solidFill>
                <a:latin typeface="Times New Roman" pitchFamily="18" charset="0"/>
                <a:cs typeface="Times New Roman" pitchFamily="18" charset="0"/>
                <a:sym typeface="Wingdings" pitchFamily="2" charset="2"/>
              </a:rPr>
              <a:t> </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Η ψηφιακή επεξεργασία εικόνας</a:t>
            </a:r>
            <a:r>
              <a:rPr lang="el-CY" sz="1800" dirty="0">
                <a:effectLst/>
                <a:latin typeface="Cambria" panose="02040503050406030204" pitchFamily="18" charset="0"/>
                <a:ea typeface="Times New Roman" panose="02020603050405020304" pitchFamily="18" charset="0"/>
                <a:cs typeface="Times New Roman" panose="02020603050405020304" pitchFamily="18" charset="0"/>
              </a:rPr>
              <a:t> περιλαμβάνει κάθε μορφή</a:t>
            </a:r>
            <a:r>
              <a:rPr lang="en-US" sz="1800" dirty="0">
                <a:effectLst/>
                <a:latin typeface="Cambria" panose="02040503050406030204" pitchFamily="18" charset="0"/>
                <a:ea typeface="Times New Roman" panose="02020603050405020304" pitchFamily="18" charset="0"/>
                <a:cs typeface="Times New Roman" panose="02020603050405020304" pitchFamily="18" charset="0"/>
              </a:rPr>
              <a:t> </a:t>
            </a:r>
            <a:r>
              <a:rPr lang="el-CY" sz="1800" dirty="0">
                <a:effectLst/>
                <a:latin typeface="Cambria" panose="02040503050406030204" pitchFamily="18" charset="0"/>
                <a:ea typeface="Times New Roman" panose="02020603050405020304" pitchFamily="18" charset="0"/>
                <a:cs typeface="Times New Roman" panose="02020603050405020304" pitchFamily="18" charset="0"/>
              </a:rPr>
              <a:t>αλγοριθμικής επξεργασίας και ανάλυσης ψηφιακών δεδομένων</a:t>
            </a:r>
            <a:r>
              <a:rPr lang="el-CY" dirty="0">
                <a:latin typeface="Cambria" panose="02040503050406030204" pitchFamily="18" charset="0"/>
                <a:ea typeface="Times New Roman" panose="02020603050405020304" pitchFamily="18" charset="0"/>
                <a:cs typeface="Times New Roman" panose="02020603050405020304" pitchFamily="18" charset="0"/>
              </a:rPr>
              <a:t>.</a:t>
            </a:r>
            <a:endParaRPr lang="en-US" dirty="0"/>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42</a:t>
            </a:fld>
            <a:endParaRPr lang="el-GR" altLang="el-GR" sz="1200" dirty="0">
              <a:latin typeface="Cambria" pitchFamily="18" charset="0"/>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0B095BA-B98C-458A-B8A6-A299EA6A35A4}"/>
                  </a:ext>
                </a:extLst>
              </p:cNvPr>
              <p:cNvSpPr txBox="1"/>
              <p:nvPr/>
            </p:nvSpPr>
            <p:spPr>
              <a:xfrm>
                <a:off x="1409936" y="3398553"/>
                <a:ext cx="6552728" cy="714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i="1" smtClean="0">
                              <a:solidFill>
                                <a:srgbClr val="836967"/>
                              </a:solidFill>
                              <a:latin typeface="Cambria Math" panose="02040503050406030204" pitchFamily="18" charset="0"/>
                            </a:rPr>
                          </m:ctrlPr>
                        </m:dPr>
                        <m:e>
                          <m:f>
                            <m:fPr>
                              <m:type m:val="noBar"/>
                              <m:ctrlPr>
                                <a:rPr lang="en-US" i="1">
                                  <a:solidFill>
                                    <a:srgbClr val="836967"/>
                                  </a:solidFill>
                                  <a:latin typeface="Cambria Math" panose="02040503050406030204" pitchFamily="18" charset="0"/>
                                </a:rPr>
                              </m:ctrlPr>
                            </m:fPr>
                            <m:num>
                              <m:r>
                                <a:rPr lang="en-US" i="1">
                                  <a:latin typeface="Cambria Math" panose="02040503050406030204" pitchFamily="18" charset="0"/>
                                </a:rPr>
                                <m:t>𝑖</m:t>
                              </m:r>
                              <m:r>
                                <a:rPr lang="en-US" i="0">
                                  <a:latin typeface="Cambria Math" panose="02040503050406030204" pitchFamily="18" charset="0"/>
                                </a:rPr>
                                <m:t>′</m:t>
                              </m:r>
                            </m:num>
                            <m:den>
                              <m:r>
                                <a:rPr lang="en-US" i="1">
                                  <a:latin typeface="Cambria Math" panose="02040503050406030204" pitchFamily="18" charset="0"/>
                                </a:rPr>
                                <m:t>𝑗</m:t>
                              </m:r>
                              <m:r>
                                <a:rPr lang="en-US" i="0">
                                  <a:latin typeface="Cambria Math" panose="02040503050406030204" pitchFamily="18" charset="0"/>
                                </a:rPr>
                                <m:t>′</m:t>
                              </m:r>
                            </m:den>
                          </m:f>
                        </m:e>
                      </m:d>
                      <m:r>
                        <a:rPr lang="en-US" i="0">
                          <a:latin typeface="Cambria Math" panose="02040503050406030204" pitchFamily="18" charset="0"/>
                        </a:rPr>
                        <m:t>= </m:t>
                      </m:r>
                      <m:d>
                        <m:dPr>
                          <m:begChr m:val="["/>
                          <m:endChr m:val="]"/>
                          <m:ctrlPr>
                            <a:rPr lang="en-US" i="1">
                              <a:solidFill>
                                <a:srgbClr val="836967"/>
                              </a:solidFill>
                              <a:latin typeface="Cambria Math" panose="02040503050406030204" pitchFamily="18" charset="0"/>
                            </a:rPr>
                          </m:ctrlPr>
                        </m:dPr>
                        <m:e>
                          <m:m>
                            <m:mPr>
                              <m:plcHide m:val="on"/>
                              <m:mcs>
                                <m:mc>
                                  <m:mcPr>
                                    <m:count m:val="2"/>
                                    <m:mcJc m:val="center"/>
                                  </m:mcPr>
                                </m:mc>
                              </m:mcs>
                              <m:ctrlPr>
                                <a:rPr lang="en-US" i="1">
                                  <a:solidFill>
                                    <a:srgbClr val="836967"/>
                                  </a:solidFill>
                                  <a:latin typeface="Cambria Math" panose="02040503050406030204" pitchFamily="18" charset="0"/>
                                </a:rPr>
                              </m:ctrlPr>
                            </m:mPr>
                            <m:mr>
                              <m:e>
                                <m:r>
                                  <a:rPr lang="en-US" i="0">
                                    <a:latin typeface="Cambria Math" panose="02040503050406030204" pitchFamily="18" charset="0"/>
                                  </a:rPr>
                                  <m:t>1</m:t>
                                </m:r>
                              </m:e>
                              <m:e>
                                <m:r>
                                  <a:rPr lang="en-US" i="0">
                                    <a:latin typeface="Cambria Math" panose="02040503050406030204" pitchFamily="18" charset="0"/>
                                  </a:rPr>
                                  <m:t>1</m:t>
                                </m:r>
                              </m:e>
                            </m:mr>
                            <m:mr>
                              <m:e>
                                <m:r>
                                  <a:rPr lang="en-US" i="0">
                                    <a:latin typeface="Cambria Math" panose="02040503050406030204" pitchFamily="18" charset="0"/>
                                  </a:rPr>
                                  <m:t>1</m:t>
                                </m:r>
                              </m:e>
                              <m:e>
                                <m:r>
                                  <a:rPr lang="en-US" i="0">
                                    <a:latin typeface="Cambria Math" panose="02040503050406030204" pitchFamily="18" charset="0"/>
                                  </a:rPr>
                                  <m:t>2</m:t>
                                </m:r>
                              </m:e>
                            </m:mr>
                          </m:m>
                        </m:e>
                      </m:d>
                      <m:d>
                        <m:dPr>
                          <m:ctrlPr>
                            <a:rPr lang="en-US" i="1">
                              <a:solidFill>
                                <a:srgbClr val="836967"/>
                              </a:solidFill>
                              <a:latin typeface="Cambria Math" panose="02040503050406030204" pitchFamily="18" charset="0"/>
                            </a:rPr>
                          </m:ctrlPr>
                        </m:dPr>
                        <m:e>
                          <m:f>
                            <m:fPr>
                              <m:type m:val="noBar"/>
                              <m:ctrlPr>
                                <a:rPr lang="en-US" i="1">
                                  <a:solidFill>
                                    <a:srgbClr val="836967"/>
                                  </a:solidFill>
                                  <a:latin typeface="Cambria Math" panose="02040503050406030204" pitchFamily="18" charset="0"/>
                                </a:rPr>
                              </m:ctrlPr>
                            </m:fPr>
                            <m:num>
                              <m:r>
                                <a:rPr lang="en-US" i="1">
                                  <a:latin typeface="Cambria Math" panose="02040503050406030204" pitchFamily="18" charset="0"/>
                                </a:rPr>
                                <m:t>𝑖</m:t>
                              </m:r>
                            </m:num>
                            <m:den>
                              <m:r>
                                <a:rPr lang="en-US" i="1">
                                  <a:latin typeface="Cambria Math" panose="02040503050406030204" pitchFamily="18" charset="0"/>
                                </a:rPr>
                                <m:t>𝑗</m:t>
                              </m:r>
                            </m:den>
                          </m:f>
                        </m:e>
                      </m:d>
                      <m:r>
                        <a:rPr lang="en-US" i="1">
                          <a:latin typeface="Cambria Math" panose="02040503050406030204" pitchFamily="18" charset="0"/>
                        </a:rPr>
                        <m:t>𝑚𝑜𝑑</m:t>
                      </m:r>
                      <m:r>
                        <a:rPr lang="en-US" i="0">
                          <a:latin typeface="Cambria Math" panose="02040503050406030204" pitchFamily="18" charset="0"/>
                        </a:rPr>
                        <m:t> </m:t>
                      </m:r>
                      <m:r>
                        <a:rPr lang="en-US" i="1">
                          <a:latin typeface="Cambria Math" panose="02040503050406030204" pitchFamily="18" charset="0"/>
                        </a:rPr>
                        <m:t>𝑁</m:t>
                      </m:r>
                      <m:r>
                        <a:rPr lang="en-US" i="0">
                          <a:latin typeface="Cambria Math" panose="02040503050406030204" pitchFamily="18" charset="0"/>
                        </a:rPr>
                        <m:t>  , </m:t>
                      </m:r>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𝑖</m:t>
                          </m:r>
                        </m:e>
                        <m:sup>
                          <m:r>
                            <a:rPr lang="en-US" i="0">
                              <a:latin typeface="Cambria Math" panose="02040503050406030204" pitchFamily="18" charset="0"/>
                            </a:rPr>
                            <m:t>′</m:t>
                          </m:r>
                        </m:sup>
                      </m:sSup>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𝑗</m:t>
                          </m:r>
                        </m:e>
                        <m:sup>
                          <m:r>
                            <a:rPr lang="en-US" i="0">
                              <a:latin typeface="Cambria Math" panose="02040503050406030204" pitchFamily="18" charset="0"/>
                            </a:rPr>
                            <m:t>′</m:t>
                          </m:r>
                        </m:sup>
                      </m:sSup>
                      <m:r>
                        <a:rPr lang="en-US" i="0">
                          <a:latin typeface="Cambria Math" panose="02040503050406030204" pitchFamily="18" charset="0"/>
                        </a:rPr>
                        <m:t>=</m:t>
                      </m:r>
                      <m:r>
                        <a:rPr lang="el-GR">
                          <a:latin typeface="Cambria Math" panose="02040503050406030204" pitchFamily="18" charset="0"/>
                        </a:rPr>
                        <m:t>{1,2,3,…,</m:t>
                      </m:r>
                      <m:r>
                        <a:rPr lang="el-GR" i="1">
                          <a:latin typeface="Cambria Math" panose="02040503050406030204" pitchFamily="18" charset="0"/>
                        </a:rPr>
                        <m:t>𝛮</m:t>
                      </m:r>
                      <m:r>
                        <a:rPr lang="el-GR">
                          <a:latin typeface="Cambria Math" panose="02040503050406030204" pitchFamily="18" charset="0"/>
                        </a:rPr>
                        <m:t>−1}</m:t>
                      </m:r>
                    </m:oMath>
                  </m:oMathPara>
                </a14:m>
                <a:endParaRPr lang="en-US" dirty="0"/>
              </a:p>
            </p:txBody>
          </p:sp>
        </mc:Choice>
        <mc:Fallback xmlns="">
          <p:sp>
            <p:nvSpPr>
              <p:cNvPr id="15" name="TextBox 14">
                <a:extLst>
                  <a:ext uri="{FF2B5EF4-FFF2-40B4-BE49-F238E27FC236}">
                    <a16:creationId xmlns:a16="http://schemas.microsoft.com/office/drawing/2014/main" id="{B0B095BA-B98C-458A-B8A6-A299EA6A35A4}"/>
                  </a:ext>
                </a:extLst>
              </p:cNvPr>
              <p:cNvSpPr txBox="1">
                <a:spLocks noRot="1" noChangeAspect="1" noMove="1" noResize="1" noEditPoints="1" noAdjustHandles="1" noChangeArrowheads="1" noChangeShapeType="1" noTextEdit="1"/>
              </p:cNvSpPr>
              <p:nvPr/>
            </p:nvSpPr>
            <p:spPr>
              <a:xfrm>
                <a:off x="1409936" y="3398553"/>
                <a:ext cx="6552728" cy="714683"/>
              </a:xfrm>
              <a:prstGeom prst="rect">
                <a:avLst/>
              </a:prstGeom>
              <a:blipFill>
                <a:blip r:embed="rId3"/>
                <a:stretch>
                  <a:fillRect/>
                </a:stretch>
              </a:blipFill>
            </p:spPr>
            <p:txBody>
              <a:bodyPr/>
              <a:lstStyle/>
              <a:p>
                <a:r>
                  <a:rPr lang="el-GR">
                    <a:noFill/>
                  </a:rPr>
                  <a:t> </a:t>
                </a:r>
              </a:p>
            </p:txBody>
          </p:sp>
        </mc:Fallback>
      </mc:AlternateContent>
      <p:sp>
        <p:nvSpPr>
          <p:cNvPr id="11" name="TextBox 10">
            <a:extLst>
              <a:ext uri="{FF2B5EF4-FFF2-40B4-BE49-F238E27FC236}">
                <a16:creationId xmlns:a16="http://schemas.microsoft.com/office/drawing/2014/main" id="{A59DCD41-0A3E-46E7-B8BC-57375955FEC9}"/>
              </a:ext>
            </a:extLst>
          </p:cNvPr>
          <p:cNvSpPr txBox="1"/>
          <p:nvPr/>
        </p:nvSpPr>
        <p:spPr>
          <a:xfrm>
            <a:off x="769074" y="4330654"/>
            <a:ext cx="4572000" cy="369332"/>
          </a:xfrm>
          <a:prstGeom prst="rect">
            <a:avLst/>
          </a:prstGeom>
          <a:noFill/>
        </p:spPr>
        <p:txBody>
          <a:bodyPr wrap="square">
            <a:spAutoFit/>
          </a:bodyPr>
          <a:lstStyle/>
          <a:p>
            <a:pPr>
              <a:buFont typeface="Arial" pitchFamily="34" charset="0"/>
              <a:buChar char="•"/>
            </a:pPr>
            <a:r>
              <a:rPr lang="en-US" dirty="0">
                <a:solidFill>
                  <a:srgbClr val="C00000"/>
                </a:solidFill>
                <a:latin typeface="Times New Roman" pitchFamily="18" charset="0"/>
                <a:cs typeface="Times New Roman" pitchFamily="18" charset="0"/>
              </a:rPr>
              <a:t> </a:t>
            </a:r>
            <a:r>
              <a:rPr lang="el-GR" dirty="0">
                <a:solidFill>
                  <a:srgbClr val="C00000"/>
                </a:solidFill>
                <a:latin typeface="Times New Roman" pitchFamily="18" charset="0"/>
                <a:cs typeface="Times New Roman" pitchFamily="18" charset="0"/>
              </a:rPr>
              <a:t>Σκοπός</a:t>
            </a:r>
            <a:endParaRPr lang="en-US" dirty="0">
              <a:solidFill>
                <a:srgbClr val="C00000"/>
              </a:solidFill>
              <a:latin typeface="Times New Roman" pitchFamily="18" charset="0"/>
              <a:cs typeface="Times New Roman" pitchFamily="18" charset="0"/>
            </a:endParaRPr>
          </a:p>
        </p:txBody>
      </p:sp>
      <p:sp>
        <p:nvSpPr>
          <p:cNvPr id="12" name="TextBox 11">
            <a:extLst>
              <a:ext uri="{FF2B5EF4-FFF2-40B4-BE49-F238E27FC236}">
                <a16:creationId xmlns:a16="http://schemas.microsoft.com/office/drawing/2014/main" id="{6DAF0F9E-D86B-4BD3-81BB-52CBD67D81BF}"/>
              </a:ext>
            </a:extLst>
          </p:cNvPr>
          <p:cNvSpPr txBox="1"/>
          <p:nvPr/>
        </p:nvSpPr>
        <p:spPr>
          <a:xfrm>
            <a:off x="1115616" y="4699986"/>
            <a:ext cx="7772455" cy="1200329"/>
          </a:xfrm>
          <a:prstGeom prst="rect">
            <a:avLst/>
          </a:prstGeom>
          <a:noFill/>
        </p:spPr>
        <p:txBody>
          <a:bodyPr wrap="square">
            <a:spAutoFit/>
          </a:bodyPr>
          <a:lstStyle/>
          <a:p>
            <a:pPr algn="just"/>
            <a:r>
              <a:rPr lang="el-GR" dirty="0">
                <a:latin typeface="+mj-lt"/>
              </a:rPr>
              <a:t>Η χρησιμοποίηση της αναδιάταξης </a:t>
            </a:r>
            <a:r>
              <a:rPr lang="en-US" dirty="0">
                <a:latin typeface="+mj-lt"/>
              </a:rPr>
              <a:t>Arnold, </a:t>
            </a:r>
            <a:r>
              <a:rPr lang="el-GR" dirty="0">
                <a:latin typeface="+mj-lt"/>
              </a:rPr>
              <a:t>στοχεύει στην αναδιάταξη των </a:t>
            </a:r>
            <a:r>
              <a:rPr lang="en-US" dirty="0">
                <a:latin typeface="+mj-lt"/>
              </a:rPr>
              <a:t>pixel </a:t>
            </a:r>
            <a:r>
              <a:rPr lang="el-GR" dirty="0">
                <a:latin typeface="+mj-lt"/>
              </a:rPr>
              <a:t>της εικόνας εισόδου, έτσι ώστε να μην μπορεί να γίνει αναγνωρίσιμη. Στην </a:t>
            </a:r>
            <a:r>
              <a:rPr lang="el-GR" dirty="0" err="1">
                <a:latin typeface="+mj-lt"/>
              </a:rPr>
              <a:t>υδατοσήμανση</a:t>
            </a:r>
            <a:r>
              <a:rPr lang="el-GR" dirty="0">
                <a:latin typeface="+mj-lt"/>
              </a:rPr>
              <a:t> ψηφιακών εικόνων, χρησιμοποιείται σαν ένα επιπλέον επίπεδο ασφάλειας στην ενσωμάτωση του υδατόσημου.</a:t>
            </a:r>
            <a:endParaRPr lang="en-US" dirty="0">
              <a:latin typeface="+mj-lt"/>
            </a:endParaRPr>
          </a:p>
        </p:txBody>
      </p:sp>
    </p:spTree>
    <p:extLst>
      <p:ext uri="{BB962C8B-B14F-4D97-AF65-F5344CB8AC3E}">
        <p14:creationId xmlns:p14="http://schemas.microsoft.com/office/powerpoint/2010/main" val="5654188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close up of a car&#10;&#10;Description automatically generated with low confidence">
            <a:extLst>
              <a:ext uri="{FF2B5EF4-FFF2-40B4-BE49-F238E27FC236}">
                <a16:creationId xmlns:a16="http://schemas.microsoft.com/office/drawing/2014/main" id="{8440A1FA-0B51-4057-87DF-7512F84D26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66583" y="4358007"/>
            <a:ext cx="1669117" cy="1647626"/>
          </a:xfrm>
          <a:prstGeom prst="rect">
            <a:avLst/>
          </a:prstGeom>
        </p:spPr>
      </p:pic>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3"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14" name="Rectangle 7"/>
          <p:cNvSpPr/>
          <p:nvPr/>
        </p:nvSpPr>
        <p:spPr>
          <a:xfrm>
            <a:off x="800073" y="2871483"/>
            <a:ext cx="3123855" cy="369332"/>
          </a:xfrm>
          <a:prstGeom prst="rect">
            <a:avLst/>
          </a:prstGeom>
        </p:spPr>
        <p:txBody>
          <a:bodyPr wrap="square">
            <a:spAutoFit/>
          </a:bodyPr>
          <a:lstStyle/>
          <a:p>
            <a:pPr>
              <a:buFont typeface="Arial" pitchFamily="34" charset="0"/>
              <a:buChar char="•"/>
            </a:pPr>
            <a:r>
              <a:rPr lang="en-US" dirty="0">
                <a:solidFill>
                  <a:srgbClr val="C00000"/>
                </a:solidFill>
                <a:latin typeface="Times New Roman" pitchFamily="18" charset="0"/>
                <a:cs typeface="Times New Roman" pitchFamily="18" charset="0"/>
              </a:rPr>
              <a:t> </a:t>
            </a:r>
            <a:r>
              <a:rPr lang="el-CY" dirty="0">
                <a:solidFill>
                  <a:srgbClr val="C00000"/>
                </a:solidFill>
                <a:latin typeface="Times New Roman" pitchFamily="18" charset="0"/>
                <a:cs typeface="Times New Roman" pitchFamily="18" charset="0"/>
              </a:rPr>
              <a:t>Αντίστοφη α</a:t>
            </a:r>
            <a:r>
              <a:rPr lang="el-GR" dirty="0">
                <a:solidFill>
                  <a:srgbClr val="C00000"/>
                </a:solidFill>
                <a:latin typeface="Times New Roman" pitchFamily="18" charset="0"/>
                <a:cs typeface="Times New Roman" pitchFamily="18" charset="0"/>
              </a:rPr>
              <a:t>ναδιάταξη </a:t>
            </a:r>
            <a:r>
              <a:rPr lang="en-GB" dirty="0">
                <a:solidFill>
                  <a:srgbClr val="C00000"/>
                </a:solidFill>
                <a:latin typeface="Times New Roman" pitchFamily="18" charset="0"/>
                <a:cs typeface="Times New Roman" pitchFamily="18" charset="0"/>
              </a:rPr>
              <a:t>Arnold</a:t>
            </a:r>
            <a:endParaRPr lang="en-US" dirty="0"/>
          </a:p>
        </p:txBody>
      </p:sp>
      <p:sp>
        <p:nvSpPr>
          <p:cNvPr id="21" name="Rectangle 7"/>
          <p:cNvSpPr/>
          <p:nvPr/>
        </p:nvSpPr>
        <p:spPr>
          <a:xfrm>
            <a:off x="800073" y="1465734"/>
            <a:ext cx="8020399" cy="646331"/>
          </a:xfrm>
          <a:prstGeom prst="rect">
            <a:avLst/>
          </a:prstGeom>
        </p:spPr>
        <p:txBody>
          <a:bodyPr wrap="square">
            <a:spAutoFit/>
          </a:bodyPr>
          <a:lstStyle/>
          <a:p>
            <a:pPr marL="0" lvl="3" algn="just"/>
            <a:r>
              <a:rPr lang="el-GR" b="1" dirty="0">
                <a:solidFill>
                  <a:srgbClr val="C00000"/>
                </a:solidFill>
                <a:latin typeface="Times New Roman" pitchFamily="18" charset="0"/>
                <a:cs typeface="Times New Roman" pitchFamily="18" charset="0"/>
              </a:rPr>
              <a:t>Επεξεργασία ψηφιακής εικόνας</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CY" dirty="0">
                <a:solidFill>
                  <a:schemeClr val="tx1">
                    <a:lumMod val="95000"/>
                    <a:lumOff val="5000"/>
                  </a:schemeClr>
                </a:solidFill>
                <a:latin typeface="Times New Roman" pitchFamily="18" charset="0"/>
                <a:cs typeface="Times New Roman" pitchFamily="18" charset="0"/>
                <a:sym typeface="Wingdings" pitchFamily="2" charset="2"/>
              </a:rPr>
              <a:t> </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Η ψηφιακή επεξεργασία εικόνας</a:t>
            </a:r>
            <a:r>
              <a:rPr lang="el-CY" sz="1800" dirty="0">
                <a:effectLst/>
                <a:latin typeface="Cambria" panose="02040503050406030204" pitchFamily="18" charset="0"/>
                <a:ea typeface="Times New Roman" panose="02020603050405020304" pitchFamily="18" charset="0"/>
                <a:cs typeface="Times New Roman" panose="02020603050405020304" pitchFamily="18" charset="0"/>
              </a:rPr>
              <a:t> περιλαμβάνει κάθε μορφή</a:t>
            </a:r>
            <a:r>
              <a:rPr lang="en-US" sz="1800" dirty="0">
                <a:effectLst/>
                <a:latin typeface="Cambria" panose="02040503050406030204" pitchFamily="18" charset="0"/>
                <a:ea typeface="Times New Roman" panose="02020603050405020304" pitchFamily="18" charset="0"/>
                <a:cs typeface="Times New Roman" panose="02020603050405020304" pitchFamily="18" charset="0"/>
              </a:rPr>
              <a:t> </a:t>
            </a:r>
            <a:r>
              <a:rPr lang="el-CY" sz="1800" dirty="0">
                <a:effectLst/>
                <a:latin typeface="Cambria" panose="02040503050406030204" pitchFamily="18" charset="0"/>
                <a:ea typeface="Times New Roman" panose="02020603050405020304" pitchFamily="18" charset="0"/>
                <a:cs typeface="Times New Roman" panose="02020603050405020304" pitchFamily="18" charset="0"/>
              </a:rPr>
              <a:t>αλγοριθμικής επξεργασίας και ανάλυσης ψηφιακών δεδομένων</a:t>
            </a:r>
            <a:r>
              <a:rPr lang="el-CY" dirty="0">
                <a:latin typeface="Cambria" panose="02040503050406030204" pitchFamily="18" charset="0"/>
                <a:ea typeface="Times New Roman" panose="02020603050405020304" pitchFamily="18" charset="0"/>
                <a:cs typeface="Times New Roman" panose="02020603050405020304" pitchFamily="18" charset="0"/>
              </a:rPr>
              <a:t>.</a:t>
            </a:r>
            <a:endParaRPr lang="en-US" dirty="0"/>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43</a:t>
            </a:fld>
            <a:endParaRPr lang="el-GR" altLang="el-GR" sz="1200" dirty="0">
              <a:latin typeface="Cambria" pitchFamily="18" charset="0"/>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0B095BA-B98C-458A-B8A6-A299EA6A35A4}"/>
                  </a:ext>
                </a:extLst>
              </p:cNvPr>
              <p:cNvSpPr txBox="1"/>
              <p:nvPr/>
            </p:nvSpPr>
            <p:spPr>
              <a:xfrm>
                <a:off x="1234000" y="3353790"/>
                <a:ext cx="7338528" cy="7427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GB" i="1" smtClean="0">
                              <a:latin typeface="Cambria Math" panose="02040503050406030204" pitchFamily="18" charset="0"/>
                            </a:rPr>
                          </m:ctrlPr>
                        </m:dPr>
                        <m:e>
                          <m:f>
                            <m:fPr>
                              <m:type m:val="noBar"/>
                              <m:ctrlPr>
                                <a:rPr lang="en-GB" i="1">
                                  <a:latin typeface="Cambria Math" panose="02040503050406030204" pitchFamily="18" charset="0"/>
                                </a:rPr>
                              </m:ctrlPr>
                            </m:fPr>
                            <m:num>
                              <m:r>
                                <a:rPr lang="en-GB" i="1">
                                  <a:latin typeface="Cambria Math" panose="02040503050406030204" pitchFamily="18" charset="0"/>
                                </a:rPr>
                                <m:t>𝑖</m:t>
                              </m:r>
                            </m:num>
                            <m:den>
                              <m:r>
                                <a:rPr lang="el-GR" i="1">
                                  <a:latin typeface="Cambria Math" panose="02040503050406030204" pitchFamily="18" charset="0"/>
                                </a:rPr>
                                <m:t>𝑗</m:t>
                              </m:r>
                            </m:den>
                          </m:f>
                        </m:e>
                      </m:d>
                      <m:r>
                        <a:rPr lang="el-GR" i="1">
                          <a:latin typeface="Cambria Math" panose="02040503050406030204" pitchFamily="18" charset="0"/>
                        </a:rPr>
                        <m:t>=</m:t>
                      </m:r>
                      <m:d>
                        <m:dPr>
                          <m:begChr m:val="["/>
                          <m:endChr m:val="]"/>
                          <m:ctrlPr>
                            <a:rPr lang="en-GB" i="1">
                              <a:latin typeface="Cambria Math" panose="02040503050406030204" pitchFamily="18" charset="0"/>
                            </a:rPr>
                          </m:ctrlPr>
                        </m:dPr>
                        <m:e>
                          <m:m>
                            <m:mPr>
                              <m:mcs>
                                <m:mc>
                                  <m:mcPr>
                                    <m:count m:val="2"/>
                                    <m:mcJc m:val="center"/>
                                  </m:mcPr>
                                </m:mc>
                              </m:mcs>
                              <m:ctrlPr>
                                <a:rPr lang="en-GB" i="1">
                                  <a:latin typeface="Cambria Math" panose="02040503050406030204" pitchFamily="18" charset="0"/>
                                </a:rPr>
                              </m:ctrlPr>
                            </m:mPr>
                            <m:mr>
                              <m:e>
                                <m:r>
                                  <a:rPr lang="el-GR" i="1">
                                    <a:latin typeface="Cambria Math" panose="02040503050406030204" pitchFamily="18" charset="0"/>
                                  </a:rPr>
                                  <m:t>2</m:t>
                                </m:r>
                              </m:e>
                              <m:e>
                                <m:r>
                                  <a:rPr lang="el-GR" i="1">
                                    <a:latin typeface="Cambria Math" panose="02040503050406030204" pitchFamily="18" charset="0"/>
                                  </a:rPr>
                                  <m:t>−1</m:t>
                                </m:r>
                              </m:e>
                            </m:mr>
                            <m:mr>
                              <m:e>
                                <m:r>
                                  <a:rPr lang="el-GR" i="1">
                                    <a:latin typeface="Cambria Math" panose="02040503050406030204" pitchFamily="18" charset="0"/>
                                  </a:rPr>
                                  <m:t>−1</m:t>
                                </m:r>
                              </m:e>
                              <m:e>
                                <m:r>
                                  <a:rPr lang="el-GR" i="1">
                                    <a:latin typeface="Cambria Math" panose="02040503050406030204" pitchFamily="18" charset="0"/>
                                  </a:rPr>
                                  <m:t>1</m:t>
                                </m:r>
                              </m:e>
                            </m:mr>
                          </m:m>
                        </m:e>
                      </m:d>
                      <m:d>
                        <m:dPr>
                          <m:ctrlPr>
                            <a:rPr lang="en-GB" i="1">
                              <a:latin typeface="Cambria Math" panose="02040503050406030204" pitchFamily="18" charset="0"/>
                            </a:rPr>
                          </m:ctrlPr>
                        </m:dPr>
                        <m:e>
                          <m:f>
                            <m:fPr>
                              <m:type m:val="noBar"/>
                              <m:ctrlPr>
                                <a:rPr lang="en-GB" i="1">
                                  <a:latin typeface="Cambria Math" panose="02040503050406030204" pitchFamily="18" charset="0"/>
                                </a:rPr>
                              </m:ctrlPr>
                            </m:fPr>
                            <m:num>
                              <m:sSup>
                                <m:sSupPr>
                                  <m:ctrlPr>
                                    <a:rPr lang="en-GB" i="1">
                                      <a:latin typeface="Cambria Math" panose="02040503050406030204" pitchFamily="18" charset="0"/>
                                    </a:rPr>
                                  </m:ctrlPr>
                                </m:sSupPr>
                                <m:e>
                                  <m:r>
                                    <a:rPr lang="el-GR" i="1">
                                      <a:latin typeface="Cambria Math" panose="02040503050406030204" pitchFamily="18" charset="0"/>
                                    </a:rPr>
                                    <m:t>𝑖</m:t>
                                  </m:r>
                                </m:e>
                                <m:sup>
                                  <m:r>
                                    <a:rPr lang="el-GR" i="1">
                                      <a:latin typeface="Cambria Math" panose="02040503050406030204" pitchFamily="18" charset="0"/>
                                    </a:rPr>
                                    <m:t>′</m:t>
                                  </m:r>
                                </m:sup>
                              </m:sSup>
                            </m:num>
                            <m:den>
                              <m:sSup>
                                <m:sSupPr>
                                  <m:ctrlPr>
                                    <a:rPr lang="en-GB" i="1">
                                      <a:latin typeface="Cambria Math" panose="02040503050406030204" pitchFamily="18" charset="0"/>
                                    </a:rPr>
                                  </m:ctrlPr>
                                </m:sSupPr>
                                <m:e>
                                  <m:r>
                                    <a:rPr lang="el-GR" i="1">
                                      <a:latin typeface="Cambria Math" panose="02040503050406030204" pitchFamily="18" charset="0"/>
                                    </a:rPr>
                                    <m:t>𝑗</m:t>
                                  </m:r>
                                </m:e>
                                <m:sup>
                                  <m:r>
                                    <a:rPr lang="el-GR" i="1">
                                      <a:latin typeface="Cambria Math" panose="02040503050406030204" pitchFamily="18" charset="0"/>
                                    </a:rPr>
                                    <m:t>′</m:t>
                                  </m:r>
                                </m:sup>
                              </m:sSup>
                            </m:den>
                          </m:f>
                        </m:e>
                      </m:d>
                      <m:r>
                        <a:rPr lang="el-GR" i="1">
                          <a:latin typeface="Cambria Math" panose="02040503050406030204" pitchFamily="18" charset="0"/>
                        </a:rPr>
                        <m:t>+</m:t>
                      </m:r>
                      <m:d>
                        <m:dPr>
                          <m:ctrlPr>
                            <a:rPr lang="en-GB" i="1">
                              <a:latin typeface="Cambria Math" panose="02040503050406030204" pitchFamily="18" charset="0"/>
                            </a:rPr>
                          </m:ctrlPr>
                        </m:dPr>
                        <m:e>
                          <m:f>
                            <m:fPr>
                              <m:type m:val="noBar"/>
                              <m:ctrlPr>
                                <a:rPr lang="en-GB" i="1">
                                  <a:latin typeface="Cambria Math" panose="02040503050406030204" pitchFamily="18" charset="0"/>
                                </a:rPr>
                              </m:ctrlPr>
                            </m:fPr>
                            <m:num>
                              <m:r>
                                <a:rPr lang="el-GR" i="1">
                                  <a:latin typeface="Cambria Math" panose="02040503050406030204" pitchFamily="18" charset="0"/>
                                </a:rPr>
                                <m:t>𝛮</m:t>
                              </m:r>
                            </m:num>
                            <m:den>
                              <m:r>
                                <a:rPr lang="el-GR" i="1">
                                  <a:latin typeface="Cambria Math" panose="02040503050406030204" pitchFamily="18" charset="0"/>
                                </a:rPr>
                                <m:t>𝛮</m:t>
                              </m:r>
                            </m:den>
                          </m:f>
                        </m:e>
                      </m:d>
                      <m:r>
                        <a:rPr lang="el-GR" i="1">
                          <a:latin typeface="Cambria Math" panose="02040503050406030204" pitchFamily="18" charset="0"/>
                        </a:rPr>
                        <m:t>𝑚𝑜𝑑</m:t>
                      </m:r>
                      <m:r>
                        <a:rPr lang="el-GR" i="1">
                          <a:latin typeface="Cambria Math" panose="02040503050406030204" pitchFamily="18" charset="0"/>
                        </a:rPr>
                        <m:t> </m:t>
                      </m:r>
                      <m:r>
                        <a:rPr lang="el-GR" i="1">
                          <a:latin typeface="Cambria Math" panose="02040503050406030204" pitchFamily="18" charset="0"/>
                        </a:rPr>
                        <m:t>𝑁</m:t>
                      </m:r>
                      <m:r>
                        <a:rPr lang="el-GR" i="1">
                          <a:latin typeface="Cambria Math" panose="02040503050406030204" pitchFamily="18" charset="0"/>
                        </a:rPr>
                        <m:t>  </m:t>
                      </m:r>
                      <m:r>
                        <a:rPr lang="el-GR" i="1">
                          <a:latin typeface="Cambria Math" panose="02040503050406030204" pitchFamily="18" charset="0"/>
                        </a:rPr>
                        <m:t>𝑖</m:t>
                      </m:r>
                      <m:r>
                        <a:rPr lang="el-GR" i="1">
                          <a:latin typeface="Cambria Math" panose="02040503050406030204" pitchFamily="18" charset="0"/>
                        </a:rPr>
                        <m:t>,</m:t>
                      </m:r>
                      <m:r>
                        <a:rPr lang="el-GR" i="1">
                          <a:latin typeface="Cambria Math" panose="02040503050406030204" pitchFamily="18" charset="0"/>
                        </a:rPr>
                        <m:t>𝑗</m:t>
                      </m:r>
                      <m:r>
                        <a:rPr lang="el-GR" i="1">
                          <a:latin typeface="Cambria Math" panose="02040503050406030204" pitchFamily="18" charset="0"/>
                        </a:rPr>
                        <m:t>,</m:t>
                      </m:r>
                      <m:sSup>
                        <m:sSupPr>
                          <m:ctrlPr>
                            <a:rPr lang="en-GB" i="1">
                              <a:latin typeface="Cambria Math" panose="02040503050406030204" pitchFamily="18" charset="0"/>
                            </a:rPr>
                          </m:ctrlPr>
                        </m:sSupPr>
                        <m:e>
                          <m:r>
                            <a:rPr lang="el-GR" i="1">
                              <a:latin typeface="Cambria Math" panose="02040503050406030204" pitchFamily="18" charset="0"/>
                            </a:rPr>
                            <m:t>𝑖</m:t>
                          </m:r>
                        </m:e>
                        <m:sup>
                          <m:r>
                            <a:rPr lang="el-GR" i="1">
                              <a:latin typeface="Cambria Math" panose="02040503050406030204" pitchFamily="18" charset="0"/>
                            </a:rPr>
                            <m:t>′</m:t>
                          </m:r>
                        </m:sup>
                      </m:sSup>
                      <m:r>
                        <a:rPr lang="el-GR" i="1">
                          <a:latin typeface="Cambria Math" panose="02040503050406030204" pitchFamily="18" charset="0"/>
                        </a:rPr>
                        <m:t>,</m:t>
                      </m:r>
                      <m:sSup>
                        <m:sSupPr>
                          <m:ctrlPr>
                            <a:rPr lang="en-GB" i="1">
                              <a:latin typeface="Cambria Math" panose="02040503050406030204" pitchFamily="18" charset="0"/>
                            </a:rPr>
                          </m:ctrlPr>
                        </m:sSupPr>
                        <m:e>
                          <m:r>
                            <a:rPr lang="el-GR" i="1">
                              <a:latin typeface="Cambria Math" panose="02040503050406030204" pitchFamily="18" charset="0"/>
                            </a:rPr>
                            <m:t>𝑗</m:t>
                          </m:r>
                        </m:e>
                        <m:sup>
                          <m:r>
                            <a:rPr lang="el-GR" i="1">
                              <a:latin typeface="Cambria Math" panose="02040503050406030204" pitchFamily="18" charset="0"/>
                            </a:rPr>
                            <m:t>′</m:t>
                          </m:r>
                        </m:sup>
                      </m:sSup>
                      <m:r>
                        <a:rPr lang="el-GR" i="1">
                          <a:latin typeface="Cambria Math" panose="02040503050406030204" pitchFamily="18" charset="0"/>
                        </a:rPr>
                        <m:t>={0,1,2,3…..</m:t>
                      </m:r>
                      <m:r>
                        <a:rPr lang="el-CY" b="0" i="1" smtClean="0">
                          <a:latin typeface="Cambria Math" panose="02040503050406030204" pitchFamily="18" charset="0"/>
                        </a:rPr>
                        <m:t>,</m:t>
                      </m:r>
                      <m:r>
                        <a:rPr lang="el-GR" i="1">
                          <a:latin typeface="Cambria Math" panose="02040503050406030204" pitchFamily="18" charset="0"/>
                        </a:rPr>
                        <m:t>𝑁</m:t>
                      </m:r>
                      <m:r>
                        <a:rPr lang="el-GR" i="1">
                          <a:latin typeface="Cambria Math" panose="02040503050406030204" pitchFamily="18" charset="0"/>
                        </a:rPr>
                        <m:t>−1}</m:t>
                      </m:r>
                    </m:oMath>
                  </m:oMathPara>
                </a14:m>
                <a:endParaRPr lang="en-US" dirty="0"/>
              </a:p>
            </p:txBody>
          </p:sp>
        </mc:Choice>
        <mc:Fallback xmlns="">
          <p:sp>
            <p:nvSpPr>
              <p:cNvPr id="15" name="TextBox 14">
                <a:extLst>
                  <a:ext uri="{FF2B5EF4-FFF2-40B4-BE49-F238E27FC236}">
                    <a16:creationId xmlns:a16="http://schemas.microsoft.com/office/drawing/2014/main" id="{B0B095BA-B98C-458A-B8A6-A299EA6A35A4}"/>
                  </a:ext>
                </a:extLst>
              </p:cNvPr>
              <p:cNvSpPr txBox="1">
                <a:spLocks noRot="1" noChangeAspect="1" noMove="1" noResize="1" noEditPoints="1" noAdjustHandles="1" noChangeArrowheads="1" noChangeShapeType="1" noTextEdit="1"/>
              </p:cNvSpPr>
              <p:nvPr/>
            </p:nvSpPr>
            <p:spPr>
              <a:xfrm>
                <a:off x="1234000" y="3353790"/>
                <a:ext cx="7338528" cy="742767"/>
              </a:xfrm>
              <a:prstGeom prst="rect">
                <a:avLst/>
              </a:prstGeom>
              <a:blipFill>
                <a:blip r:embed="rId4"/>
                <a:stretch>
                  <a:fillRect/>
                </a:stretch>
              </a:blipFill>
            </p:spPr>
            <p:txBody>
              <a:bodyPr/>
              <a:lstStyle/>
              <a:p>
                <a:r>
                  <a:rPr lang="en-GB">
                    <a:noFill/>
                  </a:rPr>
                  <a:t> </a:t>
                </a:r>
              </a:p>
            </p:txBody>
          </p:sp>
        </mc:Fallback>
      </mc:AlternateContent>
      <p:sp>
        <p:nvSpPr>
          <p:cNvPr id="11" name="Arrow: Right 10">
            <a:extLst>
              <a:ext uri="{FF2B5EF4-FFF2-40B4-BE49-F238E27FC236}">
                <a16:creationId xmlns:a16="http://schemas.microsoft.com/office/drawing/2014/main" id="{16FFEC50-68A0-4717-895E-4D5EA8E620C4}"/>
              </a:ext>
            </a:extLst>
          </p:cNvPr>
          <p:cNvSpPr/>
          <p:nvPr/>
        </p:nvSpPr>
        <p:spPr>
          <a:xfrm>
            <a:off x="4338325" y="4953709"/>
            <a:ext cx="978408" cy="369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95F33A7F-70BC-4A8A-9400-ED7C389F7B6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969266" y="4303355"/>
            <a:ext cx="1665534" cy="1647626"/>
          </a:xfrm>
          <a:prstGeom prst="rect">
            <a:avLst/>
          </a:prstGeom>
        </p:spPr>
      </p:pic>
    </p:spTree>
    <p:extLst>
      <p:ext uri="{BB962C8B-B14F-4D97-AF65-F5344CB8AC3E}">
        <p14:creationId xmlns:p14="http://schemas.microsoft.com/office/powerpoint/2010/main" val="17819270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772455" cy="923330"/>
          </a:xfrm>
          <a:prstGeom prst="rect">
            <a:avLst/>
          </a:prstGeom>
        </p:spPr>
        <p:txBody>
          <a:bodyPr wrap="square">
            <a:spAutoFit/>
          </a:bodyPr>
          <a:lstStyle/>
          <a:p>
            <a:pPr marL="0" lvl="3"/>
            <a:r>
              <a:rPr lang="el-GR" b="1" dirty="0">
                <a:solidFill>
                  <a:srgbClr val="C00000"/>
                </a:solidFill>
                <a:latin typeface="Times New Roman" pitchFamily="18" charset="0"/>
                <a:cs typeface="Times New Roman" pitchFamily="18" charset="0"/>
                <a:sym typeface="Wingdings" pitchFamily="2" charset="2"/>
              </a:rPr>
              <a:t>Ψηφιακή υδατοσήμανση</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H </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υδατοσήμανση ψηφιακών αντικειμένων είναι ένα σύνολο τεχνικών που έχουν ως στόχο την απόκρυψη πληροφορίας σε ένα φέρον ψηφιακό μέσο.</a:t>
            </a:r>
            <a:endParaRPr lang="en-US" dirty="0"/>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44</a:t>
            </a:fld>
            <a:endParaRPr lang="el-GR" altLang="el-GR" sz="1200" dirty="0">
              <a:latin typeface="Cambria" pitchFamily="18" charset="0"/>
            </a:endParaRPr>
          </a:p>
        </p:txBody>
      </p:sp>
    </p:spTree>
    <p:extLst>
      <p:ext uri="{BB962C8B-B14F-4D97-AF65-F5344CB8AC3E}">
        <p14:creationId xmlns:p14="http://schemas.microsoft.com/office/powerpoint/2010/main" val="19419197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772455" cy="923330"/>
          </a:xfrm>
          <a:prstGeom prst="rect">
            <a:avLst/>
          </a:prstGeom>
        </p:spPr>
        <p:txBody>
          <a:bodyPr wrap="square">
            <a:spAutoFit/>
          </a:bodyPr>
          <a:lstStyle/>
          <a:p>
            <a:pPr marL="0" lvl="3"/>
            <a:r>
              <a:rPr lang="el-GR" b="1" dirty="0">
                <a:solidFill>
                  <a:srgbClr val="C00000"/>
                </a:solidFill>
                <a:latin typeface="Times New Roman" pitchFamily="18" charset="0"/>
                <a:cs typeface="Times New Roman" pitchFamily="18" charset="0"/>
                <a:sym typeface="Wingdings" pitchFamily="2" charset="2"/>
              </a:rPr>
              <a:t>Ψηφιακή υδατοσήμανση</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H </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υδατοσήμανση ψηφιακών αντικειμένων είναι ένα σύνολο τεχνικών που έχουν ως στόχο την απόκρυψη πληροφορίας σε ένα φέρον ψηφιακό μέσο.</a:t>
            </a:r>
            <a:endParaRPr lang="en-US" dirty="0"/>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45</a:t>
            </a:fld>
            <a:endParaRPr lang="el-GR" altLang="el-GR" sz="1200" dirty="0">
              <a:latin typeface="Cambria" pitchFamily="18" charset="0"/>
            </a:endParaRPr>
          </a:p>
        </p:txBody>
      </p:sp>
      <p:sp>
        <p:nvSpPr>
          <p:cNvPr id="9" name="TextBox 8">
            <a:extLst>
              <a:ext uri="{FF2B5EF4-FFF2-40B4-BE49-F238E27FC236}">
                <a16:creationId xmlns:a16="http://schemas.microsoft.com/office/drawing/2014/main" id="{62C7346C-7F98-4114-83B2-1FF637BE2132}"/>
              </a:ext>
            </a:extLst>
          </p:cNvPr>
          <p:cNvSpPr txBox="1"/>
          <p:nvPr/>
        </p:nvSpPr>
        <p:spPr>
          <a:xfrm>
            <a:off x="800073" y="2333317"/>
            <a:ext cx="5500119" cy="369332"/>
          </a:xfrm>
          <a:prstGeom prst="rect">
            <a:avLst/>
          </a:prstGeom>
          <a:noFill/>
        </p:spPr>
        <p:txBody>
          <a:bodyPr wrap="square">
            <a:spAutoFit/>
          </a:bodyPr>
          <a:lstStyle/>
          <a:p>
            <a:pPr>
              <a:buFont typeface="Arial" pitchFamily="34" charset="0"/>
              <a:buChar char="•"/>
            </a:pPr>
            <a:r>
              <a:rPr lang="en-US" dirty="0">
                <a:solidFill>
                  <a:srgbClr val="C00000"/>
                </a:solidFill>
                <a:latin typeface="Times New Roman" pitchFamily="18" charset="0"/>
                <a:cs typeface="Times New Roman" pitchFamily="18" charset="0"/>
              </a:rPr>
              <a:t> </a:t>
            </a:r>
            <a:r>
              <a:rPr lang="el-GR" dirty="0">
                <a:solidFill>
                  <a:srgbClr val="C00000"/>
                </a:solidFill>
                <a:latin typeface="Times New Roman" pitchFamily="18" charset="0"/>
                <a:cs typeface="Times New Roman" pitchFamily="18" charset="0"/>
              </a:rPr>
              <a:t>Κατηγορίες τεχνικών ψηφιακής υδατοσήμανσης</a:t>
            </a:r>
            <a:endParaRPr lang="en-US" dirty="0">
              <a:solidFill>
                <a:srgbClr val="C00000"/>
              </a:solidFill>
              <a:latin typeface="Times New Roman" pitchFamily="18" charset="0"/>
              <a:cs typeface="Times New Roman" pitchFamily="18" charset="0"/>
            </a:endParaRPr>
          </a:p>
        </p:txBody>
      </p:sp>
    </p:spTree>
    <p:extLst>
      <p:ext uri="{BB962C8B-B14F-4D97-AF65-F5344CB8AC3E}">
        <p14:creationId xmlns:p14="http://schemas.microsoft.com/office/powerpoint/2010/main" val="4146416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772455" cy="923330"/>
          </a:xfrm>
          <a:prstGeom prst="rect">
            <a:avLst/>
          </a:prstGeom>
        </p:spPr>
        <p:txBody>
          <a:bodyPr wrap="square">
            <a:spAutoFit/>
          </a:bodyPr>
          <a:lstStyle/>
          <a:p>
            <a:pPr marL="0" lvl="3"/>
            <a:r>
              <a:rPr lang="el-GR" b="1" dirty="0">
                <a:solidFill>
                  <a:srgbClr val="C00000"/>
                </a:solidFill>
                <a:latin typeface="Times New Roman" pitchFamily="18" charset="0"/>
                <a:cs typeface="Times New Roman" pitchFamily="18" charset="0"/>
                <a:sym typeface="Wingdings" pitchFamily="2" charset="2"/>
              </a:rPr>
              <a:t>Ψηφιακή υδατοσήμανση</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H </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υδατοσήμανση ψηφιακών αντικειμένων είναι ένα σύνολο τεχνικών που έχουν ως στόχο την απόκρυψη πληροφορίας σε ένα φέρον ψηφιακό μέσο.</a:t>
            </a:r>
            <a:endParaRPr lang="en-US" dirty="0"/>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46</a:t>
            </a:fld>
            <a:endParaRPr lang="el-GR" altLang="el-GR" sz="1200" dirty="0">
              <a:latin typeface="Cambria" pitchFamily="18" charset="0"/>
            </a:endParaRPr>
          </a:p>
        </p:txBody>
      </p:sp>
      <p:sp>
        <p:nvSpPr>
          <p:cNvPr id="9" name="TextBox 8">
            <a:extLst>
              <a:ext uri="{FF2B5EF4-FFF2-40B4-BE49-F238E27FC236}">
                <a16:creationId xmlns:a16="http://schemas.microsoft.com/office/drawing/2014/main" id="{62C7346C-7F98-4114-83B2-1FF637BE2132}"/>
              </a:ext>
            </a:extLst>
          </p:cNvPr>
          <p:cNvSpPr txBox="1"/>
          <p:nvPr/>
        </p:nvSpPr>
        <p:spPr>
          <a:xfrm>
            <a:off x="804677" y="2325640"/>
            <a:ext cx="5423507" cy="369332"/>
          </a:xfrm>
          <a:prstGeom prst="rect">
            <a:avLst/>
          </a:prstGeom>
          <a:noFill/>
        </p:spPr>
        <p:txBody>
          <a:bodyPr wrap="square">
            <a:spAutoFit/>
          </a:bodyPr>
          <a:lstStyle/>
          <a:p>
            <a:pPr>
              <a:buFont typeface="Arial" pitchFamily="34" charset="0"/>
              <a:buChar char="•"/>
            </a:pPr>
            <a:r>
              <a:rPr lang="en-US" dirty="0">
                <a:solidFill>
                  <a:srgbClr val="C00000"/>
                </a:solidFill>
                <a:latin typeface="Times New Roman" pitchFamily="18" charset="0"/>
                <a:cs typeface="Times New Roman" pitchFamily="18" charset="0"/>
              </a:rPr>
              <a:t> </a:t>
            </a:r>
            <a:r>
              <a:rPr lang="el-GR" dirty="0">
                <a:solidFill>
                  <a:srgbClr val="C00000"/>
                </a:solidFill>
                <a:latin typeface="Times New Roman" pitchFamily="18" charset="0"/>
                <a:cs typeface="Times New Roman" pitchFamily="18" charset="0"/>
              </a:rPr>
              <a:t>Κατηγορίες τεχνικών ψηφιακής υδατοσήμανσης</a:t>
            </a:r>
            <a:endParaRPr lang="en-US" dirty="0">
              <a:solidFill>
                <a:srgbClr val="C00000"/>
              </a:solidFill>
              <a:latin typeface="Times New Roman" pitchFamily="18" charset="0"/>
              <a:cs typeface="Times New Roman" pitchFamily="18" charset="0"/>
            </a:endParaRPr>
          </a:p>
        </p:txBody>
      </p:sp>
      <p:pic>
        <p:nvPicPr>
          <p:cNvPr id="10" name="Picture 9">
            <a:extLst>
              <a:ext uri="{FF2B5EF4-FFF2-40B4-BE49-F238E27FC236}">
                <a16:creationId xmlns:a16="http://schemas.microsoft.com/office/drawing/2014/main" id="{27FE3680-B036-4BE8-8F37-F1409B17F56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429" y="2702649"/>
            <a:ext cx="9116008" cy="3634024"/>
          </a:xfrm>
          <a:prstGeom prst="rect">
            <a:avLst/>
          </a:prstGeom>
        </p:spPr>
      </p:pic>
    </p:spTree>
    <p:extLst>
      <p:ext uri="{BB962C8B-B14F-4D97-AF65-F5344CB8AC3E}">
        <p14:creationId xmlns:p14="http://schemas.microsoft.com/office/powerpoint/2010/main" val="4130112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772455" cy="923330"/>
          </a:xfrm>
          <a:prstGeom prst="rect">
            <a:avLst/>
          </a:prstGeom>
        </p:spPr>
        <p:txBody>
          <a:bodyPr wrap="square">
            <a:spAutoFit/>
          </a:bodyPr>
          <a:lstStyle/>
          <a:p>
            <a:pPr marL="0" lvl="3"/>
            <a:r>
              <a:rPr lang="el-GR" b="1" dirty="0">
                <a:solidFill>
                  <a:srgbClr val="C00000"/>
                </a:solidFill>
                <a:latin typeface="Times New Roman" pitchFamily="18" charset="0"/>
                <a:cs typeface="Times New Roman" pitchFamily="18" charset="0"/>
                <a:sym typeface="Wingdings" pitchFamily="2" charset="2"/>
              </a:rPr>
              <a:t>Ψηφιακή υδατοσήμανση</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H </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υδατοσήμανση ψηφιακών αντικειμένων είναι ένα σύνολο τεχνικών που έχουν ως στόχο την απόκρυψη πληροφορίας σε ένα φέρον ψηφιακό μέσο.</a:t>
            </a:r>
            <a:endParaRPr lang="en-US" dirty="0"/>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47</a:t>
            </a:fld>
            <a:endParaRPr lang="el-GR" altLang="el-GR" sz="1200" dirty="0">
              <a:latin typeface="Cambria" pitchFamily="18" charset="0"/>
            </a:endParaRPr>
          </a:p>
        </p:txBody>
      </p:sp>
      <p:sp>
        <p:nvSpPr>
          <p:cNvPr id="9" name="TextBox 8">
            <a:extLst>
              <a:ext uri="{FF2B5EF4-FFF2-40B4-BE49-F238E27FC236}">
                <a16:creationId xmlns:a16="http://schemas.microsoft.com/office/drawing/2014/main" id="{62C7346C-7F98-4114-83B2-1FF637BE2132}"/>
              </a:ext>
            </a:extLst>
          </p:cNvPr>
          <p:cNvSpPr txBox="1"/>
          <p:nvPr/>
        </p:nvSpPr>
        <p:spPr>
          <a:xfrm>
            <a:off x="804677" y="2325640"/>
            <a:ext cx="5423507" cy="369332"/>
          </a:xfrm>
          <a:prstGeom prst="rect">
            <a:avLst/>
          </a:prstGeom>
          <a:noFill/>
        </p:spPr>
        <p:txBody>
          <a:bodyPr wrap="square">
            <a:spAutoFit/>
          </a:bodyPr>
          <a:lstStyle/>
          <a:p>
            <a:pPr>
              <a:buFont typeface="Arial" pitchFamily="34" charset="0"/>
              <a:buChar char="•"/>
            </a:pPr>
            <a:r>
              <a:rPr lang="en-US" dirty="0">
                <a:solidFill>
                  <a:srgbClr val="C00000"/>
                </a:solidFill>
                <a:latin typeface="Times New Roman" pitchFamily="18" charset="0"/>
                <a:cs typeface="Times New Roman" pitchFamily="18" charset="0"/>
              </a:rPr>
              <a:t> </a:t>
            </a:r>
            <a:r>
              <a:rPr lang="el-GR" dirty="0">
                <a:solidFill>
                  <a:srgbClr val="C00000"/>
                </a:solidFill>
                <a:latin typeface="Times New Roman" pitchFamily="18" charset="0"/>
                <a:cs typeface="Times New Roman" pitchFamily="18" charset="0"/>
              </a:rPr>
              <a:t>Κατηγορίες τεχνικών ψηφιακής υδατοσήμανσης</a:t>
            </a:r>
            <a:endParaRPr lang="en-US" dirty="0">
              <a:solidFill>
                <a:srgbClr val="C00000"/>
              </a:solidFill>
              <a:latin typeface="Times New Roman" pitchFamily="18" charset="0"/>
              <a:cs typeface="Times New Roman" pitchFamily="18" charset="0"/>
            </a:endParaRPr>
          </a:p>
        </p:txBody>
      </p:sp>
      <p:pic>
        <p:nvPicPr>
          <p:cNvPr id="10" name="Picture 9">
            <a:extLst>
              <a:ext uri="{FF2B5EF4-FFF2-40B4-BE49-F238E27FC236}">
                <a16:creationId xmlns:a16="http://schemas.microsoft.com/office/drawing/2014/main" id="{27FE3680-B036-4BE8-8F37-F1409B17F56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429" y="2702649"/>
            <a:ext cx="9116008" cy="3634024"/>
          </a:xfrm>
          <a:prstGeom prst="rect">
            <a:avLst/>
          </a:prstGeom>
        </p:spPr>
      </p:pic>
      <p:sp>
        <p:nvSpPr>
          <p:cNvPr id="4" name="Rectangle 3">
            <a:extLst>
              <a:ext uri="{FF2B5EF4-FFF2-40B4-BE49-F238E27FC236}">
                <a16:creationId xmlns:a16="http://schemas.microsoft.com/office/drawing/2014/main" id="{B64AA464-14E7-4A5E-9121-E2F0009646BA}"/>
              </a:ext>
            </a:extLst>
          </p:cNvPr>
          <p:cNvSpPr/>
          <p:nvPr/>
        </p:nvSpPr>
        <p:spPr>
          <a:xfrm>
            <a:off x="1342304" y="5169087"/>
            <a:ext cx="706696" cy="44635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4DA28A2F-4FC1-42AE-B69A-59793420235E}"/>
              </a:ext>
            </a:extLst>
          </p:cNvPr>
          <p:cNvSpPr/>
          <p:nvPr/>
        </p:nvSpPr>
        <p:spPr>
          <a:xfrm>
            <a:off x="2987824" y="5897993"/>
            <a:ext cx="706696" cy="44635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B3D4F0BB-4AF3-4B6F-AEFA-E98DAD983F5B}"/>
              </a:ext>
            </a:extLst>
          </p:cNvPr>
          <p:cNvSpPr/>
          <p:nvPr/>
        </p:nvSpPr>
        <p:spPr>
          <a:xfrm>
            <a:off x="4801408" y="5169087"/>
            <a:ext cx="706696" cy="44635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D484755-D068-4B3F-B6B5-538ED0FA33ED}"/>
              </a:ext>
            </a:extLst>
          </p:cNvPr>
          <p:cNvSpPr/>
          <p:nvPr/>
        </p:nvSpPr>
        <p:spPr>
          <a:xfrm>
            <a:off x="8416741" y="5169087"/>
            <a:ext cx="706696" cy="44635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815713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2C7346C-7F98-4114-83B2-1FF637BE2132}"/>
              </a:ext>
            </a:extLst>
          </p:cNvPr>
          <p:cNvSpPr txBox="1"/>
          <p:nvPr/>
        </p:nvSpPr>
        <p:spPr>
          <a:xfrm>
            <a:off x="804676" y="2336688"/>
            <a:ext cx="5423507" cy="369332"/>
          </a:xfrm>
          <a:prstGeom prst="rect">
            <a:avLst/>
          </a:prstGeom>
          <a:noFill/>
        </p:spPr>
        <p:txBody>
          <a:bodyPr wrap="square">
            <a:spAutoFit/>
          </a:bodyPr>
          <a:lstStyle/>
          <a:p>
            <a:pPr>
              <a:buFont typeface="Arial" pitchFamily="34" charset="0"/>
              <a:buChar char="•"/>
            </a:pPr>
            <a:r>
              <a:rPr lang="en-US" dirty="0">
                <a:solidFill>
                  <a:srgbClr val="C00000"/>
                </a:solidFill>
                <a:latin typeface="Times New Roman" pitchFamily="18" charset="0"/>
                <a:cs typeface="Times New Roman" pitchFamily="18" charset="0"/>
              </a:rPr>
              <a:t> </a:t>
            </a:r>
            <a:r>
              <a:rPr lang="el-GR" dirty="0">
                <a:solidFill>
                  <a:srgbClr val="C00000"/>
                </a:solidFill>
                <a:latin typeface="Times New Roman" pitchFamily="18" charset="0"/>
                <a:cs typeface="Times New Roman" pitchFamily="18" charset="0"/>
              </a:rPr>
              <a:t>Απαιτήσεις ψηφιακής υδατοσήμανσης</a:t>
            </a:r>
            <a:endParaRPr lang="en-US" dirty="0">
              <a:solidFill>
                <a:srgbClr val="C00000"/>
              </a:solidFill>
              <a:latin typeface="Times New Roman" pitchFamily="18" charset="0"/>
              <a:cs typeface="Times New Roman" pitchFamily="18" charset="0"/>
            </a:endParaRPr>
          </a:p>
        </p:txBody>
      </p:sp>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772455" cy="923330"/>
          </a:xfrm>
          <a:prstGeom prst="rect">
            <a:avLst/>
          </a:prstGeom>
        </p:spPr>
        <p:txBody>
          <a:bodyPr wrap="square">
            <a:spAutoFit/>
          </a:bodyPr>
          <a:lstStyle/>
          <a:p>
            <a:pPr marL="0" lvl="3"/>
            <a:r>
              <a:rPr lang="el-GR" b="1" dirty="0">
                <a:solidFill>
                  <a:srgbClr val="C00000"/>
                </a:solidFill>
                <a:latin typeface="Times New Roman" pitchFamily="18" charset="0"/>
                <a:cs typeface="Times New Roman" pitchFamily="18" charset="0"/>
                <a:sym typeface="Wingdings" pitchFamily="2" charset="2"/>
              </a:rPr>
              <a:t>Ψηφιακή υδατοσήμανση</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H </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υδατοσήμανση ψηφιακών αντικειμένων είναι ένα σύνολο τεχνικών που έχουν ως στόχο την απόκρυψη πληροφορίας σε ένα φέρον ψηφιακό μέσο.</a:t>
            </a:r>
            <a:endParaRPr lang="en-US" dirty="0"/>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48</a:t>
            </a:fld>
            <a:endParaRPr lang="el-GR" altLang="el-GR" sz="1200" dirty="0">
              <a:latin typeface="Cambria" pitchFamily="18" charset="0"/>
            </a:endParaRPr>
          </a:p>
        </p:txBody>
      </p:sp>
    </p:spTree>
    <p:extLst>
      <p:ext uri="{BB962C8B-B14F-4D97-AF65-F5344CB8AC3E}">
        <p14:creationId xmlns:p14="http://schemas.microsoft.com/office/powerpoint/2010/main" val="20921684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772455" cy="923330"/>
          </a:xfrm>
          <a:prstGeom prst="rect">
            <a:avLst/>
          </a:prstGeom>
        </p:spPr>
        <p:txBody>
          <a:bodyPr wrap="square">
            <a:spAutoFit/>
          </a:bodyPr>
          <a:lstStyle/>
          <a:p>
            <a:pPr marL="0" lvl="3"/>
            <a:r>
              <a:rPr lang="el-GR" b="1" dirty="0">
                <a:solidFill>
                  <a:srgbClr val="C00000"/>
                </a:solidFill>
                <a:latin typeface="Times New Roman" pitchFamily="18" charset="0"/>
                <a:cs typeface="Times New Roman" pitchFamily="18" charset="0"/>
                <a:sym typeface="Wingdings" pitchFamily="2" charset="2"/>
              </a:rPr>
              <a:t>Ψηφιακή υδατοσήμανση</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H </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υδατοσήμανση ψηφιακών αντικειμένων είναι ένα σύνολο τεχνικών που έχουν ως στόχο την απόκρυψη πληροφορίας σε ένα φέρον ψηφιακό μέσο.</a:t>
            </a:r>
            <a:endParaRPr lang="en-US" dirty="0"/>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49</a:t>
            </a:fld>
            <a:endParaRPr lang="el-GR" altLang="el-GR" sz="1200" dirty="0">
              <a:latin typeface="Cambria" pitchFamily="18" charset="0"/>
            </a:endParaRPr>
          </a:p>
        </p:txBody>
      </p:sp>
      <p:sp>
        <p:nvSpPr>
          <p:cNvPr id="10" name="TextBox 9">
            <a:extLst>
              <a:ext uri="{FF2B5EF4-FFF2-40B4-BE49-F238E27FC236}">
                <a16:creationId xmlns:a16="http://schemas.microsoft.com/office/drawing/2014/main" id="{A7DAE51D-72CE-421F-B58F-F523D710BF49}"/>
              </a:ext>
            </a:extLst>
          </p:cNvPr>
          <p:cNvSpPr txBox="1"/>
          <p:nvPr/>
        </p:nvSpPr>
        <p:spPr>
          <a:xfrm>
            <a:off x="1115616" y="2708920"/>
            <a:ext cx="6840760" cy="1785104"/>
          </a:xfrm>
          <a:prstGeom prst="rect">
            <a:avLst/>
          </a:prstGeom>
          <a:noFill/>
        </p:spPr>
        <p:txBody>
          <a:bodyPr wrap="square">
            <a:spAutoFit/>
          </a:bodyPr>
          <a:lstStyle/>
          <a:p>
            <a:pPr marL="342900" indent="-342900">
              <a:spcBef>
                <a:spcPts val="600"/>
              </a:spcBef>
              <a:buFont typeface="+mj-lt"/>
              <a:buAutoNum type="arabicPeriod"/>
            </a:pP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Πιστότητα</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 </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a:t>
            </a:r>
            <a:r>
              <a:rPr lang="en-US" sz="1800" dirty="0">
                <a:effectLst/>
                <a:latin typeface="Cambria" panose="02040503050406030204" pitchFamily="18" charset="0"/>
                <a:ea typeface="Times New Roman" panose="02020603050405020304" pitchFamily="18" charset="0"/>
                <a:cs typeface="Times New Roman" panose="02020603050405020304" pitchFamily="18" charset="0"/>
              </a:rPr>
              <a:t>Fidelity)</a:t>
            </a:r>
            <a:endParaRPr lang="el-GR" sz="1800" dirty="0">
              <a:effectLst/>
              <a:latin typeface="Cambria" panose="02040503050406030204" pitchFamily="18" charset="0"/>
              <a:ea typeface="Times New Roman" panose="02020603050405020304" pitchFamily="18" charset="0"/>
              <a:cs typeface="Times New Roman" panose="02020603050405020304" pitchFamily="18" charset="0"/>
            </a:endParaRPr>
          </a:p>
          <a:p>
            <a:pPr marL="342900" indent="-342900">
              <a:spcBef>
                <a:spcPts val="600"/>
              </a:spcBef>
              <a:buFont typeface="+mj-lt"/>
              <a:buAutoNum type="arabicPeriod"/>
            </a:pPr>
            <a:r>
              <a:rPr lang="el-GR" sz="1800" kern="1400" dirty="0">
                <a:effectLst/>
                <a:latin typeface="Cambria" panose="02040503050406030204" pitchFamily="18" charset="0"/>
              </a:rPr>
              <a:t>Αντοχή </a:t>
            </a:r>
            <a:r>
              <a:rPr lang="en-GB" sz="1800" kern="1400" dirty="0">
                <a:effectLst/>
                <a:latin typeface="Cambria" panose="02040503050406030204" pitchFamily="18" charset="0"/>
              </a:rPr>
              <a:t>(</a:t>
            </a:r>
            <a:r>
              <a:rPr lang="en-US" kern="1400" dirty="0">
                <a:latin typeface="Cambria" panose="02040503050406030204" pitchFamily="18" charset="0"/>
              </a:rPr>
              <a:t>R</a:t>
            </a:r>
            <a:r>
              <a:rPr lang="en-GB" sz="1800" kern="1400" dirty="0" err="1">
                <a:effectLst/>
                <a:latin typeface="Cambria" panose="02040503050406030204" pitchFamily="18" charset="0"/>
              </a:rPr>
              <a:t>obustness</a:t>
            </a:r>
            <a:r>
              <a:rPr lang="en-GB" sz="1800" kern="1400" dirty="0">
                <a:effectLst/>
                <a:latin typeface="Cambria" panose="02040503050406030204" pitchFamily="18" charset="0"/>
              </a:rPr>
              <a:t>)</a:t>
            </a:r>
            <a:endParaRPr lang="el-GR" sz="1800" kern="1400" dirty="0">
              <a:effectLst/>
              <a:latin typeface="Cambria" panose="02040503050406030204" pitchFamily="18" charset="0"/>
            </a:endParaRPr>
          </a:p>
          <a:p>
            <a:pPr marL="342900" indent="-342900">
              <a:spcBef>
                <a:spcPts val="600"/>
              </a:spcBef>
              <a:buFont typeface="+mj-lt"/>
              <a:buAutoNum type="arabicPeriod"/>
            </a:pP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Φορτίο δεδομένων </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(Data </a:t>
            </a:r>
            <a:r>
              <a:rPr lang="en-GB" dirty="0">
                <a:latin typeface="Cambria" panose="02040503050406030204" pitchFamily="18" charset="0"/>
                <a:ea typeface="Times New Roman" panose="02020603050405020304" pitchFamily="18" charset="0"/>
                <a:cs typeface="Times New Roman" panose="02020603050405020304" pitchFamily="18" charset="0"/>
              </a:rPr>
              <a:t>P</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ayload)</a:t>
            </a:r>
            <a:endParaRPr lang="el-GR" kern="1400" dirty="0">
              <a:latin typeface="Cambria" panose="02040503050406030204" pitchFamily="18" charset="0"/>
              <a:ea typeface="Times New Roman" panose="02020603050405020304" pitchFamily="18" charset="0"/>
              <a:cs typeface="Times New Roman" panose="02020603050405020304" pitchFamily="18" charset="0"/>
            </a:endParaRPr>
          </a:p>
          <a:p>
            <a:pPr marL="342900" indent="-342900">
              <a:spcBef>
                <a:spcPts val="600"/>
              </a:spcBef>
              <a:buFont typeface="+mj-lt"/>
              <a:buAutoNum type="arabicPeriod"/>
            </a:pPr>
            <a:r>
              <a:rPr lang="el-GR" sz="1800" kern="1400" dirty="0">
                <a:effectLst/>
                <a:latin typeface="Cambria" panose="02040503050406030204" pitchFamily="18" charset="0"/>
              </a:rPr>
              <a:t>Ασφάλεια</a:t>
            </a:r>
            <a:r>
              <a:rPr lang="en-GB" sz="1800" kern="1400" dirty="0">
                <a:effectLst/>
                <a:latin typeface="Cambria" panose="02040503050406030204" pitchFamily="18" charset="0"/>
              </a:rPr>
              <a:t> (Security)</a:t>
            </a:r>
            <a:endParaRPr lang="el-GR" kern="1400" dirty="0">
              <a:latin typeface="Cambria" panose="02040503050406030204" pitchFamily="18" charset="0"/>
            </a:endParaRPr>
          </a:p>
          <a:p>
            <a:pPr marL="342900" indent="-342900">
              <a:spcBef>
                <a:spcPts val="600"/>
              </a:spcBef>
              <a:buFont typeface="+mj-lt"/>
              <a:buAutoNum type="arabicPeriod"/>
            </a:pP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Υπολογιστική πολυπλοκότητα</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 (Computational Complexity)</a:t>
            </a:r>
            <a:endParaRPr lang="en-US" dirty="0"/>
          </a:p>
        </p:txBody>
      </p:sp>
      <p:sp>
        <p:nvSpPr>
          <p:cNvPr id="11" name="TextBox 10">
            <a:extLst>
              <a:ext uri="{FF2B5EF4-FFF2-40B4-BE49-F238E27FC236}">
                <a16:creationId xmlns:a16="http://schemas.microsoft.com/office/drawing/2014/main" id="{0F82BA25-8103-484F-862D-D634784C346E}"/>
              </a:ext>
            </a:extLst>
          </p:cNvPr>
          <p:cNvSpPr txBox="1"/>
          <p:nvPr/>
        </p:nvSpPr>
        <p:spPr>
          <a:xfrm>
            <a:off x="804676" y="2336688"/>
            <a:ext cx="5423507" cy="369332"/>
          </a:xfrm>
          <a:prstGeom prst="rect">
            <a:avLst/>
          </a:prstGeom>
          <a:noFill/>
        </p:spPr>
        <p:txBody>
          <a:bodyPr wrap="square">
            <a:spAutoFit/>
          </a:bodyPr>
          <a:lstStyle/>
          <a:p>
            <a:pPr>
              <a:buFont typeface="Arial" pitchFamily="34" charset="0"/>
              <a:buChar char="•"/>
            </a:pPr>
            <a:r>
              <a:rPr lang="en-US" dirty="0">
                <a:solidFill>
                  <a:srgbClr val="C00000"/>
                </a:solidFill>
                <a:latin typeface="Times New Roman" pitchFamily="18" charset="0"/>
                <a:cs typeface="Times New Roman" pitchFamily="18" charset="0"/>
              </a:rPr>
              <a:t> </a:t>
            </a:r>
            <a:r>
              <a:rPr lang="el-GR" dirty="0">
                <a:solidFill>
                  <a:srgbClr val="C00000"/>
                </a:solidFill>
                <a:latin typeface="Times New Roman" pitchFamily="18" charset="0"/>
                <a:cs typeface="Times New Roman" pitchFamily="18" charset="0"/>
              </a:rPr>
              <a:t>Απαιτήσεις ψηφιακής υδατοσήμανσης</a:t>
            </a:r>
            <a:endParaRPr lang="en-US" dirty="0">
              <a:solidFill>
                <a:srgbClr val="C00000"/>
              </a:solidFill>
              <a:latin typeface="Times New Roman" pitchFamily="18" charset="0"/>
              <a:cs typeface="Times New Roman" pitchFamily="18" charset="0"/>
            </a:endParaRPr>
          </a:p>
        </p:txBody>
      </p:sp>
    </p:spTree>
    <p:extLst>
      <p:ext uri="{BB962C8B-B14F-4D97-AF65-F5344CB8AC3E}">
        <p14:creationId xmlns:p14="http://schemas.microsoft.com/office/powerpoint/2010/main" val="3121355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l-GR" sz="2800" dirty="0">
                <a:solidFill>
                  <a:schemeClr val="accent5">
                    <a:lumMod val="75000"/>
                  </a:schemeClr>
                </a:solidFill>
                <a:latin typeface="Century Schoolbook" pitchFamily="18" charset="0"/>
              </a:rPr>
              <a:t>Περίληψη</a:t>
            </a:r>
            <a:endParaRPr lang="en-US" sz="2800" dirty="0">
              <a:solidFill>
                <a:schemeClr val="accent5">
                  <a:lumMod val="75000"/>
                </a:schemeClr>
              </a:solidFill>
              <a:latin typeface="Century Schoolbook" pitchFamily="18" charset="0"/>
            </a:endParaRPr>
          </a:p>
        </p:txBody>
      </p:sp>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16" name="Rectangle 7"/>
          <p:cNvSpPr/>
          <p:nvPr/>
        </p:nvSpPr>
        <p:spPr>
          <a:xfrm>
            <a:off x="452350" y="1412776"/>
            <a:ext cx="8440129" cy="1754326"/>
          </a:xfrm>
          <a:prstGeom prst="rect">
            <a:avLst/>
          </a:prstGeom>
        </p:spPr>
        <p:txBody>
          <a:bodyPr wrap="square">
            <a:spAutoFit/>
          </a:bodyPr>
          <a:lstStyle/>
          <a:p>
            <a:pPr marL="285750" lvl="3" indent="-285750" algn="just">
              <a:buFont typeface="Wingdings" panose="05000000000000000000" pitchFamily="2" charset="2"/>
              <a:buChar char="Ø"/>
            </a:pPr>
            <a:r>
              <a:rPr lang="el-GR" dirty="0">
                <a:latin typeface="+mj-lt"/>
                <a:cs typeface="Times New Roman" panose="02020603050405020304" pitchFamily="18" charset="0"/>
              </a:rPr>
              <a:t>Στην παρούσα διπλωματική εργασία πραγματοποιήσαμε μια συγκριτική μελέτη μεταξύ δύο αλγορίθμων </a:t>
            </a:r>
            <a:r>
              <a:rPr lang="el-GR" dirty="0" err="1">
                <a:latin typeface="+mj-lt"/>
                <a:cs typeface="Times New Roman" panose="02020603050405020304" pitchFamily="18" charset="0"/>
              </a:rPr>
              <a:t>υδατοσήμανσης</a:t>
            </a:r>
            <a:r>
              <a:rPr lang="el-GR" dirty="0">
                <a:latin typeface="+mj-lt"/>
                <a:cs typeface="Times New Roman" panose="02020603050405020304" pitchFamily="18" charset="0"/>
              </a:rPr>
              <a:t> ψηφιακών εικόνων </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χρησιμοποιώντας διάφορες μετρικές για τον σκοπό αυτό</a:t>
            </a:r>
            <a:r>
              <a:rPr lang="el-GR" dirty="0">
                <a:latin typeface="+mj-lt"/>
                <a:cs typeface="Times New Roman" panose="02020603050405020304" pitchFamily="18" charset="0"/>
              </a:rPr>
              <a:t>. </a:t>
            </a:r>
            <a:endParaRPr lang="en-GB" dirty="0">
              <a:latin typeface="+mj-lt"/>
              <a:cs typeface="Times New Roman" panose="02020603050405020304" pitchFamily="18" charset="0"/>
            </a:endParaRPr>
          </a:p>
          <a:p>
            <a:pPr marL="285750" lvl="3" indent="-285750" algn="just">
              <a:buFont typeface="Arial" panose="020B0604020202020204" pitchFamily="34" charset="0"/>
              <a:buChar char="•"/>
            </a:pPr>
            <a:endParaRPr lang="en-GB" dirty="0">
              <a:latin typeface="+mj-lt"/>
              <a:cs typeface="Times New Roman" panose="02020603050405020304" pitchFamily="18" charset="0"/>
            </a:endParaRPr>
          </a:p>
          <a:p>
            <a:pPr marL="0" lvl="3" algn="just"/>
            <a:r>
              <a:rPr lang="en-GB" dirty="0">
                <a:latin typeface="+mj-lt"/>
                <a:cs typeface="Times New Roman" panose="02020603050405020304" pitchFamily="18" charset="0"/>
              </a:rPr>
              <a:t>    </a:t>
            </a:r>
            <a:r>
              <a:rPr lang="el-GR" u="sng" dirty="0">
                <a:solidFill>
                  <a:srgbClr val="C00000"/>
                </a:solidFill>
                <a:latin typeface="+mj-lt"/>
                <a:cs typeface="Times New Roman" panose="02020603050405020304" pitchFamily="18" charset="0"/>
              </a:rPr>
              <a:t>Αλγόριθμοι που μελετήσαμε</a:t>
            </a:r>
            <a:r>
              <a:rPr lang="en-US" u="sng" dirty="0">
                <a:solidFill>
                  <a:srgbClr val="C00000"/>
                </a:solidFill>
                <a:latin typeface="+mj-lt"/>
                <a:cs typeface="Times New Roman" panose="02020603050405020304" pitchFamily="18" charset="0"/>
              </a:rPr>
              <a:t>:</a:t>
            </a:r>
            <a:endParaRPr lang="en-GB" u="sng" dirty="0">
              <a:solidFill>
                <a:srgbClr val="C00000"/>
              </a:solidFill>
              <a:latin typeface="+mj-lt"/>
              <a:cs typeface="Times New Roman" panose="02020603050405020304" pitchFamily="18" charset="0"/>
            </a:endParaRPr>
          </a:p>
          <a:p>
            <a:pPr marL="285750" lvl="3" indent="-285750" algn="just">
              <a:buFont typeface="Arial" panose="020B0604020202020204" pitchFamily="34" charset="0"/>
              <a:buChar char="•"/>
            </a:pPr>
            <a:endParaRPr lang="en-US" dirty="0">
              <a:latin typeface="+mj-lt"/>
              <a:cs typeface="Times New Roman" panose="02020603050405020304" pitchFamily="18" charset="0"/>
            </a:endParaRPr>
          </a:p>
        </p:txBody>
      </p:sp>
      <p:sp>
        <p:nvSpPr>
          <p:cNvPr id="8"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5</a:t>
            </a:fld>
            <a:endParaRPr lang="el-GR" altLang="el-GR" sz="1200" dirty="0">
              <a:latin typeface="Cambria" pitchFamily="18" charset="0"/>
            </a:endParaRPr>
          </a:p>
        </p:txBody>
      </p:sp>
      <p:sp>
        <p:nvSpPr>
          <p:cNvPr id="9" name="TextBox 8">
            <a:extLst>
              <a:ext uri="{FF2B5EF4-FFF2-40B4-BE49-F238E27FC236}">
                <a16:creationId xmlns:a16="http://schemas.microsoft.com/office/drawing/2014/main" id="{0E2A7B25-1696-4AA2-9EE4-40A66960ECC2}"/>
              </a:ext>
            </a:extLst>
          </p:cNvPr>
          <p:cNvSpPr txBox="1"/>
          <p:nvPr/>
        </p:nvSpPr>
        <p:spPr>
          <a:xfrm>
            <a:off x="827583" y="2894249"/>
            <a:ext cx="8064895" cy="923330"/>
          </a:xfrm>
          <a:prstGeom prst="rect">
            <a:avLst/>
          </a:prstGeom>
          <a:noFill/>
        </p:spPr>
        <p:txBody>
          <a:bodyPr wrap="square">
            <a:spAutoFit/>
          </a:bodyPr>
          <a:lstStyle/>
          <a:p>
            <a:endParaRPr lang="el-GR" dirty="0">
              <a:latin typeface="Cambria" panose="02040503050406030204" pitchFamily="18" charset="0"/>
              <a:cs typeface="Times New Roman" panose="02020603050405020304" pitchFamily="18" charset="0"/>
            </a:endParaRPr>
          </a:p>
          <a:p>
            <a:endParaRPr lang="el-GR" dirty="0">
              <a:latin typeface="Cambria" panose="02040503050406030204" pitchFamily="18" charset="0"/>
              <a:cs typeface="Times New Roman" panose="02020603050405020304" pitchFamily="18" charset="0"/>
            </a:endParaRPr>
          </a:p>
          <a:p>
            <a:endParaRPr lang="el-GR" dirty="0">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29802262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772455" cy="1200329"/>
          </a:xfrm>
          <a:prstGeom prst="rect">
            <a:avLst/>
          </a:prstGeom>
        </p:spPr>
        <p:txBody>
          <a:bodyPr wrap="square">
            <a:spAutoFit/>
          </a:bodyPr>
          <a:lstStyle/>
          <a:p>
            <a:pPr marL="0" lvl="3" algn="just"/>
            <a:r>
              <a:rPr lang="el-GR" b="1" dirty="0">
                <a:solidFill>
                  <a:srgbClr val="C00000"/>
                </a:solidFill>
                <a:latin typeface="Times New Roman" pitchFamily="18" charset="0"/>
                <a:cs typeface="Times New Roman" pitchFamily="18" charset="0"/>
                <a:sym typeface="Wingdings" pitchFamily="2" charset="2"/>
              </a:rPr>
              <a:t>Αξιολόγηση </a:t>
            </a:r>
            <a:r>
              <a:rPr lang="el-GR" b="1" dirty="0" err="1">
                <a:solidFill>
                  <a:srgbClr val="C00000"/>
                </a:solidFill>
                <a:latin typeface="Times New Roman" pitchFamily="18" charset="0"/>
                <a:cs typeface="Times New Roman" pitchFamily="18" charset="0"/>
                <a:sym typeface="Wingdings" pitchFamily="2" charset="2"/>
              </a:rPr>
              <a:t>υδατοσημασμένης</a:t>
            </a:r>
            <a:r>
              <a:rPr lang="el-GR" b="1" dirty="0">
                <a:solidFill>
                  <a:srgbClr val="C00000"/>
                </a:solidFill>
                <a:latin typeface="Times New Roman" pitchFamily="18" charset="0"/>
                <a:cs typeface="Times New Roman" pitchFamily="18" charset="0"/>
                <a:sym typeface="Wingdings" pitchFamily="2" charset="2"/>
              </a:rPr>
              <a:t> εικόνας</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Κατά την αξιολόγηση της τεχνικής </a:t>
            </a:r>
            <a:r>
              <a:rPr lang="el-GR" sz="1800" dirty="0" err="1">
                <a:effectLst/>
                <a:latin typeface="Cambria" panose="02040503050406030204" pitchFamily="18" charset="0"/>
                <a:ea typeface="Times New Roman" panose="02020603050405020304" pitchFamily="18" charset="0"/>
                <a:cs typeface="Times New Roman" panose="02020603050405020304" pitchFamily="18" charset="0"/>
              </a:rPr>
              <a:t>υδατοσήμανσης</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χρησιμοποιούμε μετρικές που συγκρίνουν την αρχική εικόνα, και την εικόνα που </a:t>
            </a:r>
            <a:r>
              <a:rPr lang="el-GR" dirty="0">
                <a:latin typeface="Cambria" panose="02040503050406030204" pitchFamily="18" charset="0"/>
                <a:ea typeface="Times New Roman" panose="02020603050405020304" pitchFamily="18" charset="0"/>
                <a:cs typeface="Times New Roman" panose="02020603050405020304" pitchFamily="18" charset="0"/>
              </a:rPr>
              <a:t>προέκυψε</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μετά την ενσωμάτωση του </a:t>
            </a:r>
            <a:r>
              <a:rPr lang="el-GR" sz="1800" dirty="0" err="1">
                <a:effectLst/>
                <a:latin typeface="Cambria" panose="02040503050406030204" pitchFamily="18" charset="0"/>
                <a:ea typeface="Times New Roman" panose="02020603050405020304" pitchFamily="18" charset="0"/>
                <a:cs typeface="Times New Roman" panose="02020603050405020304" pitchFamily="18" charset="0"/>
              </a:rPr>
              <a:t>υδατοσήματος</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ή μετά από κάποια επίθεση που δέχθηκε.</a:t>
            </a:r>
            <a:endParaRPr lang="en-US" dirty="0"/>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50</a:t>
            </a:fld>
            <a:endParaRPr lang="el-GR" altLang="el-GR" sz="1200" dirty="0">
              <a:latin typeface="Cambria" pitchFamily="18" charset="0"/>
            </a:endParaRPr>
          </a:p>
        </p:txBody>
      </p:sp>
    </p:spTree>
    <p:extLst>
      <p:ext uri="{BB962C8B-B14F-4D97-AF65-F5344CB8AC3E}">
        <p14:creationId xmlns:p14="http://schemas.microsoft.com/office/powerpoint/2010/main" val="29111688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51</a:t>
            </a:fld>
            <a:endParaRPr lang="el-GR" altLang="el-GR" sz="1200" dirty="0">
              <a:latin typeface="Cambria" pitchFamily="18" charset="0"/>
            </a:endParaRPr>
          </a:p>
        </p:txBody>
      </p:sp>
      <p:sp>
        <p:nvSpPr>
          <p:cNvPr id="2" name="TextBox 1">
            <a:extLst>
              <a:ext uri="{FF2B5EF4-FFF2-40B4-BE49-F238E27FC236}">
                <a16:creationId xmlns:a16="http://schemas.microsoft.com/office/drawing/2014/main" id="{2221EE64-668C-4B0A-9695-BB3E0EB39D15}"/>
              </a:ext>
            </a:extLst>
          </p:cNvPr>
          <p:cNvSpPr txBox="1"/>
          <p:nvPr/>
        </p:nvSpPr>
        <p:spPr>
          <a:xfrm>
            <a:off x="1297296" y="4170863"/>
            <a:ext cx="322524" cy="369332"/>
          </a:xfrm>
          <a:prstGeom prst="rect">
            <a:avLst/>
          </a:prstGeom>
          <a:noFill/>
        </p:spPr>
        <p:txBody>
          <a:bodyPr wrap="none" rtlCol="0">
            <a:spAutoFit/>
          </a:bodyPr>
          <a:lstStyle/>
          <a:p>
            <a:r>
              <a:rPr lang="en-US" i="1" dirty="0">
                <a:latin typeface="Courier New" panose="02070309020205020404" pitchFamily="49" charset="0"/>
                <a:cs typeface="Courier New" panose="02070309020205020404" pitchFamily="49" charset="0"/>
              </a:rPr>
              <a:t>I</a:t>
            </a:r>
            <a:endParaRPr lang="en-US" i="1" baseline="-25000"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358E483-A099-4E11-AB26-2261E045348D}"/>
              </a:ext>
            </a:extLst>
          </p:cNvPr>
          <p:cNvSpPr txBox="1"/>
          <p:nvPr/>
        </p:nvSpPr>
        <p:spPr>
          <a:xfrm>
            <a:off x="4578937" y="5847839"/>
            <a:ext cx="508473" cy="369332"/>
          </a:xfrm>
          <a:prstGeom prst="rect">
            <a:avLst/>
          </a:prstGeom>
          <a:noFill/>
        </p:spPr>
        <p:txBody>
          <a:bodyPr wrap="none" rtlCol="0">
            <a:spAutoFit/>
          </a:bodyPr>
          <a:lstStyle/>
          <a:p>
            <a:r>
              <a:rPr lang="en-US" i="1" dirty="0" err="1">
                <a:latin typeface="Courier New" panose="02070309020205020404" pitchFamily="49" charset="0"/>
                <a:cs typeface="Courier New" panose="02070309020205020404" pitchFamily="49" charset="0"/>
              </a:rPr>
              <a:t>I</a:t>
            </a:r>
            <a:r>
              <a:rPr lang="en-US" i="1" baseline="-25000" dirty="0" err="1">
                <a:latin typeface="Courier New" panose="02070309020205020404" pitchFamily="49" charset="0"/>
                <a:cs typeface="Courier New" panose="02070309020205020404" pitchFamily="49" charset="0"/>
              </a:rPr>
              <a:t>aw</a:t>
            </a:r>
            <a:endParaRPr lang="en-US" i="1" baseline="-25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A697308-3A06-412D-8F55-B045CD07D4B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14914" y="2805062"/>
            <a:ext cx="1411468" cy="1411468"/>
          </a:xfrm>
          <a:prstGeom prst="rect">
            <a:avLst/>
          </a:prstGeom>
        </p:spPr>
      </p:pic>
      <p:sp>
        <p:nvSpPr>
          <p:cNvPr id="13" name="TextBox 12">
            <a:extLst>
              <a:ext uri="{FF2B5EF4-FFF2-40B4-BE49-F238E27FC236}">
                <a16:creationId xmlns:a16="http://schemas.microsoft.com/office/drawing/2014/main" id="{A2843020-D360-4EBB-9D63-AE9A0837FB3A}"/>
              </a:ext>
            </a:extLst>
          </p:cNvPr>
          <p:cNvSpPr txBox="1"/>
          <p:nvPr/>
        </p:nvSpPr>
        <p:spPr>
          <a:xfrm>
            <a:off x="2839729" y="4131589"/>
            <a:ext cx="415498" cy="369332"/>
          </a:xfrm>
          <a:prstGeom prst="rect">
            <a:avLst/>
          </a:prstGeom>
          <a:noFill/>
        </p:spPr>
        <p:txBody>
          <a:bodyPr wrap="none" rtlCol="0">
            <a:spAutoFit/>
          </a:bodyPr>
          <a:lstStyle/>
          <a:p>
            <a:r>
              <a:rPr lang="en-US" i="1" dirty="0" err="1">
                <a:latin typeface="Courier New" panose="02070309020205020404" pitchFamily="49" charset="0"/>
                <a:cs typeface="Courier New" panose="02070309020205020404" pitchFamily="49" charset="0"/>
              </a:rPr>
              <a:t>I</a:t>
            </a:r>
            <a:r>
              <a:rPr lang="en-US" i="1" baseline="-25000" dirty="0" err="1">
                <a:latin typeface="Courier New" panose="02070309020205020404" pitchFamily="49" charset="0"/>
                <a:cs typeface="Courier New" panose="02070309020205020404" pitchFamily="49" charset="0"/>
              </a:rPr>
              <a:t>w</a:t>
            </a:r>
            <a:endParaRPr lang="en-US" i="1" baseline="-25000" dirty="0">
              <a:latin typeface="Courier New" panose="02070309020205020404" pitchFamily="49" charset="0"/>
              <a:cs typeface="Courier New" panose="02070309020205020404" pitchFamily="49" charset="0"/>
            </a:endParaRPr>
          </a:p>
        </p:txBody>
      </p:sp>
      <p:pic>
        <p:nvPicPr>
          <p:cNvPr id="16" name="Picture 15">
            <a:extLst>
              <a:ext uri="{FF2B5EF4-FFF2-40B4-BE49-F238E27FC236}">
                <a16:creationId xmlns:a16="http://schemas.microsoft.com/office/drawing/2014/main" id="{8A0B3C9C-5459-495A-9A05-DEBA1B08947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41744" y="2792529"/>
            <a:ext cx="1411468" cy="1411468"/>
          </a:xfrm>
          <a:prstGeom prst="rect">
            <a:avLst/>
          </a:prstGeom>
        </p:spPr>
      </p:pic>
      <p:pic>
        <p:nvPicPr>
          <p:cNvPr id="17" name="Picture 16">
            <a:extLst>
              <a:ext uri="{FF2B5EF4-FFF2-40B4-BE49-F238E27FC236}">
                <a16:creationId xmlns:a16="http://schemas.microsoft.com/office/drawing/2014/main" id="{FE27A3DB-A7F9-48D0-8FFA-A5589BBFCB1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14914" y="4529719"/>
            <a:ext cx="1411468" cy="1411468"/>
          </a:xfrm>
          <a:prstGeom prst="rect">
            <a:avLst/>
          </a:prstGeom>
        </p:spPr>
      </p:pic>
      <p:pic>
        <p:nvPicPr>
          <p:cNvPr id="18" name="Picture 17">
            <a:extLst>
              <a:ext uri="{FF2B5EF4-FFF2-40B4-BE49-F238E27FC236}">
                <a16:creationId xmlns:a16="http://schemas.microsoft.com/office/drawing/2014/main" id="{C0A4495A-5F79-4572-A7EE-14BCDB99227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41744" y="4529719"/>
            <a:ext cx="1411468" cy="1411468"/>
          </a:xfrm>
          <a:prstGeom prst="rect">
            <a:avLst/>
          </a:prstGeom>
        </p:spPr>
      </p:pic>
      <p:pic>
        <p:nvPicPr>
          <p:cNvPr id="19" name="Picture 18">
            <a:extLst>
              <a:ext uri="{FF2B5EF4-FFF2-40B4-BE49-F238E27FC236}">
                <a16:creationId xmlns:a16="http://schemas.microsoft.com/office/drawing/2014/main" id="{9BD86D55-0A8D-418C-AA13-E82FAE836A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66038" y="4522159"/>
            <a:ext cx="1411468" cy="1411468"/>
          </a:xfrm>
          <a:prstGeom prst="rect">
            <a:avLst/>
          </a:prstGeom>
        </p:spPr>
      </p:pic>
      <p:sp>
        <p:nvSpPr>
          <p:cNvPr id="20" name="TextBox 19">
            <a:extLst>
              <a:ext uri="{FF2B5EF4-FFF2-40B4-BE49-F238E27FC236}">
                <a16:creationId xmlns:a16="http://schemas.microsoft.com/office/drawing/2014/main" id="{D720B80A-F7BF-4047-91F5-5DE4575FB7B7}"/>
              </a:ext>
            </a:extLst>
          </p:cNvPr>
          <p:cNvSpPr txBox="1"/>
          <p:nvPr/>
        </p:nvSpPr>
        <p:spPr>
          <a:xfrm>
            <a:off x="1321961" y="5905996"/>
            <a:ext cx="322524" cy="369332"/>
          </a:xfrm>
          <a:prstGeom prst="rect">
            <a:avLst/>
          </a:prstGeom>
          <a:noFill/>
        </p:spPr>
        <p:txBody>
          <a:bodyPr wrap="none" rtlCol="0">
            <a:spAutoFit/>
          </a:bodyPr>
          <a:lstStyle/>
          <a:p>
            <a:r>
              <a:rPr lang="en-US" i="1" dirty="0">
                <a:latin typeface="Courier New" panose="02070309020205020404" pitchFamily="49" charset="0"/>
                <a:cs typeface="Courier New" panose="02070309020205020404" pitchFamily="49" charset="0"/>
              </a:rPr>
              <a:t>I</a:t>
            </a:r>
            <a:endParaRPr lang="en-US" i="1" baseline="-25000" dirty="0">
              <a:latin typeface="Courier New" panose="02070309020205020404" pitchFamily="49" charset="0"/>
              <a:cs typeface="Courier New" panose="02070309020205020404" pitchFamily="49" charset="0"/>
            </a:endParaRPr>
          </a:p>
        </p:txBody>
      </p:sp>
      <p:sp>
        <p:nvSpPr>
          <p:cNvPr id="22" name="TextBox 21">
            <a:extLst>
              <a:ext uri="{FF2B5EF4-FFF2-40B4-BE49-F238E27FC236}">
                <a16:creationId xmlns:a16="http://schemas.microsoft.com/office/drawing/2014/main" id="{68F210E3-6426-441D-A95C-FC9A41BECE3E}"/>
              </a:ext>
            </a:extLst>
          </p:cNvPr>
          <p:cNvSpPr txBox="1"/>
          <p:nvPr/>
        </p:nvSpPr>
        <p:spPr>
          <a:xfrm>
            <a:off x="2839729" y="5875129"/>
            <a:ext cx="415498" cy="369332"/>
          </a:xfrm>
          <a:prstGeom prst="rect">
            <a:avLst/>
          </a:prstGeom>
          <a:noFill/>
        </p:spPr>
        <p:txBody>
          <a:bodyPr wrap="none" rtlCol="0">
            <a:spAutoFit/>
          </a:bodyPr>
          <a:lstStyle/>
          <a:p>
            <a:r>
              <a:rPr lang="en-US" i="1" dirty="0" err="1">
                <a:latin typeface="Courier New" panose="02070309020205020404" pitchFamily="49" charset="0"/>
                <a:cs typeface="Courier New" panose="02070309020205020404" pitchFamily="49" charset="0"/>
              </a:rPr>
              <a:t>I</a:t>
            </a:r>
            <a:r>
              <a:rPr lang="en-US" i="1" baseline="-25000" dirty="0" err="1">
                <a:latin typeface="Courier New" panose="02070309020205020404" pitchFamily="49" charset="0"/>
                <a:cs typeface="Courier New" panose="02070309020205020404" pitchFamily="49" charset="0"/>
              </a:rPr>
              <a:t>w</a:t>
            </a:r>
            <a:endParaRPr lang="en-US" i="1" baseline="-25000" dirty="0">
              <a:latin typeface="Courier New" panose="02070309020205020404" pitchFamily="49" charset="0"/>
              <a:cs typeface="Courier New" panose="02070309020205020404" pitchFamily="49" charset="0"/>
            </a:endParaRPr>
          </a:p>
        </p:txBody>
      </p:sp>
      <p:sp>
        <p:nvSpPr>
          <p:cNvPr id="3" name="Arrow: Right 2">
            <a:extLst>
              <a:ext uri="{FF2B5EF4-FFF2-40B4-BE49-F238E27FC236}">
                <a16:creationId xmlns:a16="http://schemas.microsoft.com/office/drawing/2014/main" id="{FB1BB0DF-0713-4BDE-BE98-072E6852A8D5}"/>
              </a:ext>
            </a:extLst>
          </p:cNvPr>
          <p:cNvSpPr/>
          <p:nvPr/>
        </p:nvSpPr>
        <p:spPr>
          <a:xfrm>
            <a:off x="4058565" y="3245392"/>
            <a:ext cx="657451" cy="3170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FE705F71-8290-4B55-A1AF-CFA6A560C5D9}"/>
              </a:ext>
            </a:extLst>
          </p:cNvPr>
          <p:cNvSpPr txBox="1"/>
          <p:nvPr/>
        </p:nvSpPr>
        <p:spPr>
          <a:xfrm>
            <a:off x="5298424" y="3193129"/>
            <a:ext cx="3666064" cy="646331"/>
          </a:xfrm>
          <a:prstGeom prst="rect">
            <a:avLst/>
          </a:prstGeom>
          <a:noFill/>
        </p:spPr>
        <p:txBody>
          <a:bodyPr wrap="square" rtlCol="0">
            <a:spAutoFit/>
          </a:bodyPr>
          <a:lstStyle/>
          <a:p>
            <a:r>
              <a:rPr lang="el-CY" dirty="0"/>
              <a:t>Αξιολόγηση </a:t>
            </a:r>
            <a:r>
              <a:rPr lang="en-US" i="1" dirty="0" err="1">
                <a:latin typeface="Courier New" panose="02070309020205020404" pitchFamily="49" charset="0"/>
                <a:cs typeface="Courier New" panose="02070309020205020404" pitchFamily="49" charset="0"/>
              </a:rPr>
              <a:t>I</a:t>
            </a:r>
            <a:r>
              <a:rPr lang="en-US" i="1" baseline="-25000" dirty="0" err="1">
                <a:latin typeface="Courier New" panose="02070309020205020404" pitchFamily="49" charset="0"/>
                <a:cs typeface="Courier New" panose="02070309020205020404" pitchFamily="49" charset="0"/>
              </a:rPr>
              <a:t>w</a:t>
            </a:r>
            <a:r>
              <a:rPr lang="el-CY" i="1" baseline="-25000" dirty="0">
                <a:latin typeface="Courier New" panose="02070309020205020404" pitchFamily="49" charset="0"/>
                <a:cs typeface="Courier New" panose="02070309020205020404" pitchFamily="49" charset="0"/>
              </a:rPr>
              <a:t>  </a:t>
            </a:r>
            <a:r>
              <a:rPr lang="el-CY" dirty="0"/>
              <a:t>σε σχέση με  </a:t>
            </a:r>
            <a:r>
              <a:rPr lang="en-US" i="1" dirty="0">
                <a:latin typeface="Courier New" panose="02070309020205020404" pitchFamily="49" charset="0"/>
                <a:cs typeface="Courier New" panose="02070309020205020404" pitchFamily="49" charset="0"/>
              </a:rPr>
              <a:t>I</a:t>
            </a:r>
            <a:endParaRPr lang="en-US" i="1" baseline="-25000" dirty="0">
              <a:latin typeface="Courier New" panose="02070309020205020404" pitchFamily="49" charset="0"/>
              <a:cs typeface="Courier New" panose="02070309020205020404" pitchFamily="49" charset="0"/>
            </a:endParaRPr>
          </a:p>
          <a:p>
            <a:endParaRPr lang="en-GB" dirty="0"/>
          </a:p>
        </p:txBody>
      </p:sp>
      <p:sp>
        <p:nvSpPr>
          <p:cNvPr id="23" name="Arrow: Right 22">
            <a:extLst>
              <a:ext uri="{FF2B5EF4-FFF2-40B4-BE49-F238E27FC236}">
                <a16:creationId xmlns:a16="http://schemas.microsoft.com/office/drawing/2014/main" id="{70EEBAE3-25FC-4F02-ABE3-267F1E094ADF}"/>
              </a:ext>
            </a:extLst>
          </p:cNvPr>
          <p:cNvSpPr/>
          <p:nvPr/>
        </p:nvSpPr>
        <p:spPr>
          <a:xfrm rot="2665396">
            <a:off x="5737040" y="4891825"/>
            <a:ext cx="657451" cy="3170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8ACC99E8-2428-47C4-B23B-3C0366338FC0}"/>
              </a:ext>
            </a:extLst>
          </p:cNvPr>
          <p:cNvSpPr txBox="1"/>
          <p:nvPr/>
        </p:nvSpPr>
        <p:spPr>
          <a:xfrm>
            <a:off x="5720026" y="5437746"/>
            <a:ext cx="3666064" cy="646331"/>
          </a:xfrm>
          <a:prstGeom prst="rect">
            <a:avLst/>
          </a:prstGeom>
          <a:noFill/>
        </p:spPr>
        <p:txBody>
          <a:bodyPr wrap="square" rtlCol="0">
            <a:spAutoFit/>
          </a:bodyPr>
          <a:lstStyle/>
          <a:p>
            <a:r>
              <a:rPr lang="el-CY" dirty="0"/>
              <a:t>Αξιολόγηση </a:t>
            </a:r>
            <a:r>
              <a:rPr lang="en-US" i="1" dirty="0" err="1">
                <a:latin typeface="Courier New" panose="02070309020205020404" pitchFamily="49" charset="0"/>
                <a:cs typeface="Courier New" panose="02070309020205020404" pitchFamily="49" charset="0"/>
              </a:rPr>
              <a:t>I</a:t>
            </a:r>
            <a:r>
              <a:rPr lang="en-US" i="1" baseline="-25000" dirty="0" err="1">
                <a:latin typeface="Courier New" panose="02070309020205020404" pitchFamily="49" charset="0"/>
                <a:cs typeface="Courier New" panose="02070309020205020404" pitchFamily="49" charset="0"/>
              </a:rPr>
              <a:t>aw</a:t>
            </a:r>
            <a:r>
              <a:rPr lang="el-CY" i="1" baseline="-25000" dirty="0">
                <a:latin typeface="Courier New" panose="02070309020205020404" pitchFamily="49" charset="0"/>
                <a:cs typeface="Courier New" panose="02070309020205020404" pitchFamily="49" charset="0"/>
              </a:rPr>
              <a:t>  </a:t>
            </a:r>
            <a:r>
              <a:rPr lang="el-CY" dirty="0"/>
              <a:t>σε σχέση με  </a:t>
            </a:r>
            <a:r>
              <a:rPr lang="en-US" i="1" dirty="0">
                <a:latin typeface="Courier New" panose="02070309020205020404" pitchFamily="49" charset="0"/>
                <a:cs typeface="Courier New" panose="02070309020205020404" pitchFamily="49" charset="0"/>
              </a:rPr>
              <a:t>I</a:t>
            </a:r>
            <a:endParaRPr lang="en-US" i="1" baseline="-25000" dirty="0">
              <a:latin typeface="Courier New" panose="02070309020205020404" pitchFamily="49" charset="0"/>
              <a:cs typeface="Courier New" panose="02070309020205020404" pitchFamily="49" charset="0"/>
            </a:endParaRPr>
          </a:p>
          <a:p>
            <a:endParaRPr lang="en-GB" dirty="0"/>
          </a:p>
        </p:txBody>
      </p:sp>
      <p:sp>
        <p:nvSpPr>
          <p:cNvPr id="26" name="Rectangle 7">
            <a:extLst>
              <a:ext uri="{FF2B5EF4-FFF2-40B4-BE49-F238E27FC236}">
                <a16:creationId xmlns:a16="http://schemas.microsoft.com/office/drawing/2014/main" id="{E0B71887-98BD-4BD8-8B48-B5FF9363A393}"/>
              </a:ext>
            </a:extLst>
          </p:cNvPr>
          <p:cNvSpPr/>
          <p:nvPr/>
        </p:nvSpPr>
        <p:spPr>
          <a:xfrm>
            <a:off x="800073" y="1465734"/>
            <a:ext cx="7772455" cy="1200329"/>
          </a:xfrm>
          <a:prstGeom prst="rect">
            <a:avLst/>
          </a:prstGeom>
        </p:spPr>
        <p:txBody>
          <a:bodyPr wrap="square">
            <a:spAutoFit/>
          </a:bodyPr>
          <a:lstStyle/>
          <a:p>
            <a:pPr marL="0" lvl="3" algn="just"/>
            <a:r>
              <a:rPr lang="el-GR" b="1" dirty="0">
                <a:solidFill>
                  <a:srgbClr val="C00000"/>
                </a:solidFill>
                <a:latin typeface="Times New Roman" pitchFamily="18" charset="0"/>
                <a:cs typeface="Times New Roman" pitchFamily="18" charset="0"/>
                <a:sym typeface="Wingdings" pitchFamily="2" charset="2"/>
              </a:rPr>
              <a:t>Αξιολόγηση </a:t>
            </a:r>
            <a:r>
              <a:rPr lang="el-GR" b="1" dirty="0" err="1">
                <a:solidFill>
                  <a:srgbClr val="C00000"/>
                </a:solidFill>
                <a:latin typeface="Times New Roman" pitchFamily="18" charset="0"/>
                <a:cs typeface="Times New Roman" pitchFamily="18" charset="0"/>
                <a:sym typeface="Wingdings" pitchFamily="2" charset="2"/>
              </a:rPr>
              <a:t>υδατοσημασμένης</a:t>
            </a:r>
            <a:r>
              <a:rPr lang="el-GR" b="1" dirty="0">
                <a:solidFill>
                  <a:srgbClr val="C00000"/>
                </a:solidFill>
                <a:latin typeface="Times New Roman" pitchFamily="18" charset="0"/>
                <a:cs typeface="Times New Roman" pitchFamily="18" charset="0"/>
                <a:sym typeface="Wingdings" pitchFamily="2" charset="2"/>
              </a:rPr>
              <a:t> εικόνας</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Κατά την αξιολόγηση της τεχνικής </a:t>
            </a:r>
            <a:r>
              <a:rPr lang="el-GR" sz="1800" dirty="0" err="1">
                <a:effectLst/>
                <a:latin typeface="Cambria" panose="02040503050406030204" pitchFamily="18" charset="0"/>
                <a:ea typeface="Times New Roman" panose="02020603050405020304" pitchFamily="18" charset="0"/>
                <a:cs typeface="Times New Roman" panose="02020603050405020304" pitchFamily="18" charset="0"/>
              </a:rPr>
              <a:t>υδατοσήμανσης</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χρησιμοποιούμε μετρικές που συγκρίνουν την αρχική εικόνα, και την εικόνα που </a:t>
            </a:r>
            <a:r>
              <a:rPr lang="el-GR" dirty="0">
                <a:latin typeface="Cambria" panose="02040503050406030204" pitchFamily="18" charset="0"/>
                <a:ea typeface="Times New Roman" panose="02020603050405020304" pitchFamily="18" charset="0"/>
                <a:cs typeface="Times New Roman" panose="02020603050405020304" pitchFamily="18" charset="0"/>
              </a:rPr>
              <a:t>προέκυψε</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μετά την ενσωμάτωση του </a:t>
            </a:r>
            <a:r>
              <a:rPr lang="el-GR" sz="1800" dirty="0" err="1">
                <a:effectLst/>
                <a:latin typeface="Cambria" panose="02040503050406030204" pitchFamily="18" charset="0"/>
                <a:ea typeface="Times New Roman" panose="02020603050405020304" pitchFamily="18" charset="0"/>
                <a:cs typeface="Times New Roman" panose="02020603050405020304" pitchFamily="18" charset="0"/>
              </a:rPr>
              <a:t>υδατοσήματος</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ή μετά από κάποια επίθεση που δέχθηκε.</a:t>
            </a:r>
            <a:endParaRPr lang="en-US" dirty="0"/>
          </a:p>
        </p:txBody>
      </p:sp>
    </p:spTree>
    <p:extLst>
      <p:ext uri="{BB962C8B-B14F-4D97-AF65-F5344CB8AC3E}">
        <p14:creationId xmlns:p14="http://schemas.microsoft.com/office/powerpoint/2010/main" val="7859822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52</a:t>
            </a:fld>
            <a:endParaRPr lang="el-GR" altLang="el-GR" sz="1200" dirty="0">
              <a:latin typeface="Cambria" pitchFamily="18" charset="0"/>
            </a:endParaRPr>
          </a:p>
        </p:txBody>
      </p:sp>
      <p:sp>
        <p:nvSpPr>
          <p:cNvPr id="9" name="TextBox 8">
            <a:extLst>
              <a:ext uri="{FF2B5EF4-FFF2-40B4-BE49-F238E27FC236}">
                <a16:creationId xmlns:a16="http://schemas.microsoft.com/office/drawing/2014/main" id="{62C7346C-7F98-4114-83B2-1FF637BE2132}"/>
              </a:ext>
            </a:extLst>
          </p:cNvPr>
          <p:cNvSpPr txBox="1"/>
          <p:nvPr/>
        </p:nvSpPr>
        <p:spPr>
          <a:xfrm>
            <a:off x="800073" y="2700855"/>
            <a:ext cx="5423507" cy="369332"/>
          </a:xfrm>
          <a:prstGeom prst="rect">
            <a:avLst/>
          </a:prstGeom>
          <a:noFill/>
        </p:spPr>
        <p:txBody>
          <a:bodyPr wrap="square">
            <a:spAutoFit/>
          </a:bodyPr>
          <a:lstStyle/>
          <a:p>
            <a:pPr>
              <a:buFont typeface="Arial" pitchFamily="34" charset="0"/>
              <a:buChar char="•"/>
            </a:pPr>
            <a:r>
              <a:rPr lang="en-US" dirty="0">
                <a:solidFill>
                  <a:srgbClr val="C00000"/>
                </a:solidFill>
                <a:latin typeface="Times New Roman" pitchFamily="18" charset="0"/>
                <a:cs typeface="Times New Roman" pitchFamily="18" charset="0"/>
              </a:rPr>
              <a:t> </a:t>
            </a:r>
            <a:r>
              <a:rPr lang="el-GR" dirty="0">
                <a:solidFill>
                  <a:srgbClr val="C00000"/>
                </a:solidFill>
                <a:latin typeface="Times New Roman" pitchFamily="18" charset="0"/>
                <a:cs typeface="Times New Roman" pitchFamily="18" charset="0"/>
              </a:rPr>
              <a:t>Μετρικές αξιολόγησης υδατοσημασμένης εικόνας</a:t>
            </a:r>
            <a:endParaRPr lang="en-US" dirty="0">
              <a:solidFill>
                <a:srgbClr val="C00000"/>
              </a:solidFill>
              <a:latin typeface="Times New Roman" pitchFamily="18" charset="0"/>
              <a:cs typeface="Times New Roman" pitchFamily="18" charset="0"/>
            </a:endParaRPr>
          </a:p>
        </p:txBody>
      </p:sp>
      <p:sp>
        <p:nvSpPr>
          <p:cNvPr id="10" name="TextBox 9">
            <a:extLst>
              <a:ext uri="{FF2B5EF4-FFF2-40B4-BE49-F238E27FC236}">
                <a16:creationId xmlns:a16="http://schemas.microsoft.com/office/drawing/2014/main" id="{9BD9074B-0A84-46FA-ABC7-624AD54C7AC3}"/>
              </a:ext>
            </a:extLst>
          </p:cNvPr>
          <p:cNvSpPr txBox="1"/>
          <p:nvPr/>
        </p:nvSpPr>
        <p:spPr>
          <a:xfrm>
            <a:off x="1135905" y="3085265"/>
            <a:ext cx="4572000" cy="369332"/>
          </a:xfrm>
          <a:prstGeom prst="rect">
            <a:avLst/>
          </a:prstGeom>
          <a:noFill/>
        </p:spPr>
        <p:txBody>
          <a:bodyPr wrap="square">
            <a:spAutoFit/>
          </a:bodyPr>
          <a:lstStyle/>
          <a:p>
            <a:pPr marL="342900" indent="-342900">
              <a:buFont typeface="+mj-lt"/>
              <a:buAutoNum type="arabicPeriod"/>
            </a:pP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Peak to Signal Noise Ratio (PSNR)</a:t>
            </a:r>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4BA808E-7D31-4B8D-A3EF-064C05C66B74}"/>
                  </a:ext>
                </a:extLst>
              </p:cNvPr>
              <p:cNvSpPr txBox="1"/>
              <p:nvPr/>
            </p:nvSpPr>
            <p:spPr>
              <a:xfrm>
                <a:off x="1403648" y="3586578"/>
                <a:ext cx="4572000" cy="7203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𝑃𝑆𝑁𝑅</m:t>
                      </m:r>
                      <m:r>
                        <a:rPr lang="en-US" i="0">
                          <a:latin typeface="Cambria Math" panose="02040503050406030204" pitchFamily="18" charset="0"/>
                        </a:rPr>
                        <m:t>=10</m:t>
                      </m:r>
                      <m:func>
                        <m:funcPr>
                          <m:ctrlPr>
                            <a:rPr lang="en-US" i="1">
                              <a:latin typeface="Cambria Math" panose="02040503050406030204" pitchFamily="18" charset="0"/>
                            </a:rPr>
                          </m:ctrlPr>
                        </m:funcPr>
                        <m:fName>
                          <m:sSub>
                            <m:sSubPr>
                              <m:ctrlPr>
                                <a:rPr lang="en-US" i="1">
                                  <a:solidFill>
                                    <a:srgbClr val="836967"/>
                                  </a:solidFill>
                                  <a:latin typeface="Cambria Math" panose="02040503050406030204" pitchFamily="18" charset="0"/>
                                </a:rPr>
                              </m:ctrlPr>
                            </m:sSubPr>
                            <m:e>
                              <m:r>
                                <m:rPr>
                                  <m:sty m:val="p"/>
                                </m:rPr>
                                <a:rPr lang="en-US" i="0">
                                  <a:latin typeface="Cambria Math" panose="02040503050406030204" pitchFamily="18" charset="0"/>
                                </a:rPr>
                                <m:t>log</m:t>
                              </m:r>
                            </m:e>
                            <m:sub>
                              <m:r>
                                <a:rPr lang="en-US" i="0">
                                  <a:latin typeface="Cambria Math" panose="02040503050406030204" pitchFamily="18" charset="0"/>
                                </a:rPr>
                                <m:t>10</m:t>
                              </m:r>
                            </m:sub>
                          </m:sSub>
                        </m:fName>
                        <m:e>
                          <m:d>
                            <m:dPr>
                              <m:ctrlPr>
                                <a:rPr lang="en-US" i="1">
                                  <a:solidFill>
                                    <a:srgbClr val="836967"/>
                                  </a:solidFill>
                                  <a:latin typeface="Cambria Math" panose="02040503050406030204" pitchFamily="18" charset="0"/>
                                </a:rPr>
                              </m:ctrlPr>
                            </m:dPr>
                            <m:e>
                              <m:f>
                                <m:fPr>
                                  <m:ctrlPr>
                                    <a:rPr lang="en-US" i="1">
                                      <a:solidFill>
                                        <a:srgbClr val="836967"/>
                                      </a:solidFill>
                                      <a:latin typeface="Cambria Math" panose="02040503050406030204" pitchFamily="18" charset="0"/>
                                    </a:rPr>
                                  </m:ctrlPr>
                                </m:fPr>
                                <m:num>
                                  <m:sSup>
                                    <m:sSupPr>
                                      <m:ctrlPr>
                                        <a:rPr lang="en-US" i="1">
                                          <a:solidFill>
                                            <a:srgbClr val="836967"/>
                                          </a:solidFill>
                                          <a:latin typeface="Cambria Math" panose="02040503050406030204" pitchFamily="18" charset="0"/>
                                        </a:rPr>
                                      </m:ctrlPr>
                                    </m:sSupPr>
                                    <m:e>
                                      <m:r>
                                        <a:rPr lang="en-US" i="0">
                                          <a:latin typeface="Cambria Math" panose="02040503050406030204" pitchFamily="18" charset="0"/>
                                        </a:rPr>
                                        <m:t>255</m:t>
                                      </m:r>
                                    </m:e>
                                    <m:sup>
                                      <m:r>
                                        <a:rPr lang="en-US" i="0">
                                          <a:latin typeface="Cambria Math" panose="02040503050406030204" pitchFamily="18" charset="0"/>
                                        </a:rPr>
                                        <m:t>2</m:t>
                                      </m:r>
                                    </m:sup>
                                  </m:sSup>
                                </m:num>
                                <m:den>
                                  <m:r>
                                    <a:rPr lang="en-US" i="1">
                                      <a:latin typeface="Cambria Math" panose="02040503050406030204" pitchFamily="18" charset="0"/>
                                    </a:rPr>
                                    <m:t>𝑀𝑆𝐸</m:t>
                                  </m:r>
                                </m:den>
                              </m:f>
                            </m:e>
                          </m:d>
                        </m:e>
                      </m:func>
                      <m:r>
                        <a:rPr lang="en-US" i="1">
                          <a:latin typeface="Cambria Math" panose="02040503050406030204" pitchFamily="18" charset="0"/>
                        </a:rPr>
                        <m:t>𝑑𝐵</m:t>
                      </m:r>
                      <m:r>
                        <a:rPr lang="en-US" i="0">
                          <a:latin typeface="Cambria Math" panose="02040503050406030204" pitchFamily="18" charset="0"/>
                        </a:rPr>
                        <m:t> </m:t>
                      </m:r>
                    </m:oMath>
                  </m:oMathPara>
                </a14:m>
                <a:endParaRPr lang="en-US" dirty="0"/>
              </a:p>
            </p:txBody>
          </p:sp>
        </mc:Choice>
        <mc:Fallback xmlns="">
          <p:sp>
            <p:nvSpPr>
              <p:cNvPr id="12" name="TextBox 11">
                <a:extLst>
                  <a:ext uri="{FF2B5EF4-FFF2-40B4-BE49-F238E27FC236}">
                    <a16:creationId xmlns:a16="http://schemas.microsoft.com/office/drawing/2014/main" id="{54BA808E-7D31-4B8D-A3EF-064C05C66B74}"/>
                  </a:ext>
                </a:extLst>
              </p:cNvPr>
              <p:cNvSpPr txBox="1">
                <a:spLocks noRot="1" noChangeAspect="1" noMove="1" noResize="1" noEditPoints="1" noAdjustHandles="1" noChangeArrowheads="1" noChangeShapeType="1" noTextEdit="1"/>
              </p:cNvSpPr>
              <p:nvPr/>
            </p:nvSpPr>
            <p:spPr>
              <a:xfrm>
                <a:off x="1403648" y="3586578"/>
                <a:ext cx="4572000" cy="720325"/>
              </a:xfrm>
              <a:prstGeom prst="rect">
                <a:avLst/>
              </a:prstGeom>
              <a:blipFill>
                <a:blip r:embed="rId3"/>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2BC15C9-9100-44C4-B666-C5DAEFB848C3}"/>
                  </a:ext>
                </a:extLst>
              </p:cNvPr>
              <p:cNvSpPr txBox="1"/>
              <p:nvPr/>
            </p:nvSpPr>
            <p:spPr>
              <a:xfrm>
                <a:off x="1115616" y="4647857"/>
                <a:ext cx="7128792" cy="1200329"/>
              </a:xfrm>
              <a:prstGeom prst="rect">
                <a:avLst/>
              </a:prstGeom>
              <a:noFill/>
            </p:spPr>
            <p:txBody>
              <a:bodyPr wrap="square">
                <a:spAutoFit/>
              </a:bodyPr>
              <a:lstStyle/>
              <a:p>
                <a:r>
                  <a:rPr lang="el-GR" dirty="0">
                    <a:solidFill>
                      <a:srgbClr val="002060"/>
                    </a:solidFill>
                    <a:latin typeface="Cambria" panose="02040503050406030204" pitchFamily="18" charset="0"/>
                    <a:cs typeface="Times New Roman" panose="02020603050405020304" pitchFamily="18" charset="0"/>
                  </a:rPr>
                  <a:t>Αποτέλεσμα μετρικής </a:t>
                </a:r>
                <a:r>
                  <a:rPr lang="en-US" dirty="0">
                    <a:solidFill>
                      <a:srgbClr val="002060"/>
                    </a:solidFill>
                    <a:latin typeface="Cambria" panose="02040503050406030204" pitchFamily="18" charset="0"/>
                    <a:cs typeface="Times New Roman" panose="02020603050405020304" pitchFamily="18" charset="0"/>
                  </a:rPr>
                  <a:t>PSNR: </a:t>
                </a:r>
              </a:p>
              <a:p>
                <a:pPr algn="just"/>
                <a:r>
                  <a:rPr lang="el-GR" dirty="0">
                    <a:latin typeface="Cambria" panose="02040503050406030204" pitchFamily="18" charset="0"/>
                    <a:cs typeface="Times New Roman" panose="02020603050405020304" pitchFamily="18" charset="0"/>
                  </a:rPr>
                  <a:t>Με είσοδο δύο εικόνες, έστω </a:t>
                </a:r>
                <a14:m>
                  <m:oMath xmlns:m="http://schemas.openxmlformats.org/officeDocument/2006/math">
                    <m:sSub>
                      <m:sSubPr>
                        <m:ctrlPr>
                          <a:rPr lang="en-US" i="1" smtClean="0">
                            <a:effectLst/>
                            <a:latin typeface="Cambria Math" panose="02040503050406030204" pitchFamily="18" charset="0"/>
                          </a:rPr>
                        </m:ctrlPr>
                      </m:sSubPr>
                      <m:e>
                        <m:r>
                          <a:rPr lang="el-GR" sz="1800" i="1">
                            <a:effectLst/>
                            <a:latin typeface="Cambria Math" panose="02040503050406030204" pitchFamily="18" charset="0"/>
                            <a:ea typeface="Times New Roman" panose="02020603050405020304" pitchFamily="18" charset="0"/>
                            <a:cs typeface="Times New Roman" panose="02020603050405020304" pitchFamily="18" charset="0"/>
                          </a:rPr>
                          <m:t>𝛪</m:t>
                        </m:r>
                      </m:e>
                      <m:sub>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𝑠</m:t>
                        </m:r>
                      </m:sub>
                    </m:sSub>
                    <m:r>
                      <a:rPr lang="el-GR"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el-GR" sz="1800" i="1">
                        <a:effectLst/>
                        <a:latin typeface="Cambria Math" panose="02040503050406030204" pitchFamily="18" charset="0"/>
                        <a:ea typeface="Times New Roman" panose="02020603050405020304" pitchFamily="18" charset="0"/>
                        <a:cs typeface="Times New Roman" panose="02020603050405020304" pitchFamily="18" charset="0"/>
                      </a:rPr>
                      <m:t>𝜅𝛼𝜄</m:t>
                    </m:r>
                    <m:r>
                      <a:rPr lang="el-GR" sz="18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i="1">
                            <a:effectLst/>
                            <a:latin typeface="Cambria Math" panose="02040503050406030204" pitchFamily="18" charset="0"/>
                          </a:rPr>
                        </m:ctrlPr>
                      </m:sSubPr>
                      <m:e>
                        <m:r>
                          <a:rPr lang="el-GR" sz="1800" i="1">
                            <a:effectLst/>
                            <a:latin typeface="Cambria Math" panose="02040503050406030204" pitchFamily="18" charset="0"/>
                            <a:ea typeface="Times New Roman" panose="02020603050405020304" pitchFamily="18" charset="0"/>
                            <a:cs typeface="Times New Roman" panose="02020603050405020304" pitchFamily="18" charset="0"/>
                          </a:rPr>
                          <m:t>𝛪</m:t>
                        </m:r>
                      </m:e>
                      <m:sub>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𝑎</m:t>
                        </m:r>
                      </m:sub>
                    </m:sSub>
                  </m:oMath>
                </a14:m>
                <a:r>
                  <a:rPr lang="en-GB" sz="1800" dirty="0">
                    <a:effectLst/>
                    <a:latin typeface="Cambria" panose="02040503050406030204" pitchFamily="18" charset="0"/>
                    <a:ea typeface="Times New Roman" panose="02020603050405020304" pitchFamily="18" charset="0"/>
                    <a:cs typeface="Times New Roman" panose="02020603050405020304" pitchFamily="18" charset="0"/>
                  </a:rPr>
                  <a:t>, </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η μετρική </a:t>
                </a:r>
                <a:r>
                  <a:rPr lang="en-US" sz="1800" dirty="0">
                    <a:effectLst/>
                    <a:latin typeface="Cambria" panose="02040503050406030204" pitchFamily="18" charset="0"/>
                    <a:ea typeface="Times New Roman" panose="02020603050405020304" pitchFamily="18" charset="0"/>
                    <a:cs typeface="Times New Roman" panose="02020603050405020304" pitchFamily="18" charset="0"/>
                  </a:rPr>
                  <a:t>PSNR</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μας δίνει σε </a:t>
                </a:r>
                <a:r>
                  <a:rPr lang="en-US" sz="1800" dirty="0">
                    <a:effectLst/>
                    <a:latin typeface="Cambria" panose="02040503050406030204" pitchFamily="18" charset="0"/>
                    <a:ea typeface="Times New Roman" panose="02020603050405020304" pitchFamily="18" charset="0"/>
                    <a:cs typeface="Times New Roman" panose="02020603050405020304" pitchFamily="18" charset="0"/>
                  </a:rPr>
                  <a:t>decibels (dB), </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τις αλλοιώσεις της υδατοσημασμένης εικόνας σε σχέση με την αρχική εικόνα</a:t>
                </a:r>
                <a:r>
                  <a:rPr lang="en-US" sz="1800" dirty="0">
                    <a:effectLst/>
                    <a:latin typeface="Cambria" panose="02040503050406030204" pitchFamily="18" charset="0"/>
                    <a:ea typeface="Times New Roman" panose="02020603050405020304" pitchFamily="18" charset="0"/>
                    <a:cs typeface="Times New Roman" panose="02020603050405020304" pitchFamily="18" charset="0"/>
                  </a:rPr>
                  <a:t>.</a:t>
                </a:r>
                <a:endParaRPr lang="en-US" dirty="0"/>
              </a:p>
            </p:txBody>
          </p:sp>
        </mc:Choice>
        <mc:Fallback xmlns="">
          <p:sp>
            <p:nvSpPr>
              <p:cNvPr id="14" name="TextBox 13">
                <a:extLst>
                  <a:ext uri="{FF2B5EF4-FFF2-40B4-BE49-F238E27FC236}">
                    <a16:creationId xmlns:a16="http://schemas.microsoft.com/office/drawing/2014/main" id="{42BC15C9-9100-44C4-B666-C5DAEFB848C3}"/>
                  </a:ext>
                </a:extLst>
              </p:cNvPr>
              <p:cNvSpPr txBox="1">
                <a:spLocks noRot="1" noChangeAspect="1" noMove="1" noResize="1" noEditPoints="1" noAdjustHandles="1" noChangeArrowheads="1" noChangeShapeType="1" noTextEdit="1"/>
              </p:cNvSpPr>
              <p:nvPr/>
            </p:nvSpPr>
            <p:spPr>
              <a:xfrm>
                <a:off x="1115616" y="4647857"/>
                <a:ext cx="7128792" cy="1200329"/>
              </a:xfrm>
              <a:prstGeom prst="rect">
                <a:avLst/>
              </a:prstGeom>
              <a:blipFill>
                <a:blip r:embed="rId4"/>
                <a:stretch>
                  <a:fillRect l="-684" t="-3046" r="-770" b="-6599"/>
                </a:stretch>
              </a:blipFill>
            </p:spPr>
            <p:txBody>
              <a:bodyPr/>
              <a:lstStyle/>
              <a:p>
                <a:r>
                  <a:rPr lang="el-GR">
                    <a:noFill/>
                  </a:rPr>
                  <a:t> </a:t>
                </a:r>
              </a:p>
            </p:txBody>
          </p:sp>
        </mc:Fallback>
      </mc:AlternateContent>
      <p:sp>
        <p:nvSpPr>
          <p:cNvPr id="13" name="Rectangle 7">
            <a:extLst>
              <a:ext uri="{FF2B5EF4-FFF2-40B4-BE49-F238E27FC236}">
                <a16:creationId xmlns:a16="http://schemas.microsoft.com/office/drawing/2014/main" id="{7F687760-6669-4AAB-A82A-0F3C8AEBD41E}"/>
              </a:ext>
            </a:extLst>
          </p:cNvPr>
          <p:cNvSpPr/>
          <p:nvPr/>
        </p:nvSpPr>
        <p:spPr>
          <a:xfrm>
            <a:off x="800073" y="1465734"/>
            <a:ext cx="7772455" cy="1200329"/>
          </a:xfrm>
          <a:prstGeom prst="rect">
            <a:avLst/>
          </a:prstGeom>
        </p:spPr>
        <p:txBody>
          <a:bodyPr wrap="square">
            <a:spAutoFit/>
          </a:bodyPr>
          <a:lstStyle/>
          <a:p>
            <a:pPr marL="0" lvl="3" algn="just"/>
            <a:r>
              <a:rPr lang="el-GR" b="1" dirty="0">
                <a:solidFill>
                  <a:srgbClr val="C00000"/>
                </a:solidFill>
                <a:latin typeface="Times New Roman" pitchFamily="18" charset="0"/>
                <a:cs typeface="Times New Roman" pitchFamily="18" charset="0"/>
                <a:sym typeface="Wingdings" pitchFamily="2" charset="2"/>
              </a:rPr>
              <a:t>Αξιολόγηση </a:t>
            </a:r>
            <a:r>
              <a:rPr lang="el-GR" b="1" dirty="0" err="1">
                <a:solidFill>
                  <a:srgbClr val="C00000"/>
                </a:solidFill>
                <a:latin typeface="Times New Roman" pitchFamily="18" charset="0"/>
                <a:cs typeface="Times New Roman" pitchFamily="18" charset="0"/>
                <a:sym typeface="Wingdings" pitchFamily="2" charset="2"/>
              </a:rPr>
              <a:t>υδατοσημασμένης</a:t>
            </a:r>
            <a:r>
              <a:rPr lang="el-GR" b="1" dirty="0">
                <a:solidFill>
                  <a:srgbClr val="C00000"/>
                </a:solidFill>
                <a:latin typeface="Times New Roman" pitchFamily="18" charset="0"/>
                <a:cs typeface="Times New Roman" pitchFamily="18" charset="0"/>
                <a:sym typeface="Wingdings" pitchFamily="2" charset="2"/>
              </a:rPr>
              <a:t> εικόνας</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Κατά την αξιολόγηση της τεχνικής </a:t>
            </a:r>
            <a:r>
              <a:rPr lang="el-GR" sz="1800" dirty="0" err="1">
                <a:effectLst/>
                <a:latin typeface="Cambria" panose="02040503050406030204" pitchFamily="18" charset="0"/>
                <a:ea typeface="Times New Roman" panose="02020603050405020304" pitchFamily="18" charset="0"/>
                <a:cs typeface="Times New Roman" panose="02020603050405020304" pitchFamily="18" charset="0"/>
              </a:rPr>
              <a:t>υδατοσήμανσης</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χρησιμοποιούμε μετρικές που συγκρίνουν την αρχική εικόνα, και την εικόνα που </a:t>
            </a:r>
            <a:r>
              <a:rPr lang="el-GR" dirty="0">
                <a:latin typeface="Cambria" panose="02040503050406030204" pitchFamily="18" charset="0"/>
                <a:ea typeface="Times New Roman" panose="02020603050405020304" pitchFamily="18" charset="0"/>
                <a:cs typeface="Times New Roman" panose="02020603050405020304" pitchFamily="18" charset="0"/>
              </a:rPr>
              <a:t>προέκυψε</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μετά την ενσωμάτωση του </a:t>
            </a:r>
            <a:r>
              <a:rPr lang="el-GR" sz="1800" dirty="0" err="1">
                <a:effectLst/>
                <a:latin typeface="Cambria" panose="02040503050406030204" pitchFamily="18" charset="0"/>
                <a:ea typeface="Times New Roman" panose="02020603050405020304" pitchFamily="18" charset="0"/>
                <a:cs typeface="Times New Roman" panose="02020603050405020304" pitchFamily="18" charset="0"/>
              </a:rPr>
              <a:t>υδατοσήματος</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ή μετά από κάποια επίθεση που δέχθηκε.</a:t>
            </a:r>
            <a:endParaRPr lang="en-US" dirty="0"/>
          </a:p>
        </p:txBody>
      </p:sp>
    </p:spTree>
    <p:extLst>
      <p:ext uri="{BB962C8B-B14F-4D97-AF65-F5344CB8AC3E}">
        <p14:creationId xmlns:p14="http://schemas.microsoft.com/office/powerpoint/2010/main" val="25272951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53</a:t>
            </a:fld>
            <a:endParaRPr lang="el-GR" altLang="el-GR" sz="1200" dirty="0">
              <a:latin typeface="Cambria" pitchFamily="18" charset="0"/>
            </a:endParaRPr>
          </a:p>
        </p:txBody>
      </p:sp>
      <p:sp>
        <p:nvSpPr>
          <p:cNvPr id="9" name="TextBox 8">
            <a:extLst>
              <a:ext uri="{FF2B5EF4-FFF2-40B4-BE49-F238E27FC236}">
                <a16:creationId xmlns:a16="http://schemas.microsoft.com/office/drawing/2014/main" id="{62C7346C-7F98-4114-83B2-1FF637BE2132}"/>
              </a:ext>
            </a:extLst>
          </p:cNvPr>
          <p:cNvSpPr txBox="1"/>
          <p:nvPr/>
        </p:nvSpPr>
        <p:spPr>
          <a:xfrm>
            <a:off x="800073" y="2700855"/>
            <a:ext cx="5423507" cy="369332"/>
          </a:xfrm>
          <a:prstGeom prst="rect">
            <a:avLst/>
          </a:prstGeom>
          <a:noFill/>
        </p:spPr>
        <p:txBody>
          <a:bodyPr wrap="square">
            <a:spAutoFit/>
          </a:bodyPr>
          <a:lstStyle/>
          <a:p>
            <a:pPr>
              <a:buFont typeface="Arial" pitchFamily="34" charset="0"/>
              <a:buChar char="•"/>
            </a:pPr>
            <a:r>
              <a:rPr lang="en-US" dirty="0">
                <a:solidFill>
                  <a:srgbClr val="C00000"/>
                </a:solidFill>
                <a:latin typeface="Times New Roman" pitchFamily="18" charset="0"/>
                <a:cs typeface="Times New Roman" pitchFamily="18" charset="0"/>
              </a:rPr>
              <a:t> </a:t>
            </a:r>
            <a:r>
              <a:rPr lang="el-GR" dirty="0">
                <a:solidFill>
                  <a:srgbClr val="C00000"/>
                </a:solidFill>
                <a:latin typeface="Times New Roman" pitchFamily="18" charset="0"/>
                <a:cs typeface="Times New Roman" pitchFamily="18" charset="0"/>
              </a:rPr>
              <a:t>Μετρικές αξιολόγησης υδατοσημασμένης εικόνας</a:t>
            </a:r>
            <a:endParaRPr lang="en-US" dirty="0">
              <a:solidFill>
                <a:srgbClr val="C00000"/>
              </a:solidFill>
              <a:latin typeface="Times New Roman" pitchFamily="18" charset="0"/>
              <a:cs typeface="Times New Roman" pitchFamily="18" charset="0"/>
            </a:endParaRPr>
          </a:p>
        </p:txBody>
      </p:sp>
      <p:sp>
        <p:nvSpPr>
          <p:cNvPr id="10" name="TextBox 9">
            <a:extLst>
              <a:ext uri="{FF2B5EF4-FFF2-40B4-BE49-F238E27FC236}">
                <a16:creationId xmlns:a16="http://schemas.microsoft.com/office/drawing/2014/main" id="{9BD9074B-0A84-46FA-ABC7-624AD54C7AC3}"/>
              </a:ext>
            </a:extLst>
          </p:cNvPr>
          <p:cNvSpPr txBox="1"/>
          <p:nvPr/>
        </p:nvSpPr>
        <p:spPr>
          <a:xfrm>
            <a:off x="1135905" y="3085265"/>
            <a:ext cx="4572000" cy="369332"/>
          </a:xfrm>
          <a:prstGeom prst="rect">
            <a:avLst/>
          </a:prstGeom>
          <a:noFill/>
        </p:spPr>
        <p:txBody>
          <a:bodyPr wrap="square">
            <a:spAutoFit/>
          </a:bodyPr>
          <a:lstStyle/>
          <a:p>
            <a:r>
              <a:rPr lang="el-GR" sz="1800" kern="1400" dirty="0">
                <a:effectLst/>
                <a:latin typeface="Cambria" panose="02040503050406030204" pitchFamily="18" charset="0"/>
              </a:rPr>
              <a:t>2.    </a:t>
            </a:r>
            <a:r>
              <a:rPr lang="en-GB" sz="1800" kern="1400" dirty="0">
                <a:effectLst/>
                <a:latin typeface="Cambria" panose="02040503050406030204" pitchFamily="18" charset="0"/>
              </a:rPr>
              <a:t>Structural Similarity Index (SSIM)</a:t>
            </a:r>
            <a:endParaRPr lang="en-US" sz="1800" kern="1400" dirty="0">
              <a:effectLst/>
              <a:latin typeface="Cambria" panose="02040503050406030204" pitchFamily="18"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4BA808E-7D31-4B8D-A3EF-064C05C66B74}"/>
                  </a:ext>
                </a:extLst>
              </p:cNvPr>
              <p:cNvSpPr txBox="1"/>
              <p:nvPr/>
            </p:nvSpPr>
            <p:spPr>
              <a:xfrm>
                <a:off x="1403648" y="3759260"/>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𝑆𝑆𝐼𝑀</m:t>
                      </m:r>
                      <m:r>
                        <a:rPr lang="el-GR" i="1">
                          <a:latin typeface="Cambria Math" panose="02040503050406030204" pitchFamily="18" charset="0"/>
                        </a:rPr>
                        <m:t>(</m:t>
                      </m:r>
                      <m:r>
                        <a:rPr lang="en-GB" i="1">
                          <a:latin typeface="Cambria Math" panose="02040503050406030204" pitchFamily="18" charset="0"/>
                        </a:rPr>
                        <m:t>𝑥</m:t>
                      </m:r>
                      <m:r>
                        <a:rPr lang="el-GR" i="1">
                          <a:latin typeface="Cambria Math" panose="02040503050406030204" pitchFamily="18" charset="0"/>
                        </a:rPr>
                        <m:t>,</m:t>
                      </m:r>
                      <m:r>
                        <a:rPr lang="en-GB" i="1">
                          <a:latin typeface="Cambria Math" panose="02040503050406030204" pitchFamily="18" charset="0"/>
                        </a:rPr>
                        <m:t>𝑦</m:t>
                      </m:r>
                      <m:r>
                        <a:rPr lang="el-GR" i="1">
                          <a:latin typeface="Cambria Math" panose="02040503050406030204" pitchFamily="18" charset="0"/>
                        </a:rPr>
                        <m:t>) = </m:t>
                      </m:r>
                      <m:r>
                        <a:rPr lang="en-GB" i="1">
                          <a:latin typeface="Cambria Math" panose="02040503050406030204" pitchFamily="18" charset="0"/>
                        </a:rPr>
                        <m:t>𝐿</m:t>
                      </m:r>
                      <m:r>
                        <a:rPr lang="el-GR"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𝛪</m:t>
                          </m:r>
                        </m:e>
                        <m:sub>
                          <m:r>
                            <a:rPr lang="en-GB" i="1">
                              <a:latin typeface="Cambria Math" panose="02040503050406030204" pitchFamily="18" charset="0"/>
                            </a:rPr>
                            <m:t>𝑠</m:t>
                          </m:r>
                        </m:sub>
                      </m:sSub>
                      <m:r>
                        <m:rPr>
                          <m:nor/>
                        </m:rPr>
                        <a:rPr lang="el-GR"/>
                        <m:t>,</m:t>
                      </m:r>
                      <m:r>
                        <m:rPr>
                          <m:nor/>
                        </m:rPr>
                        <a:rPr lang="el-GR" i="1"/>
                        <m:t> </m:t>
                      </m:r>
                      <m:sSub>
                        <m:sSubPr>
                          <m:ctrlPr>
                            <a:rPr lang="en-US" i="1">
                              <a:latin typeface="Cambria Math" panose="02040503050406030204" pitchFamily="18" charset="0"/>
                            </a:rPr>
                          </m:ctrlPr>
                        </m:sSubPr>
                        <m:e>
                          <m:r>
                            <a:rPr lang="el-GR" i="1">
                              <a:latin typeface="Cambria Math" panose="02040503050406030204" pitchFamily="18" charset="0"/>
                            </a:rPr>
                            <m:t>𝛪</m:t>
                          </m:r>
                        </m:e>
                        <m:sub>
                          <m:r>
                            <a:rPr lang="en-GB" i="1">
                              <a:latin typeface="Cambria Math" panose="02040503050406030204" pitchFamily="18" charset="0"/>
                            </a:rPr>
                            <m:t>𝑎</m:t>
                          </m:r>
                        </m:sub>
                      </m:sSub>
                      <m:r>
                        <a:rPr lang="el-GR" i="1">
                          <a:latin typeface="Cambria Math" panose="02040503050406030204" pitchFamily="18" charset="0"/>
                        </a:rPr>
                        <m:t>)</m:t>
                      </m:r>
                      <m:r>
                        <a:rPr lang="en-GB" i="1">
                          <a:latin typeface="Cambria Math" panose="02040503050406030204" pitchFamily="18" charset="0"/>
                        </a:rPr>
                        <m:t>𝐶</m:t>
                      </m:r>
                      <m:r>
                        <a:rPr lang="el-GR"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𝛪</m:t>
                          </m:r>
                        </m:e>
                        <m:sub>
                          <m:r>
                            <a:rPr lang="en-GB" i="1">
                              <a:latin typeface="Cambria Math" panose="02040503050406030204" pitchFamily="18" charset="0"/>
                            </a:rPr>
                            <m:t>𝑠</m:t>
                          </m:r>
                        </m:sub>
                      </m:sSub>
                      <m:r>
                        <m:rPr>
                          <m:nor/>
                        </m:rPr>
                        <a:rPr lang="el-GR"/>
                        <m:t>,</m:t>
                      </m:r>
                      <m:r>
                        <m:rPr>
                          <m:nor/>
                        </m:rPr>
                        <a:rPr lang="el-GR" i="1"/>
                        <m:t> </m:t>
                      </m:r>
                      <m:sSub>
                        <m:sSubPr>
                          <m:ctrlPr>
                            <a:rPr lang="en-US" i="1">
                              <a:latin typeface="Cambria Math" panose="02040503050406030204" pitchFamily="18" charset="0"/>
                            </a:rPr>
                          </m:ctrlPr>
                        </m:sSubPr>
                        <m:e>
                          <m:r>
                            <a:rPr lang="el-GR" i="1">
                              <a:latin typeface="Cambria Math" panose="02040503050406030204" pitchFamily="18" charset="0"/>
                            </a:rPr>
                            <m:t>𝛪</m:t>
                          </m:r>
                        </m:e>
                        <m:sub>
                          <m:r>
                            <a:rPr lang="en-GB" i="1">
                              <a:latin typeface="Cambria Math" panose="02040503050406030204" pitchFamily="18" charset="0"/>
                            </a:rPr>
                            <m:t>𝑎</m:t>
                          </m:r>
                        </m:sub>
                      </m:sSub>
                      <m:r>
                        <a:rPr lang="el-GR" i="1">
                          <a:latin typeface="Cambria Math" panose="02040503050406030204" pitchFamily="18" charset="0"/>
                        </a:rPr>
                        <m:t>)</m:t>
                      </m:r>
                      <m:r>
                        <a:rPr lang="el-GR" i="1">
                          <a:latin typeface="Cambria Math" panose="02040503050406030204" pitchFamily="18" charset="0"/>
                        </a:rPr>
                        <m:t>𝑆</m:t>
                      </m:r>
                      <m:r>
                        <a:rPr lang="el-GR"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𝛪</m:t>
                          </m:r>
                        </m:e>
                        <m:sub>
                          <m:r>
                            <a:rPr lang="en-GB" i="1">
                              <a:latin typeface="Cambria Math" panose="02040503050406030204" pitchFamily="18" charset="0"/>
                            </a:rPr>
                            <m:t>𝑠</m:t>
                          </m:r>
                        </m:sub>
                      </m:sSub>
                      <m:r>
                        <m:rPr>
                          <m:nor/>
                        </m:rPr>
                        <a:rPr lang="el-GR"/>
                        <m:t>,</m:t>
                      </m:r>
                      <m:r>
                        <m:rPr>
                          <m:nor/>
                        </m:rPr>
                        <a:rPr lang="el-GR" i="1"/>
                        <m:t> </m:t>
                      </m:r>
                      <m:sSub>
                        <m:sSubPr>
                          <m:ctrlPr>
                            <a:rPr lang="en-US" i="1">
                              <a:latin typeface="Cambria Math" panose="02040503050406030204" pitchFamily="18" charset="0"/>
                            </a:rPr>
                          </m:ctrlPr>
                        </m:sSubPr>
                        <m:e>
                          <m:r>
                            <a:rPr lang="el-GR" i="1">
                              <a:latin typeface="Cambria Math" panose="02040503050406030204" pitchFamily="18" charset="0"/>
                            </a:rPr>
                            <m:t>𝛪</m:t>
                          </m:r>
                        </m:e>
                        <m:sub>
                          <m:r>
                            <a:rPr lang="en-GB" i="1">
                              <a:latin typeface="Cambria Math" panose="02040503050406030204" pitchFamily="18" charset="0"/>
                            </a:rPr>
                            <m:t>𝑎</m:t>
                          </m:r>
                        </m:sub>
                      </m:sSub>
                      <m:r>
                        <a:rPr lang="el-GR" i="1">
                          <a:latin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54BA808E-7D31-4B8D-A3EF-064C05C66B74}"/>
                  </a:ext>
                </a:extLst>
              </p:cNvPr>
              <p:cNvSpPr txBox="1">
                <a:spLocks noRot="1" noChangeAspect="1" noMove="1" noResize="1" noEditPoints="1" noAdjustHandles="1" noChangeArrowheads="1" noChangeShapeType="1" noTextEdit="1"/>
              </p:cNvSpPr>
              <p:nvPr/>
            </p:nvSpPr>
            <p:spPr>
              <a:xfrm>
                <a:off x="1403648" y="3759260"/>
                <a:ext cx="4572000" cy="369332"/>
              </a:xfrm>
              <a:prstGeom prst="rect">
                <a:avLst/>
              </a:prstGeom>
              <a:blipFill>
                <a:blip r:embed="rId3"/>
                <a:stretch>
                  <a:fillRect b="-15000"/>
                </a:stretch>
              </a:blipFill>
            </p:spPr>
            <p:txBody>
              <a:bodyPr/>
              <a:lstStyle/>
              <a:p>
                <a:r>
                  <a:rPr lang="el-GR">
                    <a:noFill/>
                  </a:rPr>
                  <a:t> </a:t>
                </a:r>
              </a:p>
            </p:txBody>
          </p:sp>
        </mc:Fallback>
      </mc:AlternateContent>
      <p:sp>
        <p:nvSpPr>
          <p:cNvPr id="14" name="TextBox 13">
            <a:extLst>
              <a:ext uri="{FF2B5EF4-FFF2-40B4-BE49-F238E27FC236}">
                <a16:creationId xmlns:a16="http://schemas.microsoft.com/office/drawing/2014/main" id="{42BC15C9-9100-44C4-B666-C5DAEFB848C3}"/>
              </a:ext>
            </a:extLst>
          </p:cNvPr>
          <p:cNvSpPr txBox="1"/>
          <p:nvPr/>
        </p:nvSpPr>
        <p:spPr>
          <a:xfrm>
            <a:off x="1115616" y="4647857"/>
            <a:ext cx="7128792" cy="1477328"/>
          </a:xfrm>
          <a:prstGeom prst="rect">
            <a:avLst/>
          </a:prstGeom>
          <a:noFill/>
        </p:spPr>
        <p:txBody>
          <a:bodyPr wrap="square">
            <a:spAutoFit/>
          </a:bodyPr>
          <a:lstStyle/>
          <a:p>
            <a:r>
              <a:rPr lang="el-GR" dirty="0">
                <a:solidFill>
                  <a:srgbClr val="002060"/>
                </a:solidFill>
                <a:latin typeface="Cambria" panose="02040503050406030204" pitchFamily="18" charset="0"/>
                <a:cs typeface="Times New Roman" panose="02020603050405020304" pitchFamily="18" charset="0"/>
              </a:rPr>
              <a:t>Αποτέλεσμα μετρικής </a:t>
            </a:r>
            <a:r>
              <a:rPr lang="en-GB" dirty="0">
                <a:solidFill>
                  <a:srgbClr val="002060"/>
                </a:solidFill>
                <a:latin typeface="Cambria" panose="02040503050406030204" pitchFamily="18" charset="0"/>
                <a:cs typeface="Times New Roman" panose="02020603050405020304" pitchFamily="18" charset="0"/>
              </a:rPr>
              <a:t>SSIM</a:t>
            </a:r>
            <a:r>
              <a:rPr lang="en-US" dirty="0">
                <a:solidFill>
                  <a:srgbClr val="002060"/>
                </a:solidFill>
                <a:latin typeface="Cambria" panose="02040503050406030204" pitchFamily="18" charset="0"/>
                <a:cs typeface="Times New Roman" panose="02020603050405020304" pitchFamily="18" charset="0"/>
              </a:rPr>
              <a:t>: </a:t>
            </a:r>
          </a:p>
          <a:p>
            <a:pPr algn="just"/>
            <a:r>
              <a:rPr lang="el-GR" dirty="0">
                <a:latin typeface="Cambria" panose="02040503050406030204" pitchFamily="18" charset="0"/>
                <a:ea typeface="Times New Roman" panose="02020603050405020304" pitchFamily="18" charset="0"/>
                <a:cs typeface="Times New Roman" panose="02020603050405020304" pitchFamily="18" charset="0"/>
              </a:rPr>
              <a:t>Η μετρική </a:t>
            </a:r>
            <a:r>
              <a:rPr lang="en-GB" dirty="0">
                <a:latin typeface="Cambria" panose="02040503050406030204" pitchFamily="18" charset="0"/>
                <a:ea typeface="Times New Roman" panose="02020603050405020304" pitchFamily="18" charset="0"/>
                <a:cs typeface="Times New Roman" panose="02020603050405020304" pitchFamily="18" charset="0"/>
              </a:rPr>
              <a:t>SSIM </a:t>
            </a:r>
            <a:r>
              <a:rPr lang="el-GR" dirty="0">
                <a:latin typeface="Cambria" panose="02040503050406030204" pitchFamily="18" charset="0"/>
                <a:ea typeface="Times New Roman" panose="02020603050405020304" pitchFamily="18" charset="0"/>
                <a:cs typeface="Times New Roman" panose="02020603050405020304" pitchFamily="18" charset="0"/>
              </a:rPr>
              <a:t>μας βοηθά να υπολογίσουμε σε πιο ποσοστό η υδατογραφημένη εικόνα μοιάζει δομικά με την αρχική. Η μετρική </a:t>
            </a:r>
            <a:r>
              <a:rPr lang="en-GB" dirty="0">
                <a:latin typeface="Cambria" panose="02040503050406030204" pitchFamily="18" charset="0"/>
                <a:ea typeface="Times New Roman" panose="02020603050405020304" pitchFamily="18" charset="0"/>
                <a:cs typeface="Times New Roman" panose="02020603050405020304" pitchFamily="18" charset="0"/>
              </a:rPr>
              <a:t>SSIM </a:t>
            </a:r>
            <a:r>
              <a:rPr lang="el-GR" dirty="0">
                <a:latin typeface="Cambria" panose="02040503050406030204" pitchFamily="18" charset="0"/>
                <a:ea typeface="Times New Roman" panose="02020603050405020304" pitchFamily="18" charset="0"/>
                <a:cs typeface="Times New Roman" panose="02020603050405020304" pitchFamily="18" charset="0"/>
              </a:rPr>
              <a:t>συγκρίνει την ομοιότητα των δύο εικόνων μεταξύ τριών παραγόντων: Φωτεινότητα (</a:t>
            </a:r>
            <a:r>
              <a:rPr lang="en-GB" dirty="0">
                <a:latin typeface="Cambria" panose="02040503050406030204" pitchFamily="18" charset="0"/>
                <a:ea typeface="Times New Roman" panose="02020603050405020304" pitchFamily="18" charset="0"/>
                <a:cs typeface="Times New Roman" panose="02020603050405020304" pitchFamily="18" charset="0"/>
              </a:rPr>
              <a:t>L</a:t>
            </a:r>
            <a:r>
              <a:rPr lang="el-GR" dirty="0">
                <a:latin typeface="Cambria" panose="02040503050406030204" pitchFamily="18" charset="0"/>
                <a:ea typeface="Times New Roman" panose="02020603050405020304" pitchFamily="18" charset="0"/>
                <a:cs typeface="Times New Roman" panose="02020603050405020304" pitchFamily="18" charset="0"/>
              </a:rPr>
              <a:t>), Αντίθεση (</a:t>
            </a:r>
            <a:r>
              <a:rPr lang="en-GB" dirty="0">
                <a:latin typeface="Cambria" panose="02040503050406030204" pitchFamily="18" charset="0"/>
                <a:ea typeface="Times New Roman" panose="02020603050405020304" pitchFamily="18" charset="0"/>
                <a:cs typeface="Times New Roman" panose="02020603050405020304" pitchFamily="18" charset="0"/>
              </a:rPr>
              <a:t>C</a:t>
            </a:r>
            <a:r>
              <a:rPr lang="el-GR" dirty="0">
                <a:latin typeface="Cambria" panose="02040503050406030204" pitchFamily="18" charset="0"/>
                <a:ea typeface="Times New Roman" panose="02020603050405020304" pitchFamily="18" charset="0"/>
                <a:cs typeface="Times New Roman" panose="02020603050405020304" pitchFamily="18" charset="0"/>
              </a:rPr>
              <a:t>) και Δομή (</a:t>
            </a:r>
            <a:r>
              <a:rPr lang="en-GB" dirty="0">
                <a:latin typeface="Cambria" panose="02040503050406030204" pitchFamily="18" charset="0"/>
                <a:ea typeface="Times New Roman" panose="02020603050405020304" pitchFamily="18" charset="0"/>
                <a:cs typeface="Times New Roman" panose="02020603050405020304" pitchFamily="18" charset="0"/>
              </a:rPr>
              <a:t>S</a:t>
            </a:r>
            <a:r>
              <a:rPr lang="el-GR" dirty="0">
                <a:latin typeface="Cambria" panose="02040503050406030204" pitchFamily="18" charset="0"/>
                <a:ea typeface="Times New Roman" panose="02020603050405020304" pitchFamily="18" charset="0"/>
                <a:cs typeface="Times New Roman" panose="02020603050405020304" pitchFamily="18" charset="0"/>
              </a:rPr>
              <a:t>)</a:t>
            </a:r>
            <a:r>
              <a:rPr lang="el-GR" i="1" dirty="0">
                <a:latin typeface="Cambria" panose="02040503050406030204" pitchFamily="18" charset="0"/>
                <a:ea typeface="Times New Roman" panose="02020603050405020304" pitchFamily="18" charset="0"/>
                <a:cs typeface="Times New Roman" panose="02020603050405020304" pitchFamily="18" charset="0"/>
              </a:rPr>
              <a:t>.</a:t>
            </a:r>
            <a:endParaRPr lang="en-US" dirty="0">
              <a:latin typeface="Cambria" panose="02040503050406030204" pitchFamily="18" charset="0"/>
              <a:ea typeface="Times New Roman" panose="02020603050405020304" pitchFamily="18" charset="0"/>
              <a:cs typeface="Times New Roman" panose="02020603050405020304" pitchFamily="18" charset="0"/>
            </a:endParaRPr>
          </a:p>
        </p:txBody>
      </p:sp>
      <p:sp>
        <p:nvSpPr>
          <p:cNvPr id="13" name="Rectangle 7">
            <a:extLst>
              <a:ext uri="{FF2B5EF4-FFF2-40B4-BE49-F238E27FC236}">
                <a16:creationId xmlns:a16="http://schemas.microsoft.com/office/drawing/2014/main" id="{489C11DB-54E1-4287-8935-27F9B849164C}"/>
              </a:ext>
            </a:extLst>
          </p:cNvPr>
          <p:cNvSpPr/>
          <p:nvPr/>
        </p:nvSpPr>
        <p:spPr>
          <a:xfrm>
            <a:off x="800073" y="1465734"/>
            <a:ext cx="7772455" cy="1200329"/>
          </a:xfrm>
          <a:prstGeom prst="rect">
            <a:avLst/>
          </a:prstGeom>
        </p:spPr>
        <p:txBody>
          <a:bodyPr wrap="square">
            <a:spAutoFit/>
          </a:bodyPr>
          <a:lstStyle/>
          <a:p>
            <a:pPr marL="0" lvl="3" algn="just"/>
            <a:r>
              <a:rPr lang="el-GR" b="1" dirty="0">
                <a:solidFill>
                  <a:srgbClr val="C00000"/>
                </a:solidFill>
                <a:latin typeface="Times New Roman" pitchFamily="18" charset="0"/>
                <a:cs typeface="Times New Roman" pitchFamily="18" charset="0"/>
                <a:sym typeface="Wingdings" pitchFamily="2" charset="2"/>
              </a:rPr>
              <a:t>Αξιολόγηση </a:t>
            </a:r>
            <a:r>
              <a:rPr lang="el-GR" b="1" dirty="0" err="1">
                <a:solidFill>
                  <a:srgbClr val="C00000"/>
                </a:solidFill>
                <a:latin typeface="Times New Roman" pitchFamily="18" charset="0"/>
                <a:cs typeface="Times New Roman" pitchFamily="18" charset="0"/>
                <a:sym typeface="Wingdings" pitchFamily="2" charset="2"/>
              </a:rPr>
              <a:t>υδατοσημασμένης</a:t>
            </a:r>
            <a:r>
              <a:rPr lang="el-GR" b="1" dirty="0">
                <a:solidFill>
                  <a:srgbClr val="C00000"/>
                </a:solidFill>
                <a:latin typeface="Times New Roman" pitchFamily="18" charset="0"/>
                <a:cs typeface="Times New Roman" pitchFamily="18" charset="0"/>
                <a:sym typeface="Wingdings" pitchFamily="2" charset="2"/>
              </a:rPr>
              <a:t> εικόνας</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Κατά την αξιολόγηση της τεχνικής </a:t>
            </a:r>
            <a:r>
              <a:rPr lang="el-GR" sz="1800" dirty="0" err="1">
                <a:effectLst/>
                <a:latin typeface="Cambria" panose="02040503050406030204" pitchFamily="18" charset="0"/>
                <a:ea typeface="Times New Roman" panose="02020603050405020304" pitchFamily="18" charset="0"/>
                <a:cs typeface="Times New Roman" panose="02020603050405020304" pitchFamily="18" charset="0"/>
              </a:rPr>
              <a:t>υδατοσήμανσης</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χρησιμοποιούμε μετρικές που συγκρίνουν την αρχική εικόνα, και την εικόνα που </a:t>
            </a:r>
            <a:r>
              <a:rPr lang="el-GR" dirty="0">
                <a:latin typeface="Cambria" panose="02040503050406030204" pitchFamily="18" charset="0"/>
                <a:ea typeface="Times New Roman" panose="02020603050405020304" pitchFamily="18" charset="0"/>
                <a:cs typeface="Times New Roman" panose="02020603050405020304" pitchFamily="18" charset="0"/>
              </a:rPr>
              <a:t>προέκυψε</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μετά την ενσωμάτωση του </a:t>
            </a:r>
            <a:r>
              <a:rPr lang="el-GR" sz="1800" dirty="0" err="1">
                <a:effectLst/>
                <a:latin typeface="Cambria" panose="02040503050406030204" pitchFamily="18" charset="0"/>
                <a:ea typeface="Times New Roman" panose="02020603050405020304" pitchFamily="18" charset="0"/>
                <a:cs typeface="Times New Roman" panose="02020603050405020304" pitchFamily="18" charset="0"/>
              </a:rPr>
              <a:t>υδατοσήματος</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ή μετά από κάποια επίθεση που δέχθηκε.</a:t>
            </a:r>
            <a:endParaRPr lang="en-US" dirty="0"/>
          </a:p>
        </p:txBody>
      </p:sp>
    </p:spTree>
    <p:extLst>
      <p:ext uri="{BB962C8B-B14F-4D97-AF65-F5344CB8AC3E}">
        <p14:creationId xmlns:p14="http://schemas.microsoft.com/office/powerpoint/2010/main" val="31942828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54</a:t>
            </a:fld>
            <a:endParaRPr lang="el-GR" altLang="el-GR" sz="1200" dirty="0">
              <a:latin typeface="Cambria" pitchFamily="18" charset="0"/>
            </a:endParaRPr>
          </a:p>
        </p:txBody>
      </p:sp>
      <p:sp>
        <p:nvSpPr>
          <p:cNvPr id="9" name="TextBox 8">
            <a:extLst>
              <a:ext uri="{FF2B5EF4-FFF2-40B4-BE49-F238E27FC236}">
                <a16:creationId xmlns:a16="http://schemas.microsoft.com/office/drawing/2014/main" id="{62C7346C-7F98-4114-83B2-1FF637BE2132}"/>
              </a:ext>
            </a:extLst>
          </p:cNvPr>
          <p:cNvSpPr txBox="1"/>
          <p:nvPr/>
        </p:nvSpPr>
        <p:spPr>
          <a:xfrm>
            <a:off x="800073" y="2700855"/>
            <a:ext cx="5423507" cy="369332"/>
          </a:xfrm>
          <a:prstGeom prst="rect">
            <a:avLst/>
          </a:prstGeom>
          <a:noFill/>
        </p:spPr>
        <p:txBody>
          <a:bodyPr wrap="square">
            <a:spAutoFit/>
          </a:bodyPr>
          <a:lstStyle/>
          <a:p>
            <a:pPr>
              <a:buFont typeface="Arial" pitchFamily="34" charset="0"/>
              <a:buChar char="•"/>
            </a:pPr>
            <a:r>
              <a:rPr lang="en-US" dirty="0">
                <a:solidFill>
                  <a:srgbClr val="C00000"/>
                </a:solidFill>
                <a:latin typeface="Times New Roman" pitchFamily="18" charset="0"/>
                <a:cs typeface="Times New Roman" pitchFamily="18" charset="0"/>
              </a:rPr>
              <a:t> </a:t>
            </a:r>
            <a:r>
              <a:rPr lang="el-GR" dirty="0">
                <a:solidFill>
                  <a:srgbClr val="C00000"/>
                </a:solidFill>
                <a:latin typeface="Times New Roman" pitchFamily="18" charset="0"/>
                <a:cs typeface="Times New Roman" pitchFamily="18" charset="0"/>
              </a:rPr>
              <a:t>Μετρικές αξιολόγησης υδατοσημασμένης εικόνας</a:t>
            </a:r>
            <a:endParaRPr lang="en-US" dirty="0">
              <a:solidFill>
                <a:srgbClr val="C00000"/>
              </a:solidFill>
              <a:latin typeface="Times New Roman" pitchFamily="18" charset="0"/>
              <a:cs typeface="Times New Roman" pitchFamily="18" charset="0"/>
            </a:endParaRPr>
          </a:p>
        </p:txBody>
      </p:sp>
      <p:sp>
        <p:nvSpPr>
          <p:cNvPr id="10" name="TextBox 9">
            <a:extLst>
              <a:ext uri="{FF2B5EF4-FFF2-40B4-BE49-F238E27FC236}">
                <a16:creationId xmlns:a16="http://schemas.microsoft.com/office/drawing/2014/main" id="{9BD9074B-0A84-46FA-ABC7-624AD54C7AC3}"/>
              </a:ext>
            </a:extLst>
          </p:cNvPr>
          <p:cNvSpPr txBox="1"/>
          <p:nvPr/>
        </p:nvSpPr>
        <p:spPr>
          <a:xfrm>
            <a:off x="1135905" y="3085265"/>
            <a:ext cx="4572000" cy="646331"/>
          </a:xfrm>
          <a:prstGeom prst="rect">
            <a:avLst/>
          </a:prstGeom>
          <a:noFill/>
        </p:spPr>
        <p:txBody>
          <a:bodyPr wrap="square">
            <a:spAutoFit/>
          </a:bodyPr>
          <a:lstStyle/>
          <a:p>
            <a:r>
              <a:rPr lang="el-GR" kern="1400" dirty="0">
                <a:latin typeface="Cambria" panose="02040503050406030204" pitchFamily="18" charset="0"/>
              </a:rPr>
              <a:t>3</a:t>
            </a:r>
            <a:r>
              <a:rPr lang="el-GR" sz="1800" kern="1400" dirty="0">
                <a:effectLst/>
                <a:latin typeface="Cambria" panose="02040503050406030204" pitchFamily="18" charset="0"/>
              </a:rPr>
              <a:t>.    </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Mean Square Error (MSE)</a:t>
            </a:r>
            <a:endParaRPr lang="en-US" sz="1800" kern="1400" dirty="0">
              <a:effectLst/>
              <a:latin typeface="Cambria" panose="02040503050406030204" pitchFamily="18" charset="0"/>
            </a:endParaRPr>
          </a:p>
          <a:p>
            <a:endParaRPr lang="en-US" sz="1800" kern="1400" dirty="0">
              <a:effectLst/>
              <a:latin typeface="Cambria" panose="02040503050406030204" pitchFamily="18"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4BA808E-7D31-4B8D-A3EF-064C05C66B74}"/>
                  </a:ext>
                </a:extLst>
              </p:cNvPr>
              <p:cNvSpPr txBox="1"/>
              <p:nvPr/>
            </p:nvSpPr>
            <p:spPr>
              <a:xfrm>
                <a:off x="1403648" y="3569395"/>
                <a:ext cx="4572000" cy="9018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l-GR" i="1">
                          <a:latin typeface="Cambria Math" panose="02040503050406030204" pitchFamily="18" charset="0"/>
                        </a:rPr>
                        <m:t>𝑀𝑆𝐸</m:t>
                      </m:r>
                      <m:r>
                        <a:rPr lang="el-GR" i="1">
                          <a:latin typeface="Cambria Math" panose="02040503050406030204" pitchFamily="18" charset="0"/>
                        </a:rPr>
                        <m:t>= </m:t>
                      </m:r>
                      <m:f>
                        <m:fPr>
                          <m:ctrlPr>
                            <a:rPr lang="en-US" i="1">
                              <a:latin typeface="Cambria Math" panose="02040503050406030204" pitchFamily="18" charset="0"/>
                            </a:rPr>
                          </m:ctrlPr>
                        </m:fPr>
                        <m:num>
                          <m:r>
                            <a:rPr lang="el-GR" i="1">
                              <a:latin typeface="Cambria Math" panose="02040503050406030204" pitchFamily="18" charset="0"/>
                            </a:rPr>
                            <m:t>1</m:t>
                          </m:r>
                        </m:num>
                        <m:den>
                          <m:r>
                            <a:rPr lang="el-GR" i="1">
                              <a:latin typeface="Cambria Math" panose="02040503050406030204" pitchFamily="18" charset="0"/>
                            </a:rPr>
                            <m:t>𝑚𝑛</m:t>
                          </m:r>
                        </m:den>
                      </m:f>
                      <m:nary>
                        <m:naryPr>
                          <m:chr m:val="∑"/>
                          <m:limLoc m:val="undOvr"/>
                          <m:ctrlPr>
                            <a:rPr lang="en-US" i="1">
                              <a:latin typeface="Cambria Math" panose="02040503050406030204" pitchFamily="18" charset="0"/>
                            </a:rPr>
                          </m:ctrlPr>
                        </m:naryPr>
                        <m:sub>
                          <m:r>
                            <a:rPr lang="el-GR" i="1">
                              <a:latin typeface="Cambria Math" panose="02040503050406030204" pitchFamily="18" charset="0"/>
                            </a:rPr>
                            <m:t>𝑖</m:t>
                          </m:r>
                          <m:r>
                            <a:rPr lang="el-GR" i="1">
                              <a:latin typeface="Cambria Math" panose="02040503050406030204" pitchFamily="18" charset="0"/>
                            </a:rPr>
                            <m:t>=0</m:t>
                          </m:r>
                        </m:sub>
                        <m:sup>
                          <m:r>
                            <a:rPr lang="el-GR" i="1">
                              <a:latin typeface="Cambria Math" panose="02040503050406030204" pitchFamily="18" charset="0"/>
                            </a:rPr>
                            <m:t>𝑚</m:t>
                          </m:r>
                          <m:r>
                            <a:rPr lang="el-GR" i="1">
                              <a:latin typeface="Cambria Math" panose="02040503050406030204" pitchFamily="18" charset="0"/>
                            </a:rPr>
                            <m:t>−1</m:t>
                          </m:r>
                        </m:sup>
                        <m:e>
                          <m:nary>
                            <m:naryPr>
                              <m:chr m:val="∑"/>
                              <m:limLoc m:val="undOvr"/>
                              <m:ctrlPr>
                                <a:rPr lang="en-US" i="1">
                                  <a:latin typeface="Cambria Math" panose="02040503050406030204" pitchFamily="18" charset="0"/>
                                </a:rPr>
                              </m:ctrlPr>
                            </m:naryPr>
                            <m:sub>
                              <m:r>
                                <a:rPr lang="el-GR" i="1">
                                  <a:latin typeface="Cambria Math" panose="02040503050406030204" pitchFamily="18" charset="0"/>
                                </a:rPr>
                                <m:t>𝑗</m:t>
                              </m:r>
                              <m:r>
                                <a:rPr lang="el-GR" i="1">
                                  <a:latin typeface="Cambria Math" panose="02040503050406030204" pitchFamily="18" charset="0"/>
                                </a:rPr>
                                <m:t>=0</m:t>
                              </m:r>
                            </m:sub>
                            <m:sup>
                              <m:r>
                                <a:rPr lang="el-GR" i="1">
                                  <a:latin typeface="Cambria Math" panose="02040503050406030204" pitchFamily="18" charset="0"/>
                                </a:rPr>
                                <m:t>𝑛</m:t>
                              </m:r>
                              <m:r>
                                <a:rPr lang="el-GR" i="1">
                                  <a:latin typeface="Cambria Math" panose="02040503050406030204" pitchFamily="18" charset="0"/>
                                </a:rPr>
                                <m:t>−1</m:t>
                              </m:r>
                            </m:sup>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l-GR" i="1">
                                              <a:latin typeface="Cambria Math" panose="02040503050406030204" pitchFamily="18" charset="0"/>
                                            </a:rPr>
                                            <m:t>𝛪</m:t>
                                          </m:r>
                                        </m:e>
                                        <m:sub>
                                          <m:r>
                                            <a:rPr lang="en-GB" i="1">
                                              <a:latin typeface="Cambria Math" panose="02040503050406030204" pitchFamily="18" charset="0"/>
                                            </a:rPr>
                                            <m:t>𝑠</m:t>
                                          </m:r>
                                        </m:sub>
                                      </m:sSub>
                                      <m:d>
                                        <m:dPr>
                                          <m:ctrlPr>
                                            <a:rPr lang="en-US" i="1">
                                              <a:latin typeface="Cambria Math" panose="02040503050406030204" pitchFamily="18" charset="0"/>
                                            </a:rPr>
                                          </m:ctrlPr>
                                        </m:dPr>
                                        <m:e>
                                          <m:r>
                                            <a:rPr lang="el-GR" i="1">
                                              <a:latin typeface="Cambria Math" panose="02040503050406030204" pitchFamily="18" charset="0"/>
                                            </a:rPr>
                                            <m:t>𝑖</m:t>
                                          </m:r>
                                          <m:r>
                                            <a:rPr lang="el-GR" i="1">
                                              <a:latin typeface="Cambria Math" panose="02040503050406030204" pitchFamily="18" charset="0"/>
                                            </a:rPr>
                                            <m:t>,</m:t>
                                          </m:r>
                                          <m:r>
                                            <a:rPr lang="el-GR" i="1">
                                              <a:latin typeface="Cambria Math" panose="02040503050406030204" pitchFamily="18" charset="0"/>
                                            </a:rPr>
                                            <m:t>𝑗</m:t>
                                          </m:r>
                                        </m:e>
                                      </m:d>
                                      <m:r>
                                        <a:rPr lang="el-GR"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𝛪</m:t>
                                          </m:r>
                                        </m:e>
                                        <m:sub>
                                          <m:r>
                                            <a:rPr lang="en-GB" i="1">
                                              <a:latin typeface="Cambria Math" panose="02040503050406030204" pitchFamily="18" charset="0"/>
                                            </a:rPr>
                                            <m:t>𝑎</m:t>
                                          </m:r>
                                        </m:sub>
                                      </m:sSub>
                                      <m:d>
                                        <m:dPr>
                                          <m:ctrlPr>
                                            <a:rPr lang="en-US" i="1">
                                              <a:latin typeface="Cambria Math" panose="02040503050406030204" pitchFamily="18" charset="0"/>
                                            </a:rPr>
                                          </m:ctrlPr>
                                        </m:dPr>
                                        <m:e>
                                          <m:r>
                                            <a:rPr lang="el-GR" i="1">
                                              <a:latin typeface="Cambria Math" panose="02040503050406030204" pitchFamily="18" charset="0"/>
                                            </a:rPr>
                                            <m:t>𝑖</m:t>
                                          </m:r>
                                          <m:r>
                                            <a:rPr lang="el-GR" i="1">
                                              <a:latin typeface="Cambria Math" panose="02040503050406030204" pitchFamily="18" charset="0"/>
                                            </a:rPr>
                                            <m:t>,</m:t>
                                          </m:r>
                                          <m:r>
                                            <a:rPr lang="el-GR" i="1">
                                              <a:latin typeface="Cambria Math" panose="02040503050406030204" pitchFamily="18" charset="0"/>
                                            </a:rPr>
                                            <m:t>𝑗</m:t>
                                          </m:r>
                                        </m:e>
                                      </m:d>
                                    </m:e>
                                  </m:d>
                                </m:e>
                                <m:sup>
                                  <m:r>
                                    <a:rPr lang="el-GR" i="1">
                                      <a:latin typeface="Cambria Math" panose="02040503050406030204" pitchFamily="18" charset="0"/>
                                    </a:rPr>
                                    <m:t>2</m:t>
                                  </m:r>
                                </m:sup>
                              </m:sSup>
                            </m:e>
                          </m:nary>
                        </m:e>
                      </m:nary>
                    </m:oMath>
                  </m:oMathPara>
                </a14:m>
                <a:endParaRPr lang="en-US" dirty="0"/>
              </a:p>
            </p:txBody>
          </p:sp>
        </mc:Choice>
        <mc:Fallback xmlns="">
          <p:sp>
            <p:nvSpPr>
              <p:cNvPr id="12" name="TextBox 11">
                <a:extLst>
                  <a:ext uri="{FF2B5EF4-FFF2-40B4-BE49-F238E27FC236}">
                    <a16:creationId xmlns:a16="http://schemas.microsoft.com/office/drawing/2014/main" id="{54BA808E-7D31-4B8D-A3EF-064C05C66B74}"/>
                  </a:ext>
                </a:extLst>
              </p:cNvPr>
              <p:cNvSpPr txBox="1">
                <a:spLocks noRot="1" noChangeAspect="1" noMove="1" noResize="1" noEditPoints="1" noAdjustHandles="1" noChangeArrowheads="1" noChangeShapeType="1" noTextEdit="1"/>
              </p:cNvSpPr>
              <p:nvPr/>
            </p:nvSpPr>
            <p:spPr>
              <a:xfrm>
                <a:off x="1403648" y="3569395"/>
                <a:ext cx="4572000" cy="901850"/>
              </a:xfrm>
              <a:prstGeom prst="rect">
                <a:avLst/>
              </a:prstGeom>
              <a:blipFill>
                <a:blip r:embed="rId3"/>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2BC15C9-9100-44C4-B666-C5DAEFB848C3}"/>
                  </a:ext>
                </a:extLst>
              </p:cNvPr>
              <p:cNvSpPr txBox="1"/>
              <p:nvPr/>
            </p:nvSpPr>
            <p:spPr>
              <a:xfrm>
                <a:off x="1115616" y="4647857"/>
                <a:ext cx="7128792" cy="1200329"/>
              </a:xfrm>
              <a:prstGeom prst="rect">
                <a:avLst/>
              </a:prstGeom>
              <a:noFill/>
            </p:spPr>
            <p:txBody>
              <a:bodyPr wrap="square">
                <a:spAutoFit/>
              </a:bodyPr>
              <a:lstStyle/>
              <a:p>
                <a:r>
                  <a:rPr lang="el-GR" dirty="0">
                    <a:solidFill>
                      <a:srgbClr val="002060"/>
                    </a:solidFill>
                    <a:latin typeface="Cambria" panose="02040503050406030204" pitchFamily="18" charset="0"/>
                    <a:cs typeface="Times New Roman" panose="02020603050405020304" pitchFamily="18" charset="0"/>
                  </a:rPr>
                  <a:t>Αποτέλεσμα μετρικής </a:t>
                </a:r>
                <a:r>
                  <a:rPr lang="en-US" dirty="0">
                    <a:solidFill>
                      <a:srgbClr val="002060"/>
                    </a:solidFill>
                    <a:latin typeface="Cambria" panose="02040503050406030204" pitchFamily="18" charset="0"/>
                    <a:cs typeface="Times New Roman" panose="02020603050405020304" pitchFamily="18" charset="0"/>
                  </a:rPr>
                  <a:t>MSE: </a:t>
                </a:r>
              </a:p>
              <a:p>
                <a:pPr algn="just"/>
                <a:r>
                  <a:rPr lang="el-GR" sz="1800" dirty="0">
                    <a:effectLst/>
                    <a:latin typeface="Cambria" panose="02040503050406030204" pitchFamily="18" charset="0"/>
                    <a:ea typeface="Times New Roman" panose="02020603050405020304" pitchFamily="18" charset="0"/>
                    <a:cs typeface="Times New Roman" panose="02020603050405020304" pitchFamily="18" charset="0"/>
                  </a:rPr>
                  <a:t>Η τιμή </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MSE </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μας δίνει το μέσο τετραγωνικό λάθος μεταξύ των εικόνων </a:t>
                </a:r>
                <a14:m>
                  <m:oMath xmlns:m="http://schemas.openxmlformats.org/officeDocument/2006/math">
                    <m:sSub>
                      <m:sSubPr>
                        <m:ctrlPr>
                          <a:rPr lang="en-US" i="1">
                            <a:effectLst/>
                            <a:latin typeface="Cambria Math" panose="02040503050406030204" pitchFamily="18" charset="0"/>
                          </a:rPr>
                        </m:ctrlPr>
                      </m:sSubPr>
                      <m:e>
                        <m:r>
                          <a:rPr lang="el-GR" sz="1800" i="1">
                            <a:effectLst/>
                            <a:latin typeface="Cambria Math" panose="02040503050406030204" pitchFamily="18" charset="0"/>
                            <a:ea typeface="Times New Roman" panose="02020603050405020304" pitchFamily="18" charset="0"/>
                            <a:cs typeface="Times New Roman" panose="02020603050405020304" pitchFamily="18" charset="0"/>
                          </a:rPr>
                          <m:t>𝛪</m:t>
                        </m:r>
                      </m:e>
                      <m:sub>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𝑠</m:t>
                        </m:r>
                      </m:sub>
                    </m:sSub>
                    <m:r>
                      <a:rPr lang="el-GR"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el-GR" sz="1800" i="1">
                        <a:effectLst/>
                        <a:latin typeface="Cambria Math" panose="02040503050406030204" pitchFamily="18" charset="0"/>
                        <a:ea typeface="Times New Roman" panose="02020603050405020304" pitchFamily="18" charset="0"/>
                        <a:cs typeface="Times New Roman" panose="02020603050405020304" pitchFamily="18" charset="0"/>
                      </a:rPr>
                      <m:t>𝜅𝛼𝜄</m:t>
                    </m:r>
                    <m:r>
                      <a:rPr lang="el-GR" sz="18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i="1">
                            <a:effectLst/>
                            <a:latin typeface="Cambria Math" panose="02040503050406030204" pitchFamily="18" charset="0"/>
                          </a:rPr>
                        </m:ctrlPr>
                      </m:sSubPr>
                      <m:e>
                        <m:r>
                          <a:rPr lang="el-GR" sz="1800" i="1">
                            <a:effectLst/>
                            <a:latin typeface="Cambria Math" panose="02040503050406030204" pitchFamily="18" charset="0"/>
                            <a:ea typeface="Times New Roman" panose="02020603050405020304" pitchFamily="18" charset="0"/>
                            <a:cs typeface="Times New Roman" panose="02020603050405020304" pitchFamily="18" charset="0"/>
                          </a:rPr>
                          <m:t>𝛪</m:t>
                        </m:r>
                      </m:e>
                      <m:sub>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𝑎</m:t>
                        </m:r>
                      </m:sub>
                    </m:sSub>
                  </m:oMath>
                </a14:m>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Τιμές </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MSE </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κοντά στο 0 δείχνουν μικρό ποσοστό αλλοίωσης στην εικόνα </a:t>
                </a:r>
                <a14:m>
                  <m:oMath xmlns:m="http://schemas.openxmlformats.org/officeDocument/2006/math">
                    <m:sSub>
                      <m:sSubPr>
                        <m:ctrlPr>
                          <a:rPr lang="en-US" i="1">
                            <a:effectLst/>
                            <a:latin typeface="Cambria Math" panose="02040503050406030204" pitchFamily="18" charset="0"/>
                          </a:rPr>
                        </m:ctrlPr>
                      </m:sSubPr>
                      <m:e>
                        <m:r>
                          <a:rPr lang="el-GR" sz="1800" i="1">
                            <a:effectLst/>
                            <a:latin typeface="Cambria Math" panose="02040503050406030204" pitchFamily="18" charset="0"/>
                            <a:ea typeface="Times New Roman" panose="02020603050405020304" pitchFamily="18" charset="0"/>
                            <a:cs typeface="Times New Roman" panose="02020603050405020304" pitchFamily="18" charset="0"/>
                          </a:rPr>
                          <m:t>𝛪</m:t>
                        </m:r>
                      </m:e>
                      <m:sub>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𝑎</m:t>
                        </m:r>
                      </m:sub>
                    </m:sSub>
                  </m:oMath>
                </a14:m>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και ως εκ τούτο μεγάλη τιμή </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PSNR</a:t>
                </a:r>
                <a:endParaRPr lang="en-US" dirty="0"/>
              </a:p>
            </p:txBody>
          </p:sp>
        </mc:Choice>
        <mc:Fallback xmlns="">
          <p:sp>
            <p:nvSpPr>
              <p:cNvPr id="14" name="TextBox 13">
                <a:extLst>
                  <a:ext uri="{FF2B5EF4-FFF2-40B4-BE49-F238E27FC236}">
                    <a16:creationId xmlns:a16="http://schemas.microsoft.com/office/drawing/2014/main" id="{42BC15C9-9100-44C4-B666-C5DAEFB848C3}"/>
                  </a:ext>
                </a:extLst>
              </p:cNvPr>
              <p:cNvSpPr txBox="1">
                <a:spLocks noRot="1" noChangeAspect="1" noMove="1" noResize="1" noEditPoints="1" noAdjustHandles="1" noChangeArrowheads="1" noChangeShapeType="1" noTextEdit="1"/>
              </p:cNvSpPr>
              <p:nvPr/>
            </p:nvSpPr>
            <p:spPr>
              <a:xfrm>
                <a:off x="1115616" y="4647857"/>
                <a:ext cx="7128792" cy="1200329"/>
              </a:xfrm>
              <a:prstGeom prst="rect">
                <a:avLst/>
              </a:prstGeom>
              <a:blipFill>
                <a:blip r:embed="rId4"/>
                <a:stretch>
                  <a:fillRect l="-684" t="-3046" r="-770" b="-6599"/>
                </a:stretch>
              </a:blipFill>
            </p:spPr>
            <p:txBody>
              <a:bodyPr/>
              <a:lstStyle/>
              <a:p>
                <a:r>
                  <a:rPr lang="el-GR">
                    <a:noFill/>
                  </a:rPr>
                  <a:t> </a:t>
                </a:r>
              </a:p>
            </p:txBody>
          </p:sp>
        </mc:Fallback>
      </mc:AlternateContent>
      <p:sp>
        <p:nvSpPr>
          <p:cNvPr id="13" name="Rectangle 7">
            <a:extLst>
              <a:ext uri="{FF2B5EF4-FFF2-40B4-BE49-F238E27FC236}">
                <a16:creationId xmlns:a16="http://schemas.microsoft.com/office/drawing/2014/main" id="{8789F7BD-193F-4C61-86D3-D43F32F8479C}"/>
              </a:ext>
            </a:extLst>
          </p:cNvPr>
          <p:cNvSpPr/>
          <p:nvPr/>
        </p:nvSpPr>
        <p:spPr>
          <a:xfrm>
            <a:off x="800073" y="1465734"/>
            <a:ext cx="7772455" cy="1200329"/>
          </a:xfrm>
          <a:prstGeom prst="rect">
            <a:avLst/>
          </a:prstGeom>
        </p:spPr>
        <p:txBody>
          <a:bodyPr wrap="square">
            <a:spAutoFit/>
          </a:bodyPr>
          <a:lstStyle/>
          <a:p>
            <a:pPr marL="0" lvl="3" algn="just"/>
            <a:r>
              <a:rPr lang="el-GR" b="1" dirty="0">
                <a:solidFill>
                  <a:srgbClr val="C00000"/>
                </a:solidFill>
                <a:latin typeface="Times New Roman" pitchFamily="18" charset="0"/>
                <a:cs typeface="Times New Roman" pitchFamily="18" charset="0"/>
                <a:sym typeface="Wingdings" pitchFamily="2" charset="2"/>
              </a:rPr>
              <a:t>Αξιολόγηση </a:t>
            </a:r>
            <a:r>
              <a:rPr lang="el-GR" b="1" dirty="0" err="1">
                <a:solidFill>
                  <a:srgbClr val="C00000"/>
                </a:solidFill>
                <a:latin typeface="Times New Roman" pitchFamily="18" charset="0"/>
                <a:cs typeface="Times New Roman" pitchFamily="18" charset="0"/>
                <a:sym typeface="Wingdings" pitchFamily="2" charset="2"/>
              </a:rPr>
              <a:t>υδατοσημασμένης</a:t>
            </a:r>
            <a:r>
              <a:rPr lang="el-GR" b="1" dirty="0">
                <a:solidFill>
                  <a:srgbClr val="C00000"/>
                </a:solidFill>
                <a:latin typeface="Times New Roman" pitchFamily="18" charset="0"/>
                <a:cs typeface="Times New Roman" pitchFamily="18" charset="0"/>
                <a:sym typeface="Wingdings" pitchFamily="2" charset="2"/>
              </a:rPr>
              <a:t> εικόνας</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Κατά την αξιολόγηση της τεχνικής </a:t>
            </a:r>
            <a:r>
              <a:rPr lang="el-GR" sz="1800" dirty="0" err="1">
                <a:effectLst/>
                <a:latin typeface="Cambria" panose="02040503050406030204" pitchFamily="18" charset="0"/>
                <a:ea typeface="Times New Roman" panose="02020603050405020304" pitchFamily="18" charset="0"/>
                <a:cs typeface="Times New Roman" panose="02020603050405020304" pitchFamily="18" charset="0"/>
              </a:rPr>
              <a:t>υδατοσήμανσης</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χρησιμοποιούμε μετρικές που συγκρίνουν την αρχική εικόνα, και την εικόνα που </a:t>
            </a:r>
            <a:r>
              <a:rPr lang="el-GR" dirty="0">
                <a:latin typeface="Cambria" panose="02040503050406030204" pitchFamily="18" charset="0"/>
                <a:ea typeface="Times New Roman" panose="02020603050405020304" pitchFamily="18" charset="0"/>
                <a:cs typeface="Times New Roman" panose="02020603050405020304" pitchFamily="18" charset="0"/>
              </a:rPr>
              <a:t>προέκυψε</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μετά την ενσωμάτωση του </a:t>
            </a:r>
            <a:r>
              <a:rPr lang="el-GR" sz="1800" dirty="0" err="1">
                <a:effectLst/>
                <a:latin typeface="Cambria" panose="02040503050406030204" pitchFamily="18" charset="0"/>
                <a:ea typeface="Times New Roman" panose="02020603050405020304" pitchFamily="18" charset="0"/>
                <a:cs typeface="Times New Roman" panose="02020603050405020304" pitchFamily="18" charset="0"/>
              </a:rPr>
              <a:t>υδατοσήματος</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ή μετά από κάποια επίθεση που δέχθηκε.</a:t>
            </a:r>
            <a:endParaRPr lang="en-US" dirty="0"/>
          </a:p>
        </p:txBody>
      </p:sp>
    </p:spTree>
    <p:extLst>
      <p:ext uri="{BB962C8B-B14F-4D97-AF65-F5344CB8AC3E}">
        <p14:creationId xmlns:p14="http://schemas.microsoft.com/office/powerpoint/2010/main" val="31216828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55</a:t>
            </a:fld>
            <a:endParaRPr lang="el-GR" altLang="el-GR" sz="1200" dirty="0">
              <a:latin typeface="Cambria" pitchFamily="18" charset="0"/>
            </a:endParaRPr>
          </a:p>
        </p:txBody>
      </p:sp>
      <p:sp>
        <p:nvSpPr>
          <p:cNvPr id="9" name="TextBox 8">
            <a:extLst>
              <a:ext uri="{FF2B5EF4-FFF2-40B4-BE49-F238E27FC236}">
                <a16:creationId xmlns:a16="http://schemas.microsoft.com/office/drawing/2014/main" id="{62C7346C-7F98-4114-83B2-1FF637BE2132}"/>
              </a:ext>
            </a:extLst>
          </p:cNvPr>
          <p:cNvSpPr txBox="1"/>
          <p:nvPr/>
        </p:nvSpPr>
        <p:spPr>
          <a:xfrm>
            <a:off x="800073" y="2700855"/>
            <a:ext cx="5423507" cy="369332"/>
          </a:xfrm>
          <a:prstGeom prst="rect">
            <a:avLst/>
          </a:prstGeom>
          <a:noFill/>
        </p:spPr>
        <p:txBody>
          <a:bodyPr wrap="square">
            <a:spAutoFit/>
          </a:bodyPr>
          <a:lstStyle/>
          <a:p>
            <a:pPr>
              <a:buFont typeface="Arial" pitchFamily="34" charset="0"/>
              <a:buChar char="•"/>
            </a:pPr>
            <a:r>
              <a:rPr lang="en-US" dirty="0">
                <a:solidFill>
                  <a:srgbClr val="C00000"/>
                </a:solidFill>
                <a:latin typeface="Times New Roman" pitchFamily="18" charset="0"/>
                <a:cs typeface="Times New Roman" pitchFamily="18" charset="0"/>
              </a:rPr>
              <a:t> </a:t>
            </a:r>
            <a:r>
              <a:rPr lang="el-GR" dirty="0">
                <a:solidFill>
                  <a:srgbClr val="C00000"/>
                </a:solidFill>
                <a:latin typeface="Times New Roman" pitchFamily="18" charset="0"/>
                <a:cs typeface="Times New Roman" pitchFamily="18" charset="0"/>
              </a:rPr>
              <a:t>Μετρικές αξιολόγησης υδατοσημασμένης εικόνας</a:t>
            </a:r>
            <a:endParaRPr lang="en-US" dirty="0">
              <a:solidFill>
                <a:srgbClr val="C00000"/>
              </a:solidFill>
              <a:latin typeface="Times New Roman" pitchFamily="18" charset="0"/>
              <a:cs typeface="Times New Roman" pitchFamily="18" charset="0"/>
            </a:endParaRPr>
          </a:p>
        </p:txBody>
      </p:sp>
      <p:sp>
        <p:nvSpPr>
          <p:cNvPr id="10" name="TextBox 9">
            <a:extLst>
              <a:ext uri="{FF2B5EF4-FFF2-40B4-BE49-F238E27FC236}">
                <a16:creationId xmlns:a16="http://schemas.microsoft.com/office/drawing/2014/main" id="{9BD9074B-0A84-46FA-ABC7-624AD54C7AC3}"/>
              </a:ext>
            </a:extLst>
          </p:cNvPr>
          <p:cNvSpPr txBox="1"/>
          <p:nvPr/>
        </p:nvSpPr>
        <p:spPr>
          <a:xfrm>
            <a:off x="1135905" y="3085265"/>
            <a:ext cx="4572000" cy="646331"/>
          </a:xfrm>
          <a:prstGeom prst="rect">
            <a:avLst/>
          </a:prstGeom>
          <a:noFill/>
        </p:spPr>
        <p:txBody>
          <a:bodyPr wrap="square">
            <a:spAutoFit/>
          </a:bodyPr>
          <a:lstStyle/>
          <a:p>
            <a:r>
              <a:rPr lang="en-GB" sz="1800" kern="1400" dirty="0">
                <a:effectLst/>
                <a:latin typeface="Cambria" panose="02040503050406030204" pitchFamily="18" charset="0"/>
              </a:rPr>
              <a:t>4.    Bit Error Rate (BER)</a:t>
            </a:r>
            <a:endParaRPr lang="en-US" sz="1800" kern="1400" dirty="0">
              <a:effectLst/>
              <a:latin typeface="Cambria" panose="02040503050406030204" pitchFamily="18" charset="0"/>
            </a:endParaRPr>
          </a:p>
          <a:p>
            <a:endParaRPr lang="en-US" sz="1800" kern="1400" dirty="0">
              <a:effectLst/>
              <a:latin typeface="Cambria" panose="02040503050406030204" pitchFamily="18"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4BA808E-7D31-4B8D-A3EF-064C05C66B74}"/>
                  </a:ext>
                </a:extLst>
              </p:cNvPr>
              <p:cNvSpPr txBox="1"/>
              <p:nvPr/>
            </p:nvSpPr>
            <p:spPr>
              <a:xfrm>
                <a:off x="1403648" y="3586578"/>
                <a:ext cx="4572000" cy="6183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l-GR" i="1">
                          <a:latin typeface="Cambria Math" panose="02040503050406030204" pitchFamily="18" charset="0"/>
                        </a:rPr>
                        <m:t>𝐵𝐸𝑅</m:t>
                      </m:r>
                      <m:r>
                        <a:rPr lang="el-GR" i="1">
                          <a:latin typeface="Cambria Math" panose="02040503050406030204" pitchFamily="18" charset="0"/>
                        </a:rPr>
                        <m:t>=</m:t>
                      </m:r>
                      <m:f>
                        <m:fPr>
                          <m:ctrlPr>
                            <a:rPr lang="en-US" i="1">
                              <a:latin typeface="Cambria Math" panose="02040503050406030204" pitchFamily="18" charset="0"/>
                            </a:rPr>
                          </m:ctrlPr>
                        </m:fPr>
                        <m:num>
                          <m:r>
                            <a:rPr lang="el-GR" i="1">
                              <a:latin typeface="Cambria Math" panose="02040503050406030204" pitchFamily="18" charset="0"/>
                            </a:rPr>
                            <m:t>𝑒𝑟𝑟𝑜𝑟</m:t>
                          </m:r>
                          <m:r>
                            <a:rPr lang="el-GR" i="1">
                              <a:latin typeface="Cambria Math" panose="02040503050406030204" pitchFamily="18" charset="0"/>
                            </a:rPr>
                            <m:t> </m:t>
                          </m:r>
                          <m:r>
                            <a:rPr lang="el-GR" i="1">
                              <a:latin typeface="Cambria Math" panose="02040503050406030204" pitchFamily="18" charset="0"/>
                            </a:rPr>
                            <m:t>𝑏𝑖𝑡𝑠</m:t>
                          </m:r>
                        </m:num>
                        <m:den>
                          <m:r>
                            <a:rPr lang="el-GR" i="1">
                              <a:latin typeface="Cambria Math" panose="02040503050406030204" pitchFamily="18" charset="0"/>
                            </a:rPr>
                            <m:t>𝑡𝑜𝑡𝑎𝑙</m:t>
                          </m:r>
                          <m:r>
                            <a:rPr lang="el-GR" i="1">
                              <a:latin typeface="Cambria Math" panose="02040503050406030204" pitchFamily="18" charset="0"/>
                            </a:rPr>
                            <m:t> </m:t>
                          </m:r>
                          <m:r>
                            <a:rPr lang="el-GR" i="1">
                              <a:latin typeface="Cambria Math" panose="02040503050406030204" pitchFamily="18" charset="0"/>
                            </a:rPr>
                            <m:t>𝑏𝑖𝑡𝑠</m:t>
                          </m:r>
                        </m:den>
                      </m:f>
                    </m:oMath>
                  </m:oMathPara>
                </a14:m>
                <a:endParaRPr lang="en-US" dirty="0"/>
              </a:p>
            </p:txBody>
          </p:sp>
        </mc:Choice>
        <mc:Fallback xmlns="">
          <p:sp>
            <p:nvSpPr>
              <p:cNvPr id="12" name="TextBox 11">
                <a:extLst>
                  <a:ext uri="{FF2B5EF4-FFF2-40B4-BE49-F238E27FC236}">
                    <a16:creationId xmlns:a16="http://schemas.microsoft.com/office/drawing/2014/main" id="{54BA808E-7D31-4B8D-A3EF-064C05C66B74}"/>
                  </a:ext>
                </a:extLst>
              </p:cNvPr>
              <p:cNvSpPr txBox="1">
                <a:spLocks noRot="1" noChangeAspect="1" noMove="1" noResize="1" noEditPoints="1" noAdjustHandles="1" noChangeArrowheads="1" noChangeShapeType="1" noTextEdit="1"/>
              </p:cNvSpPr>
              <p:nvPr/>
            </p:nvSpPr>
            <p:spPr>
              <a:xfrm>
                <a:off x="1403648" y="3586578"/>
                <a:ext cx="4572000" cy="618311"/>
              </a:xfrm>
              <a:prstGeom prst="rect">
                <a:avLst/>
              </a:prstGeom>
              <a:blipFill>
                <a:blip r:embed="rId3"/>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2BC15C9-9100-44C4-B666-C5DAEFB848C3}"/>
                  </a:ext>
                </a:extLst>
              </p:cNvPr>
              <p:cNvSpPr txBox="1"/>
              <p:nvPr/>
            </p:nvSpPr>
            <p:spPr>
              <a:xfrm>
                <a:off x="1119209" y="4362218"/>
                <a:ext cx="7562741" cy="1754326"/>
              </a:xfrm>
              <a:prstGeom prst="rect">
                <a:avLst/>
              </a:prstGeom>
              <a:noFill/>
            </p:spPr>
            <p:txBody>
              <a:bodyPr wrap="square">
                <a:spAutoFit/>
              </a:bodyPr>
              <a:lstStyle/>
              <a:p>
                <a:r>
                  <a:rPr lang="el-GR" dirty="0">
                    <a:solidFill>
                      <a:srgbClr val="002060"/>
                    </a:solidFill>
                    <a:latin typeface="Cambria" panose="02040503050406030204" pitchFamily="18" charset="0"/>
                    <a:cs typeface="Times New Roman" panose="02020603050405020304" pitchFamily="18" charset="0"/>
                  </a:rPr>
                  <a:t>Αποτέλεσμα μετρικής </a:t>
                </a:r>
                <a:r>
                  <a:rPr lang="en-US" dirty="0">
                    <a:solidFill>
                      <a:srgbClr val="002060"/>
                    </a:solidFill>
                    <a:latin typeface="Cambria" panose="02040503050406030204" pitchFamily="18" charset="0"/>
                    <a:cs typeface="Times New Roman" panose="02020603050405020304" pitchFamily="18" charset="0"/>
                  </a:rPr>
                  <a:t>BER: </a:t>
                </a:r>
              </a:p>
              <a:p>
                <a:pPr algn="just"/>
                <a:r>
                  <a:rPr lang="el-GR" dirty="0">
                    <a:latin typeface="Cambria" panose="02040503050406030204" pitchFamily="18" charset="0"/>
                    <a:ea typeface="Times New Roman" panose="02020603050405020304" pitchFamily="18" charset="0"/>
                    <a:cs typeface="Times New Roman" panose="02020603050405020304" pitchFamily="18" charset="0"/>
                  </a:rPr>
                  <a:t>Η μετρική </a:t>
                </a:r>
                <a:r>
                  <a:rPr lang="en-GB" dirty="0">
                    <a:latin typeface="Cambria" panose="02040503050406030204" pitchFamily="18" charset="0"/>
                    <a:ea typeface="Times New Roman" panose="02020603050405020304" pitchFamily="18" charset="0"/>
                    <a:cs typeface="Times New Roman" panose="02020603050405020304" pitchFamily="18" charset="0"/>
                  </a:rPr>
                  <a:t>BER </a:t>
                </a:r>
                <a:r>
                  <a:rPr lang="el-GR" dirty="0">
                    <a:latin typeface="Cambria" panose="02040503050406030204" pitchFamily="18" charset="0"/>
                    <a:ea typeface="Times New Roman" panose="02020603050405020304" pitchFamily="18" charset="0"/>
                    <a:cs typeface="Times New Roman" panose="02020603050405020304" pitchFamily="18" charset="0"/>
                  </a:rPr>
                  <a:t>μας βοηθά να μετρήσουμε το ποσοστό των λαθών μεταξύ των εικόνων </a:t>
                </a:r>
                <a14:m>
                  <m:oMath xmlns:m="http://schemas.openxmlformats.org/officeDocument/2006/math">
                    <m:sSub>
                      <m:sSubPr>
                        <m:ctrlPr>
                          <a:rPr lang="en-US" i="1">
                            <a:latin typeface="Cambria Math" panose="02040503050406030204" pitchFamily="18" charset="0"/>
                          </a:rPr>
                        </m:ctrlPr>
                      </m:sSubPr>
                      <m:e>
                        <m:r>
                          <a:rPr lang="el-GR" i="1">
                            <a:latin typeface="Cambria Math" panose="02040503050406030204" pitchFamily="18" charset="0"/>
                            <a:ea typeface="Times New Roman" panose="02020603050405020304" pitchFamily="18" charset="0"/>
                            <a:cs typeface="Times New Roman" panose="02020603050405020304" pitchFamily="18" charset="0"/>
                          </a:rPr>
                          <m:t>𝛪</m:t>
                        </m:r>
                      </m:e>
                      <m:sub>
                        <m:r>
                          <a:rPr lang="en-GB" i="1">
                            <a:latin typeface="Cambria Math" panose="02040503050406030204" pitchFamily="18" charset="0"/>
                            <a:ea typeface="Times New Roman" panose="02020603050405020304" pitchFamily="18" charset="0"/>
                            <a:cs typeface="Times New Roman" panose="02020603050405020304" pitchFamily="18" charset="0"/>
                          </a:rPr>
                          <m:t>𝑠</m:t>
                        </m:r>
                      </m:sub>
                    </m:sSub>
                    <m:r>
                      <a:rPr lang="el-GR" i="1">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l-GR">
                        <a:latin typeface="Cambria Math" panose="02040503050406030204" pitchFamily="18" charset="0"/>
                        <a:ea typeface="Times New Roman" panose="02020603050405020304" pitchFamily="18" charset="0"/>
                        <a:cs typeface="Times New Roman" panose="02020603050405020304" pitchFamily="18" charset="0"/>
                      </a:rPr>
                      <m:t>και</m:t>
                    </m:r>
                    <m:r>
                      <a:rPr lang="el-GR"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i="1">
                            <a:latin typeface="Cambria Math" panose="02040503050406030204" pitchFamily="18" charset="0"/>
                          </a:rPr>
                        </m:ctrlPr>
                      </m:sSubPr>
                      <m:e>
                        <m:r>
                          <a:rPr lang="el-GR" i="1">
                            <a:latin typeface="Cambria Math" panose="02040503050406030204" pitchFamily="18" charset="0"/>
                            <a:ea typeface="Times New Roman" panose="02020603050405020304" pitchFamily="18" charset="0"/>
                            <a:cs typeface="Times New Roman" panose="02020603050405020304" pitchFamily="18" charset="0"/>
                          </a:rPr>
                          <m:t>𝛪</m:t>
                        </m:r>
                      </m:e>
                      <m:sub>
                        <m:r>
                          <a:rPr lang="en-GB" i="1">
                            <a:latin typeface="Cambria Math" panose="02040503050406030204" pitchFamily="18" charset="0"/>
                            <a:ea typeface="Times New Roman" panose="02020603050405020304" pitchFamily="18" charset="0"/>
                            <a:cs typeface="Times New Roman" panose="02020603050405020304" pitchFamily="18" charset="0"/>
                          </a:rPr>
                          <m:t>𝑎</m:t>
                        </m:r>
                      </m:sub>
                    </m:sSub>
                    <m:r>
                      <a:rPr lang="el-GR" i="1">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l-GR">
                        <a:latin typeface="Cambria Math" panose="02040503050406030204" pitchFamily="18" charset="0"/>
                        <a:ea typeface="Times New Roman" panose="02020603050405020304" pitchFamily="18" charset="0"/>
                        <a:cs typeface="Times New Roman" panose="02020603050405020304" pitchFamily="18" charset="0"/>
                      </a:rPr>
                      <m:t>καθώς</m:t>
                    </m:r>
                    <m:r>
                      <a:rPr lang="el-GR">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l-GR">
                        <a:latin typeface="Cambria Math" panose="02040503050406030204" pitchFamily="18" charset="0"/>
                        <a:ea typeface="Times New Roman" panose="02020603050405020304" pitchFamily="18" charset="0"/>
                        <a:cs typeface="Times New Roman" panose="02020603050405020304" pitchFamily="18" charset="0"/>
                      </a:rPr>
                      <m:t>και</m:t>
                    </m:r>
                    <m:r>
                      <a:rPr lang="el-GR">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l-GR">
                        <a:latin typeface="Cambria Math" panose="02040503050406030204" pitchFamily="18" charset="0"/>
                        <a:ea typeface="Times New Roman" panose="02020603050405020304" pitchFamily="18" charset="0"/>
                        <a:cs typeface="Times New Roman" panose="02020603050405020304" pitchFamily="18" charset="0"/>
                      </a:rPr>
                      <m:t>μεταξύ</m:t>
                    </m:r>
                    <m:r>
                      <a:rPr lang="el-GR">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l-GR">
                        <a:latin typeface="Cambria Math" panose="02040503050406030204" pitchFamily="18" charset="0"/>
                        <a:ea typeface="Times New Roman" panose="02020603050405020304" pitchFamily="18" charset="0"/>
                        <a:cs typeface="Times New Roman" panose="02020603050405020304" pitchFamily="18" charset="0"/>
                      </a:rPr>
                      <m:t>δύο</m:t>
                    </m:r>
                    <m:r>
                      <a:rPr lang="el-GR">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l-GR" b="0" i="0" smtClean="0">
                        <a:latin typeface="Cambria Math" panose="02040503050406030204" pitchFamily="18" charset="0"/>
                        <a:ea typeface="Times New Roman" panose="02020603050405020304" pitchFamily="18" charset="0"/>
                        <a:cs typeface="Times New Roman" panose="02020603050405020304" pitchFamily="18" charset="0"/>
                      </a:rPr>
                      <m:t>μεταθέσεων</m:t>
                    </m:r>
                    <m:r>
                      <a:rPr lang="el-GR">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i="1">
                            <a:latin typeface="Cambria Math" panose="02040503050406030204" pitchFamily="18" charset="0"/>
                          </a:rPr>
                        </m:ctrlPr>
                      </m:sSubPr>
                      <m:e>
                        <m:r>
                          <a:rPr lang="el-GR" i="1">
                            <a:latin typeface="Cambria Math" panose="02040503050406030204" pitchFamily="18" charset="0"/>
                            <a:ea typeface="Times New Roman" panose="02020603050405020304" pitchFamily="18" charset="0"/>
                            <a:cs typeface="Times New Roman" panose="02020603050405020304" pitchFamily="18" charset="0"/>
                          </a:rPr>
                          <m:t>𝛫</m:t>
                        </m:r>
                      </m:e>
                      <m:sub>
                        <m:r>
                          <a:rPr lang="en-GB" i="1">
                            <a:latin typeface="Cambria Math" panose="02040503050406030204" pitchFamily="18" charset="0"/>
                            <a:ea typeface="Times New Roman" panose="02020603050405020304" pitchFamily="18" charset="0"/>
                            <a:cs typeface="Times New Roman" panose="02020603050405020304" pitchFamily="18" charset="0"/>
                          </a:rPr>
                          <m:t>𝑠</m:t>
                        </m:r>
                      </m:sub>
                    </m:sSub>
                    <m:r>
                      <a:rPr lang="el-GR" i="1">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l-GR">
                        <a:latin typeface="Cambria Math" panose="02040503050406030204" pitchFamily="18" charset="0"/>
                        <a:ea typeface="Times New Roman" panose="02020603050405020304" pitchFamily="18" charset="0"/>
                        <a:cs typeface="Times New Roman" panose="02020603050405020304" pitchFamily="18" charset="0"/>
                      </a:rPr>
                      <m:t>και</m:t>
                    </m:r>
                    <m:r>
                      <a:rPr lang="el-GR"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i="1">
                            <a:latin typeface="Cambria Math" panose="02040503050406030204" pitchFamily="18" charset="0"/>
                          </a:rPr>
                        </m:ctrlPr>
                      </m:sSubPr>
                      <m:e>
                        <m:r>
                          <a:rPr lang="el-GR" i="1">
                            <a:latin typeface="Cambria Math" panose="02040503050406030204" pitchFamily="18" charset="0"/>
                            <a:ea typeface="Times New Roman" panose="02020603050405020304" pitchFamily="18" charset="0"/>
                            <a:cs typeface="Times New Roman" panose="02020603050405020304" pitchFamily="18" charset="0"/>
                          </a:rPr>
                          <m:t>𝛫</m:t>
                        </m:r>
                      </m:e>
                      <m:sub>
                        <m:r>
                          <a:rPr lang="en-GB" i="1">
                            <a:latin typeface="Cambria Math" panose="02040503050406030204" pitchFamily="18" charset="0"/>
                            <a:ea typeface="Times New Roman" panose="02020603050405020304" pitchFamily="18" charset="0"/>
                            <a:cs typeface="Times New Roman" panose="02020603050405020304" pitchFamily="18" charset="0"/>
                          </a:rPr>
                          <m:t>𝑎</m:t>
                        </m:r>
                      </m:sub>
                    </m:sSub>
                  </m:oMath>
                </a14:m>
                <a:r>
                  <a:rPr lang="el-GR" dirty="0">
                    <a:latin typeface="Cambria" panose="02040503050406030204" pitchFamily="18" charset="0"/>
                    <a:ea typeface="Times New Roman" panose="02020603050405020304" pitchFamily="18" charset="0"/>
                    <a:cs typeface="Times New Roman" panose="02020603050405020304" pitchFamily="18" charset="0"/>
                  </a:rPr>
                  <a:t>.  Αν δύο τιμές σε ίδιες θέσεις των  </a:t>
                </a:r>
                <a14:m>
                  <m:oMath xmlns:m="http://schemas.openxmlformats.org/officeDocument/2006/math">
                    <m:sSub>
                      <m:sSubPr>
                        <m:ctrlPr>
                          <a:rPr lang="en-US" i="1">
                            <a:latin typeface="Cambria Math" panose="02040503050406030204" pitchFamily="18" charset="0"/>
                          </a:rPr>
                        </m:ctrlPr>
                      </m:sSubPr>
                      <m:e>
                        <m:r>
                          <a:rPr lang="el-GR" i="1">
                            <a:latin typeface="Cambria Math" panose="02040503050406030204" pitchFamily="18" charset="0"/>
                            <a:ea typeface="Times New Roman" panose="02020603050405020304" pitchFamily="18" charset="0"/>
                            <a:cs typeface="Times New Roman" panose="02020603050405020304" pitchFamily="18" charset="0"/>
                          </a:rPr>
                          <m:t>𝛪</m:t>
                        </m:r>
                      </m:e>
                      <m:sub>
                        <m:r>
                          <a:rPr lang="en-GB" i="1">
                            <a:latin typeface="Cambria Math" panose="02040503050406030204" pitchFamily="18" charset="0"/>
                            <a:ea typeface="Times New Roman" panose="02020603050405020304" pitchFamily="18" charset="0"/>
                            <a:cs typeface="Times New Roman" panose="02020603050405020304" pitchFamily="18" charset="0"/>
                          </a:rPr>
                          <m:t>𝑠</m:t>
                        </m:r>
                      </m:sub>
                    </m:sSub>
                    <m:r>
                      <a:rPr lang="el-GR" i="1">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l-GR">
                        <a:latin typeface="Cambria Math" panose="02040503050406030204" pitchFamily="18" charset="0"/>
                        <a:ea typeface="Times New Roman" panose="02020603050405020304" pitchFamily="18" charset="0"/>
                        <a:cs typeface="Times New Roman" panose="02020603050405020304" pitchFamily="18" charset="0"/>
                      </a:rPr>
                      <m:t>και</m:t>
                    </m:r>
                    <m:r>
                      <a:rPr lang="el-GR"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i="1">
                            <a:latin typeface="Cambria Math" panose="02040503050406030204" pitchFamily="18" charset="0"/>
                          </a:rPr>
                        </m:ctrlPr>
                      </m:sSubPr>
                      <m:e>
                        <m:r>
                          <a:rPr lang="el-GR" i="1">
                            <a:latin typeface="Cambria Math" panose="02040503050406030204" pitchFamily="18" charset="0"/>
                            <a:ea typeface="Times New Roman" panose="02020603050405020304" pitchFamily="18" charset="0"/>
                            <a:cs typeface="Times New Roman" panose="02020603050405020304" pitchFamily="18" charset="0"/>
                          </a:rPr>
                          <m:t>𝛪</m:t>
                        </m:r>
                      </m:e>
                      <m:sub>
                        <m:r>
                          <a:rPr lang="en-GB" i="1">
                            <a:latin typeface="Cambria Math" panose="02040503050406030204" pitchFamily="18" charset="0"/>
                            <a:ea typeface="Times New Roman" panose="02020603050405020304" pitchFamily="18" charset="0"/>
                            <a:cs typeface="Times New Roman" panose="02020603050405020304" pitchFamily="18" charset="0"/>
                          </a:rPr>
                          <m:t>𝑎</m:t>
                        </m:r>
                      </m:sub>
                    </m:sSub>
                  </m:oMath>
                </a14:m>
                <a:r>
                  <a:rPr lang="el-GR" dirty="0">
                    <a:latin typeface="Cambria" panose="02040503050406030204" pitchFamily="18" charset="0"/>
                    <a:ea typeface="Times New Roman" panose="02020603050405020304" pitchFamily="18" charset="0"/>
                    <a:cs typeface="Times New Roman" panose="02020603050405020304" pitchFamily="18" charset="0"/>
                  </a:rPr>
                  <a:t> ή των  </a:t>
                </a:r>
                <a14:m>
                  <m:oMath xmlns:m="http://schemas.openxmlformats.org/officeDocument/2006/math">
                    <m:sSub>
                      <m:sSubPr>
                        <m:ctrlPr>
                          <a:rPr lang="en-US" i="1">
                            <a:latin typeface="Cambria Math" panose="02040503050406030204" pitchFamily="18" charset="0"/>
                          </a:rPr>
                        </m:ctrlPr>
                      </m:sSubPr>
                      <m:e>
                        <m:r>
                          <a:rPr lang="el-GR" i="1">
                            <a:latin typeface="Cambria Math" panose="02040503050406030204" pitchFamily="18" charset="0"/>
                            <a:ea typeface="Times New Roman" panose="02020603050405020304" pitchFamily="18" charset="0"/>
                            <a:cs typeface="Times New Roman" panose="02020603050405020304" pitchFamily="18" charset="0"/>
                          </a:rPr>
                          <m:t>𝛫</m:t>
                        </m:r>
                      </m:e>
                      <m:sub>
                        <m:r>
                          <a:rPr lang="en-GB" i="1">
                            <a:latin typeface="Cambria Math" panose="02040503050406030204" pitchFamily="18" charset="0"/>
                            <a:ea typeface="Times New Roman" panose="02020603050405020304" pitchFamily="18" charset="0"/>
                            <a:cs typeface="Times New Roman" panose="02020603050405020304" pitchFamily="18" charset="0"/>
                          </a:rPr>
                          <m:t>𝑠</m:t>
                        </m:r>
                      </m:sub>
                    </m:sSub>
                    <m:r>
                      <a:rPr lang="el-GR" i="1">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l-GR">
                        <a:latin typeface="Cambria Math" panose="02040503050406030204" pitchFamily="18" charset="0"/>
                        <a:ea typeface="Times New Roman" panose="02020603050405020304" pitchFamily="18" charset="0"/>
                        <a:cs typeface="Times New Roman" panose="02020603050405020304" pitchFamily="18" charset="0"/>
                      </a:rPr>
                      <m:t>και</m:t>
                    </m:r>
                    <m:r>
                      <a:rPr lang="el-GR"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i="1">
                            <a:latin typeface="Cambria Math" panose="02040503050406030204" pitchFamily="18" charset="0"/>
                          </a:rPr>
                        </m:ctrlPr>
                      </m:sSubPr>
                      <m:e>
                        <m:r>
                          <a:rPr lang="el-GR" i="1">
                            <a:latin typeface="Cambria Math" panose="02040503050406030204" pitchFamily="18" charset="0"/>
                            <a:ea typeface="Times New Roman" panose="02020603050405020304" pitchFamily="18" charset="0"/>
                            <a:cs typeface="Times New Roman" panose="02020603050405020304" pitchFamily="18" charset="0"/>
                          </a:rPr>
                          <m:t>𝛫</m:t>
                        </m:r>
                      </m:e>
                      <m:sub>
                        <m:r>
                          <a:rPr lang="en-GB" i="1">
                            <a:latin typeface="Cambria Math" panose="02040503050406030204" pitchFamily="18" charset="0"/>
                            <a:ea typeface="Times New Roman" panose="02020603050405020304" pitchFamily="18" charset="0"/>
                            <a:cs typeface="Times New Roman" panose="02020603050405020304" pitchFamily="18" charset="0"/>
                          </a:rPr>
                          <m:t>𝑎</m:t>
                        </m:r>
                      </m:sub>
                    </m:sSub>
                    <m:r>
                      <a:rPr lang="el-GR" i="1">
                        <a:latin typeface="Cambria Math" panose="02040503050406030204" pitchFamily="18" charset="0"/>
                        <a:ea typeface="Times New Roman" panose="02020603050405020304" pitchFamily="18" charset="0"/>
                        <a:cs typeface="Times New Roman" panose="02020603050405020304" pitchFamily="18" charset="0"/>
                      </a:rPr>
                      <m:t> </m:t>
                    </m:r>
                  </m:oMath>
                </a14:m>
                <a:r>
                  <a:rPr lang="el-GR" dirty="0">
                    <a:latin typeface="Cambria" panose="02040503050406030204" pitchFamily="18" charset="0"/>
                    <a:ea typeface="Times New Roman" panose="02020603050405020304" pitchFamily="18" charset="0"/>
                    <a:cs typeface="Times New Roman" panose="02020603050405020304" pitchFamily="18" charset="0"/>
                  </a:rPr>
                  <a:t>δεν είναι ίδιες τότε θεωρούμε ότι στην συγκεκριμένη θέση της εικόνας </a:t>
                </a:r>
                <a14:m>
                  <m:oMath xmlns:m="http://schemas.openxmlformats.org/officeDocument/2006/math">
                    <m:sSub>
                      <m:sSubPr>
                        <m:ctrlPr>
                          <a:rPr lang="en-US" i="1">
                            <a:latin typeface="Cambria Math" panose="02040503050406030204" pitchFamily="18" charset="0"/>
                          </a:rPr>
                        </m:ctrlPr>
                      </m:sSubPr>
                      <m:e>
                        <m:r>
                          <a:rPr lang="el-GR" i="1">
                            <a:latin typeface="Cambria Math" panose="02040503050406030204" pitchFamily="18" charset="0"/>
                            <a:ea typeface="Times New Roman" panose="02020603050405020304" pitchFamily="18" charset="0"/>
                            <a:cs typeface="Times New Roman" panose="02020603050405020304" pitchFamily="18" charset="0"/>
                          </a:rPr>
                          <m:t>𝛪</m:t>
                        </m:r>
                      </m:e>
                      <m:sub>
                        <m:r>
                          <a:rPr lang="en-GB" i="1">
                            <a:latin typeface="Cambria Math" panose="02040503050406030204" pitchFamily="18" charset="0"/>
                            <a:ea typeface="Times New Roman" panose="02020603050405020304" pitchFamily="18" charset="0"/>
                            <a:cs typeface="Times New Roman" panose="02020603050405020304" pitchFamily="18" charset="0"/>
                          </a:rPr>
                          <m:t>𝑎</m:t>
                        </m:r>
                      </m:sub>
                    </m:sSub>
                  </m:oMath>
                </a14:m>
                <a:r>
                  <a:rPr lang="el-GR" dirty="0">
                    <a:latin typeface="Cambria" panose="02040503050406030204" pitchFamily="18" charset="0"/>
                    <a:ea typeface="Times New Roman" panose="02020603050405020304" pitchFamily="18" charset="0"/>
                    <a:cs typeface="Times New Roman" panose="02020603050405020304" pitchFamily="18" charset="0"/>
                  </a:rPr>
                  <a:t> ή της μετάθεσης </a:t>
                </a:r>
                <a14:m>
                  <m:oMath xmlns:m="http://schemas.openxmlformats.org/officeDocument/2006/math">
                    <m:sSub>
                      <m:sSubPr>
                        <m:ctrlPr>
                          <a:rPr lang="en-US" i="1">
                            <a:latin typeface="Cambria Math" panose="02040503050406030204" pitchFamily="18" charset="0"/>
                          </a:rPr>
                        </m:ctrlPr>
                      </m:sSubPr>
                      <m:e>
                        <m:r>
                          <a:rPr lang="el-GR" i="1">
                            <a:latin typeface="Cambria Math" panose="02040503050406030204" pitchFamily="18" charset="0"/>
                            <a:ea typeface="Times New Roman" panose="02020603050405020304" pitchFamily="18" charset="0"/>
                            <a:cs typeface="Times New Roman" panose="02020603050405020304" pitchFamily="18" charset="0"/>
                          </a:rPr>
                          <m:t>𝛫</m:t>
                        </m:r>
                      </m:e>
                      <m:sub>
                        <m:r>
                          <a:rPr lang="en-GB" i="1">
                            <a:latin typeface="Cambria Math" panose="02040503050406030204" pitchFamily="18" charset="0"/>
                            <a:ea typeface="Times New Roman" panose="02020603050405020304" pitchFamily="18" charset="0"/>
                            <a:cs typeface="Times New Roman" panose="02020603050405020304" pitchFamily="18" charset="0"/>
                          </a:rPr>
                          <m:t>𝑎</m:t>
                        </m:r>
                      </m:sub>
                    </m:sSub>
                    <m:r>
                      <a:rPr lang="el-GR" i="1">
                        <a:latin typeface="Cambria Math" panose="02040503050406030204" pitchFamily="18" charset="0"/>
                        <a:ea typeface="Times New Roman" panose="02020603050405020304" pitchFamily="18" charset="0"/>
                        <a:cs typeface="Times New Roman" panose="02020603050405020304" pitchFamily="18" charset="0"/>
                      </a:rPr>
                      <m:t> </m:t>
                    </m:r>
                  </m:oMath>
                </a14:m>
                <a:r>
                  <a:rPr lang="el-GR" dirty="0">
                    <a:latin typeface="Cambria" panose="02040503050406030204" pitchFamily="18" charset="0"/>
                    <a:ea typeface="Times New Roman" panose="02020603050405020304" pitchFamily="18" charset="0"/>
                    <a:cs typeface="Times New Roman" panose="02020603050405020304" pitchFamily="18" charset="0"/>
                  </a:rPr>
                  <a:t>υπάρχει λάθος.</a:t>
                </a:r>
                <a:endParaRPr lang="en-US" dirty="0"/>
              </a:p>
            </p:txBody>
          </p:sp>
        </mc:Choice>
        <mc:Fallback xmlns="">
          <p:sp>
            <p:nvSpPr>
              <p:cNvPr id="14" name="TextBox 13">
                <a:extLst>
                  <a:ext uri="{FF2B5EF4-FFF2-40B4-BE49-F238E27FC236}">
                    <a16:creationId xmlns:a16="http://schemas.microsoft.com/office/drawing/2014/main" id="{42BC15C9-9100-44C4-B666-C5DAEFB848C3}"/>
                  </a:ext>
                </a:extLst>
              </p:cNvPr>
              <p:cNvSpPr txBox="1">
                <a:spLocks noRot="1" noChangeAspect="1" noMove="1" noResize="1" noEditPoints="1" noAdjustHandles="1" noChangeArrowheads="1" noChangeShapeType="1" noTextEdit="1"/>
              </p:cNvSpPr>
              <p:nvPr/>
            </p:nvSpPr>
            <p:spPr>
              <a:xfrm>
                <a:off x="1119209" y="4362218"/>
                <a:ext cx="7562741" cy="1754326"/>
              </a:xfrm>
              <a:prstGeom prst="rect">
                <a:avLst/>
              </a:prstGeom>
              <a:blipFill>
                <a:blip r:embed="rId4"/>
                <a:stretch>
                  <a:fillRect l="-726" t="-2439" r="-645" b="-4530"/>
                </a:stretch>
              </a:blipFill>
            </p:spPr>
            <p:txBody>
              <a:bodyPr/>
              <a:lstStyle/>
              <a:p>
                <a:r>
                  <a:rPr lang="en-GB">
                    <a:noFill/>
                  </a:rPr>
                  <a:t> </a:t>
                </a:r>
              </a:p>
            </p:txBody>
          </p:sp>
        </mc:Fallback>
      </mc:AlternateContent>
      <p:sp>
        <p:nvSpPr>
          <p:cNvPr id="13" name="Rectangle 7">
            <a:extLst>
              <a:ext uri="{FF2B5EF4-FFF2-40B4-BE49-F238E27FC236}">
                <a16:creationId xmlns:a16="http://schemas.microsoft.com/office/drawing/2014/main" id="{E2DDA43F-5CE9-4752-9103-7F0285322BDE}"/>
              </a:ext>
            </a:extLst>
          </p:cNvPr>
          <p:cNvSpPr/>
          <p:nvPr/>
        </p:nvSpPr>
        <p:spPr>
          <a:xfrm>
            <a:off x="800073" y="1465734"/>
            <a:ext cx="7772455" cy="1200329"/>
          </a:xfrm>
          <a:prstGeom prst="rect">
            <a:avLst/>
          </a:prstGeom>
        </p:spPr>
        <p:txBody>
          <a:bodyPr wrap="square">
            <a:spAutoFit/>
          </a:bodyPr>
          <a:lstStyle/>
          <a:p>
            <a:pPr marL="0" lvl="3" algn="just"/>
            <a:r>
              <a:rPr lang="el-GR" b="1" dirty="0">
                <a:solidFill>
                  <a:srgbClr val="C00000"/>
                </a:solidFill>
                <a:latin typeface="Times New Roman" pitchFamily="18" charset="0"/>
                <a:cs typeface="Times New Roman" pitchFamily="18" charset="0"/>
                <a:sym typeface="Wingdings" pitchFamily="2" charset="2"/>
              </a:rPr>
              <a:t>Αξιολόγηση </a:t>
            </a:r>
            <a:r>
              <a:rPr lang="el-GR" b="1" dirty="0" err="1">
                <a:solidFill>
                  <a:srgbClr val="C00000"/>
                </a:solidFill>
                <a:latin typeface="Times New Roman" pitchFamily="18" charset="0"/>
                <a:cs typeface="Times New Roman" pitchFamily="18" charset="0"/>
                <a:sym typeface="Wingdings" pitchFamily="2" charset="2"/>
              </a:rPr>
              <a:t>υδατοσημασμένης</a:t>
            </a:r>
            <a:r>
              <a:rPr lang="el-GR" b="1" dirty="0">
                <a:solidFill>
                  <a:srgbClr val="C00000"/>
                </a:solidFill>
                <a:latin typeface="Times New Roman" pitchFamily="18" charset="0"/>
                <a:cs typeface="Times New Roman" pitchFamily="18" charset="0"/>
                <a:sym typeface="Wingdings" pitchFamily="2" charset="2"/>
              </a:rPr>
              <a:t> εικόνας</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Κατά την αξιολόγηση της τεχνικής </a:t>
            </a:r>
            <a:r>
              <a:rPr lang="el-GR" sz="1800" dirty="0" err="1">
                <a:effectLst/>
                <a:latin typeface="Cambria" panose="02040503050406030204" pitchFamily="18" charset="0"/>
                <a:ea typeface="Times New Roman" panose="02020603050405020304" pitchFamily="18" charset="0"/>
                <a:cs typeface="Times New Roman" panose="02020603050405020304" pitchFamily="18" charset="0"/>
              </a:rPr>
              <a:t>υδατοσήμανσης</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χρησιμοποιούμε μετρικές που συγκρίνουν την αρχική εικόνα, και την εικόνα που </a:t>
            </a:r>
            <a:r>
              <a:rPr lang="el-GR" dirty="0">
                <a:latin typeface="Cambria" panose="02040503050406030204" pitchFamily="18" charset="0"/>
                <a:ea typeface="Times New Roman" panose="02020603050405020304" pitchFamily="18" charset="0"/>
                <a:cs typeface="Times New Roman" panose="02020603050405020304" pitchFamily="18" charset="0"/>
              </a:rPr>
              <a:t>προέκυψε</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μετά την ενσωμάτωση του </a:t>
            </a:r>
            <a:r>
              <a:rPr lang="el-GR" sz="1800" dirty="0" err="1">
                <a:effectLst/>
                <a:latin typeface="Cambria" panose="02040503050406030204" pitchFamily="18" charset="0"/>
                <a:ea typeface="Times New Roman" panose="02020603050405020304" pitchFamily="18" charset="0"/>
                <a:cs typeface="Times New Roman" panose="02020603050405020304" pitchFamily="18" charset="0"/>
              </a:rPr>
              <a:t>υδατοσήματος</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ή μετά από κάποια επίθεση που δέχθηκε.</a:t>
            </a:r>
            <a:endParaRPr lang="en-US" dirty="0"/>
          </a:p>
        </p:txBody>
      </p:sp>
    </p:spTree>
    <p:extLst>
      <p:ext uri="{BB962C8B-B14F-4D97-AF65-F5344CB8AC3E}">
        <p14:creationId xmlns:p14="http://schemas.microsoft.com/office/powerpoint/2010/main" val="38066810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948391" cy="1200329"/>
          </a:xfrm>
          <a:prstGeom prst="rect">
            <a:avLst/>
          </a:prstGeom>
        </p:spPr>
        <p:txBody>
          <a:bodyPr wrap="square">
            <a:spAutoFit/>
          </a:bodyPr>
          <a:lstStyle/>
          <a:p>
            <a:pPr marL="0" lvl="3"/>
            <a:r>
              <a:rPr lang="el-GR" b="1" dirty="0">
                <a:solidFill>
                  <a:srgbClr val="C00000"/>
                </a:solidFill>
                <a:latin typeface="Times New Roman" pitchFamily="18" charset="0"/>
                <a:cs typeface="Times New Roman" pitchFamily="18" charset="0"/>
                <a:sym typeface="Wingdings" pitchFamily="2" charset="2"/>
              </a:rPr>
              <a:t>Αυτοαναστρέφουσες μεταθέσεις</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r>
              <a:rPr lang="el-GR" sz="1800" dirty="0">
                <a:effectLst/>
                <a:latin typeface="Cambria" panose="02040503050406030204" pitchFamily="18" charset="0"/>
                <a:ea typeface="Times New Roman" panose="02020603050405020304" pitchFamily="18" charset="0"/>
                <a:cs typeface="Times New Roman" panose="02020603050405020304" pitchFamily="18" charset="0"/>
              </a:rPr>
              <a:t>Πριν περιγράψουμε τις αυτοαναστρέφουσες μεταθέσεις, πρώτα θα αναφέρουν κάποιες βασικές έννοιες που θα μας βοηθήσουν να οικοδομήσουμε τις αυτοαναστρέφουσες μεταθέσεις.</a:t>
            </a:r>
            <a:r>
              <a:rPr lang="el-GR" dirty="0">
                <a:solidFill>
                  <a:schemeClr val="tx1">
                    <a:lumMod val="95000"/>
                    <a:lumOff val="5000"/>
                  </a:schemeClr>
                </a:solidFill>
                <a:latin typeface="Times New Roman" pitchFamily="18" charset="0"/>
                <a:cs typeface="Times New Roman" pitchFamily="18" charset="0"/>
                <a:sym typeface="Wingdings" pitchFamily="2" charset="2"/>
              </a:rPr>
              <a:t> </a:t>
            </a:r>
            <a:endParaRPr lang="en-US" dirty="0"/>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56</a:t>
            </a:fld>
            <a:endParaRPr lang="el-GR" altLang="el-GR" sz="1200" dirty="0">
              <a:latin typeface="Cambria" pitchFamily="18" charset="0"/>
            </a:endParaRPr>
          </a:p>
        </p:txBody>
      </p:sp>
    </p:spTree>
    <p:extLst>
      <p:ext uri="{BB962C8B-B14F-4D97-AF65-F5344CB8AC3E}">
        <p14:creationId xmlns:p14="http://schemas.microsoft.com/office/powerpoint/2010/main" val="21506849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948391" cy="1200329"/>
          </a:xfrm>
          <a:prstGeom prst="rect">
            <a:avLst/>
          </a:prstGeom>
        </p:spPr>
        <p:txBody>
          <a:bodyPr wrap="square">
            <a:spAutoFit/>
          </a:bodyPr>
          <a:lstStyle/>
          <a:p>
            <a:pPr marL="0" lvl="3"/>
            <a:r>
              <a:rPr lang="el-GR" b="1" dirty="0">
                <a:solidFill>
                  <a:srgbClr val="C00000"/>
                </a:solidFill>
                <a:latin typeface="Times New Roman" pitchFamily="18" charset="0"/>
                <a:cs typeface="Times New Roman" pitchFamily="18" charset="0"/>
                <a:sym typeface="Wingdings" pitchFamily="2" charset="2"/>
              </a:rPr>
              <a:t>Αυτοαναστρέφουσες μεταθέσεις</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r>
              <a:rPr lang="el-GR" sz="1800" dirty="0">
                <a:effectLst/>
                <a:latin typeface="Cambria" panose="02040503050406030204" pitchFamily="18" charset="0"/>
                <a:ea typeface="Times New Roman" panose="02020603050405020304" pitchFamily="18" charset="0"/>
                <a:cs typeface="Times New Roman" panose="02020603050405020304" pitchFamily="18" charset="0"/>
              </a:rPr>
              <a:t>Πριν περιγράψουμε τις αυτοαναστρέφουσες μεταθέσεις, πρώτα θα αναφέρουν κάποιες βασικές έννοιες που θα μας βοηθήσουν να οικοδομήσουμε τις αυτοαναστρέφουσες μεταθέσεις.</a:t>
            </a:r>
            <a:r>
              <a:rPr lang="el-GR" dirty="0">
                <a:solidFill>
                  <a:schemeClr val="tx1">
                    <a:lumMod val="95000"/>
                    <a:lumOff val="5000"/>
                  </a:schemeClr>
                </a:solidFill>
                <a:latin typeface="Times New Roman" pitchFamily="18" charset="0"/>
                <a:cs typeface="Times New Roman" pitchFamily="18" charset="0"/>
                <a:sym typeface="Wingdings" pitchFamily="2" charset="2"/>
              </a:rPr>
              <a:t> </a:t>
            </a:r>
            <a:endParaRPr lang="en-US" dirty="0"/>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57</a:t>
            </a:fld>
            <a:endParaRPr lang="el-GR" altLang="el-GR" sz="1200" dirty="0">
              <a:latin typeface="Cambria" pitchFamily="18" charset="0"/>
            </a:endParaRPr>
          </a:p>
        </p:txBody>
      </p:sp>
      <p:sp>
        <p:nvSpPr>
          <p:cNvPr id="11" name="TextBox 10">
            <a:extLst>
              <a:ext uri="{FF2B5EF4-FFF2-40B4-BE49-F238E27FC236}">
                <a16:creationId xmlns:a16="http://schemas.microsoft.com/office/drawing/2014/main" id="{02CE74D0-6E1C-41E6-94B8-815D3F973F1D}"/>
              </a:ext>
            </a:extLst>
          </p:cNvPr>
          <p:cNvSpPr txBox="1"/>
          <p:nvPr/>
        </p:nvSpPr>
        <p:spPr>
          <a:xfrm>
            <a:off x="827537" y="2707510"/>
            <a:ext cx="4572000" cy="369332"/>
          </a:xfrm>
          <a:prstGeom prst="rect">
            <a:avLst/>
          </a:prstGeom>
          <a:noFill/>
        </p:spPr>
        <p:txBody>
          <a:bodyPr wrap="square">
            <a:spAutoFit/>
          </a:bodyPr>
          <a:lstStyle/>
          <a:p>
            <a:pPr marL="285750" indent="-285750">
              <a:buFont typeface="Arial" panose="020B0604020202020204" pitchFamily="34" charset="0"/>
              <a:buChar char="•"/>
            </a:pPr>
            <a:r>
              <a:rPr lang="el-GR" b="1" dirty="0">
                <a:solidFill>
                  <a:srgbClr val="C00000"/>
                </a:solidFill>
                <a:latin typeface="Times New Roman" pitchFamily="18" charset="0"/>
                <a:cs typeface="Times New Roman" pitchFamily="18" charset="0"/>
              </a:rPr>
              <a:t>Μετάθεση </a:t>
            </a:r>
            <a:r>
              <a:rPr lang="el-GR" b="1" i="1" dirty="0">
                <a:solidFill>
                  <a:srgbClr val="C00000"/>
                </a:solidFill>
                <a:latin typeface="Times New Roman" pitchFamily="18" charset="0"/>
                <a:cs typeface="Times New Roman" pitchFamily="18" charset="0"/>
              </a:rPr>
              <a:t>π.</a:t>
            </a:r>
            <a:endParaRPr lang="en-US" b="1" i="1" dirty="0">
              <a:solidFill>
                <a:srgbClr val="C00000"/>
              </a:solidFill>
              <a:latin typeface="Times New Roman" pitchFamily="18" charset="0"/>
              <a:cs typeface="Times New Roman" pitchFamily="18" charset="0"/>
            </a:endParaRPr>
          </a:p>
        </p:txBody>
      </p:sp>
    </p:spTree>
    <p:extLst>
      <p:ext uri="{BB962C8B-B14F-4D97-AF65-F5344CB8AC3E}">
        <p14:creationId xmlns:p14="http://schemas.microsoft.com/office/powerpoint/2010/main" val="8908976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948391" cy="1200329"/>
          </a:xfrm>
          <a:prstGeom prst="rect">
            <a:avLst/>
          </a:prstGeom>
        </p:spPr>
        <p:txBody>
          <a:bodyPr wrap="square">
            <a:spAutoFit/>
          </a:bodyPr>
          <a:lstStyle/>
          <a:p>
            <a:pPr marL="0" lvl="3"/>
            <a:r>
              <a:rPr lang="el-GR" b="1" dirty="0">
                <a:solidFill>
                  <a:srgbClr val="C00000"/>
                </a:solidFill>
                <a:latin typeface="Times New Roman" pitchFamily="18" charset="0"/>
                <a:cs typeface="Times New Roman" pitchFamily="18" charset="0"/>
                <a:sym typeface="Wingdings" pitchFamily="2" charset="2"/>
              </a:rPr>
              <a:t>Αυτοαναστρέφουσες μεταθέσεις</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r>
              <a:rPr lang="el-GR" sz="1800" dirty="0">
                <a:effectLst/>
                <a:latin typeface="Cambria" panose="02040503050406030204" pitchFamily="18" charset="0"/>
                <a:ea typeface="Times New Roman" panose="02020603050405020304" pitchFamily="18" charset="0"/>
                <a:cs typeface="Times New Roman" panose="02020603050405020304" pitchFamily="18" charset="0"/>
              </a:rPr>
              <a:t>Πριν περιγράψουμε τις αυτοαναστρέφουσες μεταθέσεις, πρώτα θα αναφέρουν κάποιες βασικές έννοιες που θα μας βοηθήσουν να οικοδομήσουμε τις αυτοαναστρέφουσες μεταθέσεις.</a:t>
            </a:r>
            <a:r>
              <a:rPr lang="el-GR" dirty="0">
                <a:solidFill>
                  <a:schemeClr val="tx1">
                    <a:lumMod val="95000"/>
                    <a:lumOff val="5000"/>
                  </a:schemeClr>
                </a:solidFill>
                <a:latin typeface="Times New Roman" pitchFamily="18" charset="0"/>
                <a:cs typeface="Times New Roman" pitchFamily="18" charset="0"/>
                <a:sym typeface="Wingdings" pitchFamily="2" charset="2"/>
              </a:rPr>
              <a:t> </a:t>
            </a:r>
            <a:endParaRPr lang="en-US" dirty="0"/>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58</a:t>
            </a:fld>
            <a:endParaRPr lang="el-GR" altLang="el-GR" sz="1200" dirty="0">
              <a:latin typeface="Cambria" pitchFamily="18"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2CE74D0-6E1C-41E6-94B8-815D3F973F1D}"/>
                  </a:ext>
                </a:extLst>
              </p:cNvPr>
              <p:cNvSpPr txBox="1"/>
              <p:nvPr/>
            </p:nvSpPr>
            <p:spPr>
              <a:xfrm>
                <a:off x="827536" y="2707510"/>
                <a:ext cx="8064943" cy="1776384"/>
              </a:xfrm>
              <a:prstGeom prst="rect">
                <a:avLst/>
              </a:prstGeom>
              <a:noFill/>
            </p:spPr>
            <p:txBody>
              <a:bodyPr wrap="square">
                <a:spAutoFit/>
              </a:bodyPr>
              <a:lstStyle/>
              <a:p>
                <a:pPr marL="285750" indent="-285750" algn="just">
                  <a:buFont typeface="Arial" panose="020B0604020202020204" pitchFamily="34" charset="0"/>
                  <a:buChar char="•"/>
                </a:pPr>
                <a:r>
                  <a:rPr lang="el-GR" b="1" dirty="0">
                    <a:solidFill>
                      <a:srgbClr val="C00000"/>
                    </a:solidFill>
                    <a:latin typeface="Times New Roman" pitchFamily="18" charset="0"/>
                    <a:cs typeface="Times New Roman" pitchFamily="18" charset="0"/>
                  </a:rPr>
                  <a:t>Μετάθεση </a:t>
                </a:r>
                <a:r>
                  <a:rPr lang="el-GR" b="1" i="1" dirty="0">
                    <a:solidFill>
                      <a:srgbClr val="C00000"/>
                    </a:solidFill>
                    <a:latin typeface="Times New Roman" pitchFamily="18" charset="0"/>
                    <a:cs typeface="Times New Roman" pitchFamily="18" charset="0"/>
                  </a:rPr>
                  <a:t>π. </a:t>
                </a:r>
                <a:endParaRPr lang="en-US" b="1" i="1" dirty="0">
                  <a:solidFill>
                    <a:srgbClr val="C00000"/>
                  </a:solidFill>
                  <a:latin typeface="Times New Roman" pitchFamily="18" charset="0"/>
                  <a:cs typeface="Times New Roman" pitchFamily="18" charset="0"/>
                </a:endParaRPr>
              </a:p>
              <a:p>
                <a:pPr algn="just"/>
                <a:endParaRPr lang="el-CY" b="1" i="1" dirty="0">
                  <a:solidFill>
                    <a:srgbClr val="C00000"/>
                  </a:solidFill>
                  <a:latin typeface="Times New Roman" pitchFamily="18" charset="0"/>
                  <a:cs typeface="Times New Roman" pitchFamily="18" charset="0"/>
                </a:endParaRPr>
              </a:p>
              <a:p>
                <a:pPr algn="just"/>
                <a:r>
                  <a:rPr lang="el-CY" b="1" i="1" dirty="0">
                    <a:solidFill>
                      <a:srgbClr val="C00000"/>
                    </a:solidFill>
                    <a:latin typeface="Times New Roman" pitchFamily="18" charset="0"/>
                    <a:cs typeface="Times New Roman" pitchFamily="18" charset="0"/>
                  </a:rPr>
                  <a:t>	</a:t>
                </a:r>
                <a:r>
                  <a:rPr lang="el-CY" b="1" dirty="0">
                    <a:solidFill>
                      <a:srgbClr val="C00000"/>
                    </a:solidFill>
                    <a:latin typeface="Times New Roman" pitchFamily="18" charset="0"/>
                    <a:cs typeface="Times New Roman" pitchFamily="18" charset="0"/>
                  </a:rPr>
                  <a:t>Παράδειγμα</a:t>
                </a:r>
                <a:r>
                  <a:rPr lang="en-US" b="1" dirty="0">
                    <a:solidFill>
                      <a:srgbClr val="C00000"/>
                    </a:solidFill>
                    <a:latin typeface="Times New Roman" pitchFamily="18" charset="0"/>
                    <a:cs typeface="Times New Roman" pitchFamily="18" charset="0"/>
                  </a:rPr>
                  <a:t>: </a:t>
                </a:r>
                <a:r>
                  <a:rPr lang="el-CY" dirty="0">
                    <a:latin typeface="Times New Roman" pitchFamily="18" charset="0"/>
                    <a:cs typeface="Times New Roman" pitchFamily="18" charset="0"/>
                  </a:rPr>
                  <a:t>Εστω μετάθεση </a:t>
                </a:r>
                <a:r>
                  <a:rPr lang="el-CY" i="1" dirty="0">
                    <a:latin typeface="Times New Roman" pitchFamily="18" charset="0"/>
                    <a:cs typeface="Times New Roman" pitchFamily="18" charset="0"/>
                  </a:rPr>
                  <a:t>π = </a:t>
                </a:r>
                <a:r>
                  <a:rPr lang="el-CY" dirty="0">
                    <a:latin typeface="Times New Roman" pitchFamily="18" charset="0"/>
                    <a:cs typeface="Times New Roman" pitchFamily="18" charset="0"/>
                  </a:rPr>
                  <a:t>(2,3,4,1,5,7,6), η θέση του αριθμού 2    	είναι η </a:t>
                </a:r>
                <a14:m>
                  <m:oMath xmlns:m="http://schemas.openxmlformats.org/officeDocument/2006/math">
                    <m:sSubSup>
                      <m:sSubSupPr>
                        <m:ctrlPr>
                          <a:rPr lang="en-GB" i="1" smtClean="0">
                            <a:effectLst/>
                            <a:latin typeface="Cambria Math" panose="02040503050406030204" pitchFamily="18" charset="0"/>
                          </a:rPr>
                        </m:ctrlPr>
                      </m:sSubSupPr>
                      <m:e>
                        <m:r>
                          <a:rPr lang="el-GR" sz="1800" i="1">
                            <a:effectLst/>
                            <a:latin typeface="Cambria Math" panose="02040503050406030204" pitchFamily="18" charset="0"/>
                            <a:ea typeface="Times New Roman" panose="02020603050405020304" pitchFamily="18" charset="0"/>
                            <a:cs typeface="Times New Roman" panose="02020603050405020304" pitchFamily="18" charset="0"/>
                          </a:rPr>
                          <m:t>𝜋</m:t>
                        </m:r>
                      </m:e>
                      <m:sub>
                        <m:r>
                          <a:rPr lang="el-CY" sz="1800" b="0" i="1" smtClea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el-GR" sz="1800" i="1">
                            <a:effectLst/>
                            <a:latin typeface="Cambria Math" panose="02040503050406030204" pitchFamily="18" charset="0"/>
                            <a:ea typeface="Times New Roman" panose="02020603050405020304" pitchFamily="18" charset="0"/>
                            <a:cs typeface="Times New Roman" panose="02020603050405020304" pitchFamily="18" charset="0"/>
                          </a:rPr>
                          <m:t>−1</m:t>
                        </m:r>
                      </m:sup>
                    </m:sSubSup>
                  </m:oMath>
                </a14:m>
                <a:r>
                  <a:rPr lang="el-CY" dirty="0">
                    <a:latin typeface="Times New Roman" pitchFamily="18" charset="0"/>
                    <a:cs typeface="Times New Roman" pitchFamily="18" charset="0"/>
                  </a:rPr>
                  <a:t> = 1, του αριθμού 4 είναι η </a:t>
                </a:r>
                <a14:m>
                  <m:oMath xmlns:m="http://schemas.openxmlformats.org/officeDocument/2006/math">
                    <m:sSubSup>
                      <m:sSubSupPr>
                        <m:ctrlPr>
                          <a:rPr lang="en-GB" i="1">
                            <a:latin typeface="Cambria Math" panose="02040503050406030204" pitchFamily="18" charset="0"/>
                          </a:rPr>
                        </m:ctrlPr>
                      </m:sSubSupPr>
                      <m:e>
                        <m:r>
                          <a:rPr lang="el-GR" i="1">
                            <a:latin typeface="Cambria Math" panose="02040503050406030204" pitchFamily="18" charset="0"/>
                          </a:rPr>
                          <m:t>𝜋</m:t>
                        </m:r>
                      </m:e>
                      <m:sub>
                        <m:r>
                          <a:rPr lang="el-GR" i="1">
                            <a:latin typeface="Cambria Math" panose="02040503050406030204" pitchFamily="18" charset="0"/>
                          </a:rPr>
                          <m:t>4</m:t>
                        </m:r>
                      </m:sub>
                      <m:sup>
                        <m:r>
                          <a:rPr lang="el-GR" i="1">
                            <a:latin typeface="Cambria Math" panose="02040503050406030204" pitchFamily="18" charset="0"/>
                          </a:rPr>
                          <m:t>−1</m:t>
                        </m:r>
                      </m:sup>
                    </m:sSubSup>
                  </m:oMath>
                </a14:m>
                <a:r>
                  <a:rPr lang="el-CY" dirty="0">
                    <a:latin typeface="Times New Roman" pitchFamily="18" charset="0"/>
                    <a:cs typeface="Times New Roman" pitchFamily="18" charset="0"/>
                  </a:rPr>
                  <a:t>= 3 κλπ. Η αντίστροφη 	μετάθεση είναι η  </a:t>
                </a:r>
                <a14:m>
                  <m:oMath xmlns:m="http://schemas.openxmlformats.org/officeDocument/2006/math">
                    <m:sSup>
                      <m:sSupPr>
                        <m:ctrlPr>
                          <a:rPr lang="en-GB" i="1" smtClean="0">
                            <a:latin typeface="Cambria Math" panose="02040503050406030204" pitchFamily="18" charset="0"/>
                          </a:rPr>
                        </m:ctrlPr>
                      </m:sSupPr>
                      <m:e>
                        <m:r>
                          <a:rPr lang="el-GR" i="1">
                            <a:latin typeface="Cambria Math" panose="02040503050406030204" pitchFamily="18" charset="0"/>
                          </a:rPr>
                          <m:t>𝜋</m:t>
                        </m:r>
                      </m:e>
                      <m:sup>
                        <m:r>
                          <a:rPr lang="en-GB" i="1">
                            <a:latin typeface="Cambria Math" panose="02040503050406030204" pitchFamily="18" charset="0"/>
                          </a:rPr>
                          <m:t>𝑅</m:t>
                        </m:r>
                      </m:sup>
                    </m:sSup>
                  </m:oMath>
                </a14:m>
                <a:r>
                  <a:rPr lang="el-CY" dirty="0">
                    <a:latin typeface="Times New Roman" pitchFamily="18" charset="0"/>
                    <a:cs typeface="Times New Roman" pitchFamily="18" charset="0"/>
                  </a:rPr>
                  <a:t>= (6,7,5,1,4,3,2).</a:t>
                </a:r>
                <a:endParaRPr lang="en-US" dirty="0">
                  <a:latin typeface="Times New Roman" pitchFamily="18" charset="0"/>
                  <a:cs typeface="Times New Roman" pitchFamily="18" charset="0"/>
                </a:endParaRPr>
              </a:p>
              <a:p>
                <a:pPr algn="just"/>
                <a:endParaRPr lang="el-GR" b="1" dirty="0">
                  <a:solidFill>
                    <a:srgbClr val="C00000"/>
                  </a:solidFill>
                  <a:latin typeface="Times New Roman" pitchFamily="18" charset="0"/>
                  <a:cs typeface="Times New Roman" pitchFamily="18" charset="0"/>
                </a:endParaRPr>
              </a:p>
            </p:txBody>
          </p:sp>
        </mc:Choice>
        <mc:Fallback xmlns="">
          <p:sp>
            <p:nvSpPr>
              <p:cNvPr id="11" name="TextBox 10">
                <a:extLst>
                  <a:ext uri="{FF2B5EF4-FFF2-40B4-BE49-F238E27FC236}">
                    <a16:creationId xmlns:a16="http://schemas.microsoft.com/office/drawing/2014/main" id="{02CE74D0-6E1C-41E6-94B8-815D3F973F1D}"/>
                  </a:ext>
                </a:extLst>
              </p:cNvPr>
              <p:cNvSpPr txBox="1">
                <a:spLocks noRot="1" noChangeAspect="1" noMove="1" noResize="1" noEditPoints="1" noAdjustHandles="1" noChangeArrowheads="1" noChangeShapeType="1" noTextEdit="1"/>
              </p:cNvSpPr>
              <p:nvPr/>
            </p:nvSpPr>
            <p:spPr>
              <a:xfrm>
                <a:off x="827536" y="2707510"/>
                <a:ext cx="8064943" cy="1776384"/>
              </a:xfrm>
              <a:prstGeom prst="rect">
                <a:avLst/>
              </a:prstGeom>
              <a:blipFill>
                <a:blip r:embed="rId3"/>
                <a:stretch>
                  <a:fillRect l="-529" t="-1712" r="-605"/>
                </a:stretch>
              </a:blipFill>
            </p:spPr>
            <p:txBody>
              <a:bodyPr/>
              <a:lstStyle/>
              <a:p>
                <a:r>
                  <a:rPr lang="en-GB">
                    <a:noFill/>
                  </a:rPr>
                  <a:t> </a:t>
                </a:r>
              </a:p>
            </p:txBody>
          </p:sp>
        </mc:Fallback>
      </mc:AlternateContent>
    </p:spTree>
    <p:extLst>
      <p:ext uri="{BB962C8B-B14F-4D97-AF65-F5344CB8AC3E}">
        <p14:creationId xmlns:p14="http://schemas.microsoft.com/office/powerpoint/2010/main" val="1259762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948391" cy="1200329"/>
          </a:xfrm>
          <a:prstGeom prst="rect">
            <a:avLst/>
          </a:prstGeom>
        </p:spPr>
        <p:txBody>
          <a:bodyPr wrap="square">
            <a:spAutoFit/>
          </a:bodyPr>
          <a:lstStyle/>
          <a:p>
            <a:pPr marL="0" lvl="3"/>
            <a:r>
              <a:rPr lang="el-GR" b="1" dirty="0">
                <a:solidFill>
                  <a:srgbClr val="C00000"/>
                </a:solidFill>
                <a:latin typeface="Times New Roman" pitchFamily="18" charset="0"/>
                <a:cs typeface="Times New Roman" pitchFamily="18" charset="0"/>
                <a:sym typeface="Wingdings" pitchFamily="2" charset="2"/>
              </a:rPr>
              <a:t>Αυτοαναστρέφουσες μεταθέσεις</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r>
              <a:rPr lang="el-GR" sz="1800" dirty="0">
                <a:effectLst/>
                <a:latin typeface="Cambria" panose="02040503050406030204" pitchFamily="18" charset="0"/>
                <a:ea typeface="Times New Roman" panose="02020603050405020304" pitchFamily="18" charset="0"/>
                <a:cs typeface="Times New Roman" panose="02020603050405020304" pitchFamily="18" charset="0"/>
              </a:rPr>
              <a:t>Πριν περιγράψουμε τις αυτοαναστρέφουσες μεταθέσεις, πρώτα θα αναφέρουν κάποιες βασικές έννοιες που θα μας βοηθήσουν να οικοδομήσουμε τις αυτοαναστρέφουσες μεταθέσεις.</a:t>
            </a:r>
            <a:r>
              <a:rPr lang="el-GR" dirty="0">
                <a:solidFill>
                  <a:schemeClr val="tx1">
                    <a:lumMod val="95000"/>
                    <a:lumOff val="5000"/>
                  </a:schemeClr>
                </a:solidFill>
                <a:latin typeface="Times New Roman" pitchFamily="18" charset="0"/>
                <a:cs typeface="Times New Roman" pitchFamily="18" charset="0"/>
                <a:sym typeface="Wingdings" pitchFamily="2" charset="2"/>
              </a:rPr>
              <a:t> </a:t>
            </a:r>
            <a:endParaRPr lang="en-US" dirty="0"/>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59</a:t>
            </a:fld>
            <a:endParaRPr lang="el-GR" altLang="el-GR" sz="1200" dirty="0">
              <a:latin typeface="Cambria" pitchFamily="18" charset="0"/>
            </a:endParaRPr>
          </a:p>
        </p:txBody>
      </p:sp>
      <p:sp>
        <p:nvSpPr>
          <p:cNvPr id="11" name="TextBox 10">
            <a:extLst>
              <a:ext uri="{FF2B5EF4-FFF2-40B4-BE49-F238E27FC236}">
                <a16:creationId xmlns:a16="http://schemas.microsoft.com/office/drawing/2014/main" id="{02CE74D0-6E1C-41E6-94B8-815D3F973F1D}"/>
              </a:ext>
            </a:extLst>
          </p:cNvPr>
          <p:cNvSpPr txBox="1"/>
          <p:nvPr/>
        </p:nvSpPr>
        <p:spPr>
          <a:xfrm>
            <a:off x="827536" y="2707510"/>
            <a:ext cx="8064943" cy="923330"/>
          </a:xfrm>
          <a:prstGeom prst="rect">
            <a:avLst/>
          </a:prstGeom>
          <a:noFill/>
        </p:spPr>
        <p:txBody>
          <a:bodyPr wrap="square">
            <a:spAutoFit/>
          </a:bodyPr>
          <a:lstStyle/>
          <a:p>
            <a:pPr marL="285750" indent="-285750" algn="just">
              <a:buFont typeface="Arial" panose="020B0604020202020204" pitchFamily="34" charset="0"/>
              <a:buChar char="•"/>
            </a:pPr>
            <a:r>
              <a:rPr lang="el-GR" b="1" dirty="0">
                <a:solidFill>
                  <a:srgbClr val="C00000"/>
                </a:solidFill>
                <a:latin typeface="Times New Roman" pitchFamily="18" charset="0"/>
                <a:cs typeface="Times New Roman" pitchFamily="18" charset="0"/>
              </a:rPr>
              <a:t>Υποακολουθία της μετάθεσης π</a:t>
            </a:r>
            <a:r>
              <a:rPr lang="el-GR" b="1" i="1" dirty="0">
                <a:solidFill>
                  <a:srgbClr val="C00000"/>
                </a:solidFill>
                <a:latin typeface="Times New Roman" pitchFamily="18" charset="0"/>
                <a:cs typeface="Times New Roman" pitchFamily="18" charset="0"/>
              </a:rPr>
              <a:t>. </a:t>
            </a:r>
            <a:endParaRPr lang="en-US" b="1" i="1" dirty="0">
              <a:solidFill>
                <a:srgbClr val="C00000"/>
              </a:solidFill>
              <a:latin typeface="Times New Roman" pitchFamily="18" charset="0"/>
              <a:cs typeface="Times New Roman" pitchFamily="18" charset="0"/>
            </a:endParaRPr>
          </a:p>
          <a:p>
            <a:pPr algn="just"/>
            <a:endParaRPr lang="el-CY" b="1" i="1" dirty="0">
              <a:solidFill>
                <a:srgbClr val="C00000"/>
              </a:solidFill>
              <a:latin typeface="Times New Roman" pitchFamily="18" charset="0"/>
              <a:cs typeface="Times New Roman" pitchFamily="18" charset="0"/>
            </a:endParaRPr>
          </a:p>
          <a:p>
            <a:pPr algn="just"/>
            <a:r>
              <a:rPr lang="el-CY" b="1" i="1" dirty="0">
                <a:solidFill>
                  <a:srgbClr val="C00000"/>
                </a:solidFill>
                <a:latin typeface="Times New Roman" pitchFamily="18" charset="0"/>
                <a:cs typeface="Times New Roman" pitchFamily="18" charset="0"/>
              </a:rPr>
              <a:t>	</a:t>
            </a:r>
            <a:endParaRPr lang="el-GR" b="1" dirty="0">
              <a:solidFill>
                <a:srgbClr val="C00000"/>
              </a:solidFill>
              <a:latin typeface="Times New Roman" pitchFamily="18" charset="0"/>
              <a:cs typeface="Times New Roman" pitchFamily="18" charset="0"/>
            </a:endParaRPr>
          </a:p>
        </p:txBody>
      </p:sp>
    </p:spTree>
    <p:extLst>
      <p:ext uri="{BB962C8B-B14F-4D97-AF65-F5344CB8AC3E}">
        <p14:creationId xmlns:p14="http://schemas.microsoft.com/office/powerpoint/2010/main" val="1705914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l-GR" sz="2800" dirty="0">
                <a:solidFill>
                  <a:schemeClr val="accent5">
                    <a:lumMod val="75000"/>
                  </a:schemeClr>
                </a:solidFill>
                <a:latin typeface="Century Schoolbook" pitchFamily="18" charset="0"/>
              </a:rPr>
              <a:t>Περίληψη</a:t>
            </a:r>
            <a:endParaRPr lang="en-US" sz="2800" dirty="0">
              <a:solidFill>
                <a:schemeClr val="accent5">
                  <a:lumMod val="75000"/>
                </a:schemeClr>
              </a:solidFill>
              <a:latin typeface="Century Schoolbook" pitchFamily="18" charset="0"/>
            </a:endParaRPr>
          </a:p>
        </p:txBody>
      </p:sp>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16" name="Rectangle 7"/>
          <p:cNvSpPr/>
          <p:nvPr/>
        </p:nvSpPr>
        <p:spPr>
          <a:xfrm>
            <a:off x="452350" y="1412776"/>
            <a:ext cx="8440129" cy="1754326"/>
          </a:xfrm>
          <a:prstGeom prst="rect">
            <a:avLst/>
          </a:prstGeom>
        </p:spPr>
        <p:txBody>
          <a:bodyPr wrap="square">
            <a:spAutoFit/>
          </a:bodyPr>
          <a:lstStyle/>
          <a:p>
            <a:pPr marL="285750" lvl="3" indent="-285750" algn="just">
              <a:buFont typeface="Wingdings" panose="05000000000000000000" pitchFamily="2" charset="2"/>
              <a:buChar char="Ø"/>
            </a:pPr>
            <a:r>
              <a:rPr lang="el-GR" dirty="0">
                <a:latin typeface="+mj-lt"/>
                <a:cs typeface="Times New Roman" panose="02020603050405020304" pitchFamily="18" charset="0"/>
              </a:rPr>
              <a:t>Στην παρούσα διπλωματική εργασία πραγματοποιήσαμε μια συγκριτική μελέτη μεταξύ δύο αλγορίθμων </a:t>
            </a:r>
            <a:r>
              <a:rPr lang="el-GR" dirty="0" err="1">
                <a:latin typeface="+mj-lt"/>
                <a:cs typeface="Times New Roman" panose="02020603050405020304" pitchFamily="18" charset="0"/>
              </a:rPr>
              <a:t>υδατοσήμανσης</a:t>
            </a:r>
            <a:r>
              <a:rPr lang="el-GR" dirty="0">
                <a:latin typeface="+mj-lt"/>
                <a:cs typeface="Times New Roman" panose="02020603050405020304" pitchFamily="18" charset="0"/>
              </a:rPr>
              <a:t> ψηφιακών εικόνων </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χρησιμοποιώντας διάφορες μετρικές για τον σκοπό αυτό</a:t>
            </a:r>
            <a:r>
              <a:rPr lang="el-GR" dirty="0">
                <a:latin typeface="+mj-lt"/>
                <a:cs typeface="Times New Roman" panose="02020603050405020304" pitchFamily="18" charset="0"/>
              </a:rPr>
              <a:t>. </a:t>
            </a:r>
            <a:endParaRPr lang="en-GB" dirty="0">
              <a:latin typeface="+mj-lt"/>
              <a:cs typeface="Times New Roman" panose="02020603050405020304" pitchFamily="18" charset="0"/>
            </a:endParaRPr>
          </a:p>
          <a:p>
            <a:pPr marL="285750" lvl="3" indent="-285750" algn="just">
              <a:buFont typeface="Arial" panose="020B0604020202020204" pitchFamily="34" charset="0"/>
              <a:buChar char="•"/>
            </a:pPr>
            <a:endParaRPr lang="en-GB" dirty="0">
              <a:latin typeface="+mj-lt"/>
              <a:cs typeface="Times New Roman" panose="02020603050405020304" pitchFamily="18" charset="0"/>
            </a:endParaRPr>
          </a:p>
          <a:p>
            <a:pPr marL="0" lvl="3" algn="just"/>
            <a:r>
              <a:rPr lang="en-GB" dirty="0">
                <a:latin typeface="+mj-lt"/>
                <a:cs typeface="Times New Roman" panose="02020603050405020304" pitchFamily="18" charset="0"/>
              </a:rPr>
              <a:t>    </a:t>
            </a:r>
            <a:r>
              <a:rPr lang="el-GR" u="sng" dirty="0">
                <a:solidFill>
                  <a:srgbClr val="C00000"/>
                </a:solidFill>
                <a:latin typeface="+mj-lt"/>
                <a:cs typeface="Times New Roman" panose="02020603050405020304" pitchFamily="18" charset="0"/>
              </a:rPr>
              <a:t>Αλγόριθμοι που μελετήσαμε</a:t>
            </a:r>
            <a:r>
              <a:rPr lang="en-US" u="sng" dirty="0">
                <a:solidFill>
                  <a:srgbClr val="C00000"/>
                </a:solidFill>
                <a:latin typeface="+mj-lt"/>
                <a:cs typeface="Times New Roman" panose="02020603050405020304" pitchFamily="18" charset="0"/>
              </a:rPr>
              <a:t>:</a:t>
            </a:r>
            <a:endParaRPr lang="en-GB" u="sng" dirty="0">
              <a:solidFill>
                <a:srgbClr val="C00000"/>
              </a:solidFill>
              <a:latin typeface="+mj-lt"/>
              <a:cs typeface="Times New Roman" panose="02020603050405020304" pitchFamily="18" charset="0"/>
            </a:endParaRPr>
          </a:p>
          <a:p>
            <a:pPr marL="285750" lvl="3" indent="-285750" algn="just">
              <a:buFont typeface="Arial" panose="020B0604020202020204" pitchFamily="34" charset="0"/>
              <a:buChar char="•"/>
            </a:pPr>
            <a:endParaRPr lang="en-US" dirty="0">
              <a:latin typeface="+mj-lt"/>
              <a:cs typeface="Times New Roman" panose="02020603050405020304" pitchFamily="18" charset="0"/>
            </a:endParaRPr>
          </a:p>
        </p:txBody>
      </p:sp>
      <p:sp>
        <p:nvSpPr>
          <p:cNvPr id="8"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6</a:t>
            </a:fld>
            <a:endParaRPr lang="el-GR" altLang="el-GR" sz="1200" dirty="0">
              <a:latin typeface="Cambria" pitchFamily="18" charset="0"/>
            </a:endParaRPr>
          </a:p>
        </p:txBody>
      </p:sp>
      <p:sp>
        <p:nvSpPr>
          <p:cNvPr id="9" name="TextBox 8">
            <a:extLst>
              <a:ext uri="{FF2B5EF4-FFF2-40B4-BE49-F238E27FC236}">
                <a16:creationId xmlns:a16="http://schemas.microsoft.com/office/drawing/2014/main" id="{0E2A7B25-1696-4AA2-9EE4-40A66960ECC2}"/>
              </a:ext>
            </a:extLst>
          </p:cNvPr>
          <p:cNvSpPr txBox="1"/>
          <p:nvPr/>
        </p:nvSpPr>
        <p:spPr>
          <a:xfrm>
            <a:off x="827583" y="2894249"/>
            <a:ext cx="8316417" cy="1477328"/>
          </a:xfrm>
          <a:prstGeom prst="rect">
            <a:avLst/>
          </a:prstGeom>
          <a:noFill/>
        </p:spPr>
        <p:txBody>
          <a:bodyPr wrap="square">
            <a:spAutoFit/>
          </a:bodyPr>
          <a:lstStyle/>
          <a:p>
            <a:pPr marL="342900" indent="-342900">
              <a:buFont typeface="+mj-lt"/>
              <a:buAutoNum type="arabicPeriod"/>
            </a:pPr>
            <a:r>
              <a:rPr lang="en-GB" sz="1800" dirty="0" err="1">
                <a:effectLst/>
                <a:latin typeface="Cambria" panose="02040503050406030204" pitchFamily="18" charset="0"/>
                <a:ea typeface="Times New Roman" panose="02020603050405020304" pitchFamily="18" charset="0"/>
                <a:cs typeface="Times New Roman" panose="02020603050405020304" pitchFamily="18" charset="0"/>
              </a:rPr>
              <a:t>Chroni</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 Maria, </a:t>
            </a:r>
            <a:r>
              <a:rPr lang="en-GB" sz="1800" dirty="0" err="1">
                <a:effectLst/>
                <a:latin typeface="Cambria" panose="02040503050406030204" pitchFamily="18" charset="0"/>
                <a:ea typeface="Times New Roman" panose="02020603050405020304" pitchFamily="18" charset="0"/>
                <a:cs typeface="Times New Roman" panose="02020603050405020304" pitchFamily="18" charset="0"/>
              </a:rPr>
              <a:t>Angelos</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 </a:t>
            </a:r>
            <a:r>
              <a:rPr lang="en-GB" sz="1800" dirty="0" err="1">
                <a:effectLst/>
                <a:latin typeface="Cambria" panose="02040503050406030204" pitchFamily="18" charset="0"/>
                <a:ea typeface="Times New Roman" panose="02020603050405020304" pitchFamily="18" charset="0"/>
                <a:cs typeface="Times New Roman" panose="02020603050405020304" pitchFamily="18" charset="0"/>
              </a:rPr>
              <a:t>Fylakis</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 and Stavros D. Nikolopoulos. "</a:t>
            </a:r>
            <a:r>
              <a:rPr lang="en-GB" sz="1800" i="1" dirty="0">
                <a:effectLst/>
                <a:latin typeface="Cambria" panose="02040503050406030204" pitchFamily="18" charset="0"/>
                <a:ea typeface="Times New Roman" panose="02020603050405020304" pitchFamily="18" charset="0"/>
                <a:cs typeface="Times New Roman" panose="02020603050405020304" pitchFamily="18" charset="0"/>
              </a:rPr>
              <a:t>Watermarking images in the frequency domain by exploiting self-inverting permutations</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 2013.</a:t>
            </a:r>
            <a:endParaRPr lang="el-GR" sz="1800" dirty="0">
              <a:effectLst/>
              <a:latin typeface="Cambria" panose="02040503050406030204" pitchFamily="18" charset="0"/>
              <a:ea typeface="Times New Roman" panose="02020603050405020304" pitchFamily="18" charset="0"/>
              <a:cs typeface="Times New Roman" panose="02020603050405020304" pitchFamily="18" charset="0"/>
            </a:endParaRPr>
          </a:p>
          <a:p>
            <a:endParaRPr lang="el-GR" dirty="0">
              <a:latin typeface="Cambria" panose="02040503050406030204" pitchFamily="18" charset="0"/>
              <a:cs typeface="Times New Roman" panose="02020603050405020304" pitchFamily="18" charset="0"/>
            </a:endParaRPr>
          </a:p>
          <a:p>
            <a:endParaRPr lang="el-GR" dirty="0">
              <a:latin typeface="Cambria" panose="02040503050406030204" pitchFamily="18" charset="0"/>
              <a:cs typeface="Times New Roman" panose="02020603050405020304" pitchFamily="18" charset="0"/>
            </a:endParaRPr>
          </a:p>
          <a:p>
            <a:endParaRPr lang="el-GR" dirty="0">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5201681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948391" cy="1200329"/>
          </a:xfrm>
          <a:prstGeom prst="rect">
            <a:avLst/>
          </a:prstGeom>
        </p:spPr>
        <p:txBody>
          <a:bodyPr wrap="square">
            <a:spAutoFit/>
          </a:bodyPr>
          <a:lstStyle/>
          <a:p>
            <a:pPr marL="0" lvl="3"/>
            <a:r>
              <a:rPr lang="el-GR" b="1" dirty="0">
                <a:solidFill>
                  <a:srgbClr val="C00000"/>
                </a:solidFill>
                <a:latin typeface="Times New Roman" pitchFamily="18" charset="0"/>
                <a:cs typeface="Times New Roman" pitchFamily="18" charset="0"/>
                <a:sym typeface="Wingdings" pitchFamily="2" charset="2"/>
              </a:rPr>
              <a:t>Αυτοαναστρέφουσες μεταθέσεις</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r>
              <a:rPr lang="el-GR" sz="1800" dirty="0">
                <a:effectLst/>
                <a:latin typeface="Cambria" panose="02040503050406030204" pitchFamily="18" charset="0"/>
                <a:ea typeface="Times New Roman" panose="02020603050405020304" pitchFamily="18" charset="0"/>
                <a:cs typeface="Times New Roman" panose="02020603050405020304" pitchFamily="18" charset="0"/>
              </a:rPr>
              <a:t>Πριν περιγράψουμε τις αυτοαναστρέφουσες μεταθέσεις, πρώτα θα αναφέρουν κάποιες βασικές έννοιες που θα μας βοηθήσουν να οικοδομήσουμε τις αυτοαναστρέφουσες μεταθέσεις.</a:t>
            </a:r>
            <a:r>
              <a:rPr lang="el-GR" dirty="0">
                <a:solidFill>
                  <a:schemeClr val="tx1">
                    <a:lumMod val="95000"/>
                    <a:lumOff val="5000"/>
                  </a:schemeClr>
                </a:solidFill>
                <a:latin typeface="Times New Roman" pitchFamily="18" charset="0"/>
                <a:cs typeface="Times New Roman" pitchFamily="18" charset="0"/>
                <a:sym typeface="Wingdings" pitchFamily="2" charset="2"/>
              </a:rPr>
              <a:t> </a:t>
            </a:r>
            <a:endParaRPr lang="en-US" dirty="0"/>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60</a:t>
            </a:fld>
            <a:endParaRPr lang="el-GR" altLang="el-GR" sz="1200" dirty="0">
              <a:latin typeface="Cambria" pitchFamily="18" charset="0"/>
            </a:endParaRPr>
          </a:p>
        </p:txBody>
      </p:sp>
      <p:sp>
        <p:nvSpPr>
          <p:cNvPr id="11" name="TextBox 10">
            <a:extLst>
              <a:ext uri="{FF2B5EF4-FFF2-40B4-BE49-F238E27FC236}">
                <a16:creationId xmlns:a16="http://schemas.microsoft.com/office/drawing/2014/main" id="{02CE74D0-6E1C-41E6-94B8-815D3F973F1D}"/>
              </a:ext>
            </a:extLst>
          </p:cNvPr>
          <p:cNvSpPr txBox="1"/>
          <p:nvPr/>
        </p:nvSpPr>
        <p:spPr>
          <a:xfrm>
            <a:off x="827536" y="2707510"/>
            <a:ext cx="8064943" cy="1754326"/>
          </a:xfrm>
          <a:prstGeom prst="rect">
            <a:avLst/>
          </a:prstGeom>
          <a:noFill/>
        </p:spPr>
        <p:txBody>
          <a:bodyPr wrap="square">
            <a:spAutoFit/>
          </a:bodyPr>
          <a:lstStyle/>
          <a:p>
            <a:pPr marL="285750" indent="-285750" algn="just">
              <a:buFont typeface="Arial" panose="020B0604020202020204" pitchFamily="34" charset="0"/>
              <a:buChar char="•"/>
            </a:pPr>
            <a:r>
              <a:rPr lang="el-GR" b="1" dirty="0">
                <a:solidFill>
                  <a:srgbClr val="C00000"/>
                </a:solidFill>
                <a:latin typeface="Times New Roman" pitchFamily="18" charset="0"/>
                <a:cs typeface="Times New Roman" pitchFamily="18" charset="0"/>
              </a:rPr>
              <a:t>Υποακολουθία της μετάθεσης π</a:t>
            </a:r>
            <a:r>
              <a:rPr lang="el-GR" b="1" i="1" dirty="0">
                <a:solidFill>
                  <a:srgbClr val="C00000"/>
                </a:solidFill>
                <a:latin typeface="Times New Roman" pitchFamily="18" charset="0"/>
                <a:cs typeface="Times New Roman" pitchFamily="18" charset="0"/>
              </a:rPr>
              <a:t>. </a:t>
            </a:r>
            <a:endParaRPr lang="en-US" b="1" i="1" dirty="0">
              <a:solidFill>
                <a:srgbClr val="C00000"/>
              </a:solidFill>
              <a:latin typeface="Times New Roman" pitchFamily="18" charset="0"/>
              <a:cs typeface="Times New Roman" pitchFamily="18" charset="0"/>
            </a:endParaRPr>
          </a:p>
          <a:p>
            <a:pPr algn="just"/>
            <a:endParaRPr lang="el-CY" b="1" i="1" dirty="0">
              <a:solidFill>
                <a:srgbClr val="C00000"/>
              </a:solidFill>
              <a:latin typeface="Times New Roman" pitchFamily="18" charset="0"/>
              <a:cs typeface="Times New Roman" pitchFamily="18" charset="0"/>
            </a:endParaRPr>
          </a:p>
          <a:p>
            <a:pPr algn="just"/>
            <a:r>
              <a:rPr lang="el-CY" b="1" i="1" dirty="0">
                <a:solidFill>
                  <a:srgbClr val="C00000"/>
                </a:solidFill>
                <a:latin typeface="Times New Roman" pitchFamily="18" charset="0"/>
                <a:cs typeface="Times New Roman" pitchFamily="18" charset="0"/>
              </a:rPr>
              <a:t>	</a:t>
            </a:r>
            <a:r>
              <a:rPr lang="el-CY" b="1" dirty="0">
                <a:solidFill>
                  <a:srgbClr val="C00000"/>
                </a:solidFill>
                <a:latin typeface="Times New Roman" pitchFamily="18" charset="0"/>
                <a:cs typeface="Times New Roman" pitchFamily="18" charset="0"/>
              </a:rPr>
              <a:t>Παράδειγμα</a:t>
            </a:r>
            <a:r>
              <a:rPr lang="en-US" b="1" dirty="0">
                <a:solidFill>
                  <a:srgbClr val="C00000"/>
                </a:solidFill>
                <a:latin typeface="Times New Roman" pitchFamily="18" charset="0"/>
                <a:cs typeface="Times New Roman" pitchFamily="18" charset="0"/>
              </a:rPr>
              <a:t>: </a:t>
            </a:r>
            <a:r>
              <a:rPr lang="el-CY" dirty="0">
                <a:latin typeface="Times New Roman" pitchFamily="18" charset="0"/>
                <a:cs typeface="Times New Roman" pitchFamily="18" charset="0"/>
              </a:rPr>
              <a:t>Εστω μετάθεση </a:t>
            </a:r>
            <a:r>
              <a:rPr lang="el-CY" i="1" dirty="0">
                <a:latin typeface="Times New Roman" pitchFamily="18" charset="0"/>
                <a:cs typeface="Times New Roman" pitchFamily="18" charset="0"/>
              </a:rPr>
              <a:t>π = </a:t>
            </a:r>
            <a:r>
              <a:rPr lang="el-CY" dirty="0">
                <a:latin typeface="Times New Roman" pitchFamily="18" charset="0"/>
                <a:cs typeface="Times New Roman" pitchFamily="18" charset="0"/>
              </a:rPr>
              <a:t>(2,3,4,1,5,7,6), μια υποακολουθία της </a:t>
            </a:r>
            <a:r>
              <a:rPr lang="el-CY" i="1" dirty="0">
                <a:latin typeface="Times New Roman" pitchFamily="18" charset="0"/>
                <a:cs typeface="Times New Roman" pitchFamily="18" charset="0"/>
              </a:rPr>
              <a:t>π</a:t>
            </a:r>
            <a:r>
              <a:rPr lang="el-CY" dirty="0">
                <a:latin typeface="Times New Roman" pitchFamily="18" charset="0"/>
                <a:cs typeface="Times New Roman" pitchFamily="18" charset="0"/>
              </a:rPr>
              <a:t> 	είναι η </a:t>
            </a:r>
            <a:r>
              <a:rPr lang="en-US" i="1" dirty="0">
                <a:latin typeface="Times New Roman" pitchFamily="18" charset="0"/>
                <a:cs typeface="Times New Roman" pitchFamily="18" charset="0"/>
              </a:rPr>
              <a:t>k</a:t>
            </a:r>
            <a:r>
              <a:rPr lang="el-CY" dirty="0">
                <a:latin typeface="Times New Roman" pitchFamily="18" charset="0"/>
                <a:cs typeface="Times New Roman" pitchFamily="18" charset="0"/>
              </a:rPr>
              <a:t> = </a:t>
            </a:r>
            <a:r>
              <a:rPr lang="en-US" dirty="0">
                <a:latin typeface="Times New Roman" pitchFamily="18" charset="0"/>
                <a:cs typeface="Times New Roman" pitchFamily="18" charset="0"/>
              </a:rPr>
              <a:t>(2,3,4). H </a:t>
            </a:r>
            <a:r>
              <a:rPr lang="en-US" i="1" dirty="0">
                <a:latin typeface="Times New Roman" pitchFamily="18" charset="0"/>
                <a:cs typeface="Times New Roman" pitchFamily="18" charset="0"/>
              </a:rPr>
              <a:t>k</a:t>
            </a:r>
            <a:r>
              <a:rPr lang="en-US" dirty="0">
                <a:latin typeface="Times New Roman" pitchFamily="18" charset="0"/>
                <a:cs typeface="Times New Roman" pitchFamily="18" charset="0"/>
              </a:rPr>
              <a:t> </a:t>
            </a:r>
            <a:r>
              <a:rPr lang="el-CY" dirty="0">
                <a:latin typeface="Times New Roman" pitchFamily="18" charset="0"/>
                <a:cs typeface="Times New Roman" pitchFamily="18" charset="0"/>
              </a:rPr>
              <a:t>είναι επίσης και αύξουσα. Μια υποακολουθία της </a:t>
            </a:r>
            <a:r>
              <a:rPr lang="el-CY" i="1" dirty="0">
                <a:latin typeface="Times New Roman" pitchFamily="18" charset="0"/>
                <a:cs typeface="Times New Roman" pitchFamily="18" charset="0"/>
              </a:rPr>
              <a:t>π 	</a:t>
            </a:r>
            <a:r>
              <a:rPr lang="el-CY" dirty="0">
                <a:latin typeface="Times New Roman" pitchFamily="18" charset="0"/>
                <a:cs typeface="Times New Roman" pitchFamily="18" charset="0"/>
              </a:rPr>
              <a:t>μπορεί να είναι είται αύξουσα είται φθίνουσα.</a:t>
            </a:r>
            <a:endParaRPr lang="en-US" dirty="0">
              <a:latin typeface="Times New Roman" pitchFamily="18" charset="0"/>
              <a:cs typeface="Times New Roman" pitchFamily="18" charset="0"/>
            </a:endParaRPr>
          </a:p>
          <a:p>
            <a:pPr algn="just"/>
            <a:endParaRPr lang="el-GR" b="1" dirty="0">
              <a:solidFill>
                <a:srgbClr val="C00000"/>
              </a:solidFill>
              <a:latin typeface="Times New Roman" pitchFamily="18" charset="0"/>
              <a:cs typeface="Times New Roman" pitchFamily="18" charset="0"/>
            </a:endParaRPr>
          </a:p>
        </p:txBody>
      </p:sp>
    </p:spTree>
    <p:extLst>
      <p:ext uri="{BB962C8B-B14F-4D97-AF65-F5344CB8AC3E}">
        <p14:creationId xmlns:p14="http://schemas.microsoft.com/office/powerpoint/2010/main" val="18990930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948391" cy="1200329"/>
          </a:xfrm>
          <a:prstGeom prst="rect">
            <a:avLst/>
          </a:prstGeom>
        </p:spPr>
        <p:txBody>
          <a:bodyPr wrap="square">
            <a:spAutoFit/>
          </a:bodyPr>
          <a:lstStyle/>
          <a:p>
            <a:pPr marL="0" lvl="3"/>
            <a:r>
              <a:rPr lang="el-GR" b="1" dirty="0">
                <a:solidFill>
                  <a:srgbClr val="C00000"/>
                </a:solidFill>
                <a:latin typeface="Times New Roman" pitchFamily="18" charset="0"/>
                <a:cs typeface="Times New Roman" pitchFamily="18" charset="0"/>
                <a:sym typeface="Wingdings" pitchFamily="2" charset="2"/>
              </a:rPr>
              <a:t>Αυτοαναστρέφουσες μεταθέσεις</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r>
              <a:rPr lang="el-GR" sz="1800" dirty="0">
                <a:effectLst/>
                <a:latin typeface="Cambria" panose="02040503050406030204" pitchFamily="18" charset="0"/>
                <a:ea typeface="Times New Roman" panose="02020603050405020304" pitchFamily="18" charset="0"/>
                <a:cs typeface="Times New Roman" panose="02020603050405020304" pitchFamily="18" charset="0"/>
              </a:rPr>
              <a:t>Πριν περιγράψουμε τις αυτοαναστρέφουσες μεταθέσεις, πρώτα θα αναφέρουν κάποιες βασικές έννοιες που θα μας βοηθήσουν να οικοδομήσουμε τις αυτοαναστρέφουσες μεταθέσεις.</a:t>
            </a:r>
            <a:r>
              <a:rPr lang="el-GR" dirty="0">
                <a:solidFill>
                  <a:schemeClr val="tx1">
                    <a:lumMod val="95000"/>
                    <a:lumOff val="5000"/>
                  </a:schemeClr>
                </a:solidFill>
                <a:latin typeface="Times New Roman" pitchFamily="18" charset="0"/>
                <a:cs typeface="Times New Roman" pitchFamily="18" charset="0"/>
                <a:sym typeface="Wingdings" pitchFamily="2" charset="2"/>
              </a:rPr>
              <a:t> </a:t>
            </a:r>
            <a:endParaRPr lang="en-US" dirty="0"/>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61</a:t>
            </a:fld>
            <a:endParaRPr lang="el-GR" altLang="el-GR" sz="1200" dirty="0">
              <a:latin typeface="Cambria" pitchFamily="18" charset="0"/>
            </a:endParaRPr>
          </a:p>
        </p:txBody>
      </p:sp>
      <p:sp>
        <p:nvSpPr>
          <p:cNvPr id="11" name="TextBox 10">
            <a:extLst>
              <a:ext uri="{FF2B5EF4-FFF2-40B4-BE49-F238E27FC236}">
                <a16:creationId xmlns:a16="http://schemas.microsoft.com/office/drawing/2014/main" id="{02CE74D0-6E1C-41E6-94B8-815D3F973F1D}"/>
              </a:ext>
            </a:extLst>
          </p:cNvPr>
          <p:cNvSpPr txBox="1"/>
          <p:nvPr/>
        </p:nvSpPr>
        <p:spPr>
          <a:xfrm>
            <a:off x="827537" y="2707510"/>
            <a:ext cx="7920928" cy="923330"/>
          </a:xfrm>
          <a:prstGeom prst="rect">
            <a:avLst/>
          </a:prstGeom>
          <a:noFill/>
        </p:spPr>
        <p:txBody>
          <a:bodyPr wrap="square">
            <a:spAutoFit/>
          </a:bodyPr>
          <a:lstStyle/>
          <a:p>
            <a:pPr marL="285750" indent="-285750" algn="just">
              <a:buFont typeface="Arial" panose="020B0604020202020204" pitchFamily="34" charset="0"/>
              <a:buChar char="•"/>
            </a:pPr>
            <a:r>
              <a:rPr lang="el-GR" b="1" dirty="0">
                <a:solidFill>
                  <a:srgbClr val="C00000"/>
                </a:solidFill>
                <a:latin typeface="Times New Roman" pitchFamily="18" charset="0"/>
                <a:cs typeface="Times New Roman" pitchFamily="18" charset="0"/>
              </a:rPr>
              <a:t>Κύκλος της ακολουθίας π</a:t>
            </a:r>
            <a:r>
              <a:rPr lang="el-GR" b="1" i="1" dirty="0">
                <a:solidFill>
                  <a:srgbClr val="C00000"/>
                </a:solidFill>
                <a:latin typeface="Times New Roman" pitchFamily="18" charset="0"/>
                <a:cs typeface="Times New Roman" pitchFamily="18" charset="0"/>
              </a:rPr>
              <a:t>. </a:t>
            </a:r>
            <a:endParaRPr lang="en-US" b="1" i="1" dirty="0">
              <a:solidFill>
                <a:srgbClr val="C00000"/>
              </a:solidFill>
              <a:latin typeface="Times New Roman" pitchFamily="18" charset="0"/>
              <a:cs typeface="Times New Roman" pitchFamily="18" charset="0"/>
            </a:endParaRPr>
          </a:p>
          <a:p>
            <a:pPr algn="just"/>
            <a:endParaRPr lang="el-CY" b="1" i="1" dirty="0">
              <a:solidFill>
                <a:srgbClr val="C00000"/>
              </a:solidFill>
              <a:latin typeface="Times New Roman" pitchFamily="18" charset="0"/>
              <a:cs typeface="Times New Roman" pitchFamily="18" charset="0"/>
            </a:endParaRPr>
          </a:p>
          <a:p>
            <a:pPr algn="just"/>
            <a:r>
              <a:rPr lang="el-CY" b="1" i="1" dirty="0">
                <a:solidFill>
                  <a:srgbClr val="C00000"/>
                </a:solidFill>
                <a:latin typeface="Times New Roman" pitchFamily="18" charset="0"/>
                <a:cs typeface="Times New Roman" pitchFamily="18" charset="0"/>
              </a:rPr>
              <a:t>	</a:t>
            </a:r>
            <a:endParaRPr lang="el-GR" dirty="0">
              <a:latin typeface="Times New Roman" pitchFamily="18" charset="0"/>
              <a:cs typeface="Times New Roman" pitchFamily="18" charset="0"/>
            </a:endParaRPr>
          </a:p>
        </p:txBody>
      </p:sp>
    </p:spTree>
    <p:extLst>
      <p:ext uri="{BB962C8B-B14F-4D97-AF65-F5344CB8AC3E}">
        <p14:creationId xmlns:p14="http://schemas.microsoft.com/office/powerpoint/2010/main" val="28245904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948391" cy="1200329"/>
          </a:xfrm>
          <a:prstGeom prst="rect">
            <a:avLst/>
          </a:prstGeom>
        </p:spPr>
        <p:txBody>
          <a:bodyPr wrap="square">
            <a:spAutoFit/>
          </a:bodyPr>
          <a:lstStyle/>
          <a:p>
            <a:pPr marL="0" lvl="3"/>
            <a:r>
              <a:rPr lang="el-GR" b="1" dirty="0">
                <a:solidFill>
                  <a:srgbClr val="C00000"/>
                </a:solidFill>
                <a:latin typeface="Times New Roman" pitchFamily="18" charset="0"/>
                <a:cs typeface="Times New Roman" pitchFamily="18" charset="0"/>
                <a:sym typeface="Wingdings" pitchFamily="2" charset="2"/>
              </a:rPr>
              <a:t>Αυτοαναστρέφουσες μεταθέσεις</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r>
              <a:rPr lang="el-GR" sz="1800" dirty="0">
                <a:effectLst/>
                <a:latin typeface="Cambria" panose="02040503050406030204" pitchFamily="18" charset="0"/>
                <a:ea typeface="Times New Roman" panose="02020603050405020304" pitchFamily="18" charset="0"/>
                <a:cs typeface="Times New Roman" panose="02020603050405020304" pitchFamily="18" charset="0"/>
              </a:rPr>
              <a:t>Πριν περιγράψουμε τις αυτοαναστρέφουσες μεταθέσεις, πρώτα θα αναφέρουν κάποιες βασικές έννοιες που θα μας βοηθήσουν να οικοδομήσουμε τις αυτοαναστρέφουσες μεταθέσεις.</a:t>
            </a:r>
            <a:r>
              <a:rPr lang="el-GR" dirty="0">
                <a:solidFill>
                  <a:schemeClr val="tx1">
                    <a:lumMod val="95000"/>
                    <a:lumOff val="5000"/>
                  </a:schemeClr>
                </a:solidFill>
                <a:latin typeface="Times New Roman" pitchFamily="18" charset="0"/>
                <a:cs typeface="Times New Roman" pitchFamily="18" charset="0"/>
                <a:sym typeface="Wingdings" pitchFamily="2" charset="2"/>
              </a:rPr>
              <a:t> </a:t>
            </a:r>
            <a:endParaRPr lang="en-US" dirty="0"/>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62</a:t>
            </a:fld>
            <a:endParaRPr lang="el-GR" altLang="el-GR" sz="1200" dirty="0">
              <a:latin typeface="Cambria" pitchFamily="18"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2CE74D0-6E1C-41E6-94B8-815D3F973F1D}"/>
                  </a:ext>
                </a:extLst>
              </p:cNvPr>
              <p:cNvSpPr txBox="1"/>
              <p:nvPr/>
            </p:nvSpPr>
            <p:spPr>
              <a:xfrm>
                <a:off x="827537" y="2707510"/>
                <a:ext cx="7920928" cy="1781963"/>
              </a:xfrm>
              <a:prstGeom prst="rect">
                <a:avLst/>
              </a:prstGeom>
              <a:noFill/>
            </p:spPr>
            <p:txBody>
              <a:bodyPr wrap="square">
                <a:spAutoFit/>
              </a:bodyPr>
              <a:lstStyle/>
              <a:p>
                <a:pPr marL="285750" indent="-285750" algn="just">
                  <a:buFont typeface="Arial" panose="020B0604020202020204" pitchFamily="34" charset="0"/>
                  <a:buChar char="•"/>
                </a:pPr>
                <a:r>
                  <a:rPr lang="el-GR" b="1" dirty="0">
                    <a:solidFill>
                      <a:srgbClr val="C00000"/>
                    </a:solidFill>
                    <a:latin typeface="Times New Roman" pitchFamily="18" charset="0"/>
                    <a:cs typeface="Times New Roman" pitchFamily="18" charset="0"/>
                  </a:rPr>
                  <a:t>Κύκλος της ακολουθίας π</a:t>
                </a:r>
                <a:r>
                  <a:rPr lang="el-GR" b="1" i="1" dirty="0">
                    <a:solidFill>
                      <a:srgbClr val="C00000"/>
                    </a:solidFill>
                    <a:latin typeface="Times New Roman" pitchFamily="18" charset="0"/>
                    <a:cs typeface="Times New Roman" pitchFamily="18" charset="0"/>
                  </a:rPr>
                  <a:t>. </a:t>
                </a:r>
                <a:endParaRPr lang="en-US" b="1" i="1" dirty="0">
                  <a:solidFill>
                    <a:srgbClr val="C00000"/>
                  </a:solidFill>
                  <a:latin typeface="Times New Roman" pitchFamily="18" charset="0"/>
                  <a:cs typeface="Times New Roman" pitchFamily="18" charset="0"/>
                </a:endParaRPr>
              </a:p>
              <a:p>
                <a:pPr algn="just"/>
                <a:endParaRPr lang="el-CY" b="1" i="1" dirty="0">
                  <a:solidFill>
                    <a:srgbClr val="C00000"/>
                  </a:solidFill>
                  <a:latin typeface="Times New Roman" pitchFamily="18" charset="0"/>
                  <a:cs typeface="Times New Roman" pitchFamily="18" charset="0"/>
                </a:endParaRPr>
              </a:p>
              <a:p>
                <a:pPr algn="just"/>
                <a:r>
                  <a:rPr lang="el-CY" b="1" i="1" dirty="0">
                    <a:solidFill>
                      <a:srgbClr val="C00000"/>
                    </a:solidFill>
                    <a:latin typeface="Times New Roman" pitchFamily="18" charset="0"/>
                    <a:cs typeface="Times New Roman" pitchFamily="18" charset="0"/>
                  </a:rPr>
                  <a:t>	</a:t>
                </a:r>
                <a:r>
                  <a:rPr lang="el-CY" b="1" dirty="0">
                    <a:solidFill>
                      <a:srgbClr val="C00000"/>
                    </a:solidFill>
                    <a:latin typeface="Times New Roman" pitchFamily="18" charset="0"/>
                    <a:cs typeface="Times New Roman" pitchFamily="18" charset="0"/>
                  </a:rPr>
                  <a:t>Παράδειγμα</a:t>
                </a:r>
                <a:r>
                  <a:rPr lang="en-US" b="1" dirty="0">
                    <a:solidFill>
                      <a:srgbClr val="C00000"/>
                    </a:solidFill>
                    <a:latin typeface="Times New Roman" pitchFamily="18" charset="0"/>
                    <a:cs typeface="Times New Roman" pitchFamily="18" charset="0"/>
                  </a:rPr>
                  <a:t>: </a:t>
                </a:r>
                <a:r>
                  <a:rPr lang="el-GR" dirty="0">
                    <a:latin typeface="Times New Roman" pitchFamily="18" charset="0"/>
                    <a:cs typeface="Times New Roman" pitchFamily="18" charset="0"/>
                  </a:rPr>
                  <a:t>Έ</a:t>
                </a:r>
                <a:r>
                  <a:rPr lang="el-CY" dirty="0">
                    <a:latin typeface="Times New Roman" pitchFamily="18" charset="0"/>
                    <a:cs typeface="Times New Roman" pitchFamily="18" charset="0"/>
                  </a:rPr>
                  <a:t>στω μετάθεση </a:t>
                </a:r>
                <a:r>
                  <a:rPr lang="el-CY" i="1" dirty="0">
                    <a:latin typeface="Times New Roman" pitchFamily="18" charset="0"/>
                    <a:cs typeface="Times New Roman" pitchFamily="18" charset="0"/>
                  </a:rPr>
                  <a:t>π = </a:t>
                </a:r>
                <a14:m>
                  <m:oMath xmlns:m="http://schemas.openxmlformats.org/officeDocument/2006/math">
                    <m:r>
                      <a:rPr lang="el-GR" sz="1800" i="1" smtClean="0">
                        <a:effectLst/>
                        <a:latin typeface="Cambria Math" panose="02040503050406030204" pitchFamily="18" charset="0"/>
                        <a:ea typeface="Times New Roman" panose="02020603050405020304" pitchFamily="18" charset="0"/>
                        <a:cs typeface="Times New Roman" panose="02020603050405020304" pitchFamily="18" charset="0"/>
                      </a:rPr>
                      <m:t>(4,7,1,6,5,3,2)</m:t>
                    </m:r>
                  </m:oMath>
                </a14:m>
                <a:r>
                  <a:rPr lang="el-CY" dirty="0">
                    <a:latin typeface="Times New Roman" pitchFamily="18" charset="0"/>
                    <a:cs typeface="Times New Roman" pitchFamily="18" charset="0"/>
                  </a:rPr>
                  <a:t>, ισχύει ότι ξεκινόντας </a:t>
                </a:r>
                <a:r>
                  <a:rPr lang="en-US" dirty="0">
                    <a:latin typeface="Times New Roman" pitchFamily="18" charset="0"/>
                    <a:cs typeface="Times New Roman" pitchFamily="18" charset="0"/>
                  </a:rPr>
                  <a:t>	</a:t>
                </a:r>
                <a:r>
                  <a:rPr lang="el-CY" dirty="0">
                    <a:latin typeface="Times New Roman" pitchFamily="18" charset="0"/>
                    <a:cs typeface="Times New Roman" pitchFamily="18" charset="0"/>
                  </a:rPr>
                  <a:t>απο τον αριθμό 4 θα έχουμε,</a:t>
                </a:r>
                <a:r>
                  <a:rPr lang="en-GB" dirty="0"/>
                  <a:t> </a:t>
                </a:r>
                <a14:m>
                  <m:oMath xmlns:m="http://schemas.openxmlformats.org/officeDocument/2006/math">
                    <m:sSubSup>
                      <m:sSubSupPr>
                        <m:ctrlPr>
                          <a:rPr lang="en-GB" i="1">
                            <a:latin typeface="Cambria Math" panose="02040503050406030204" pitchFamily="18" charset="0"/>
                          </a:rPr>
                        </m:ctrlPr>
                      </m:sSubSupPr>
                      <m:e>
                        <m:r>
                          <a:rPr lang="el-GR" i="1">
                            <a:latin typeface="Cambria Math" panose="02040503050406030204" pitchFamily="18" charset="0"/>
                            <a:ea typeface="Times New Roman" panose="02020603050405020304" pitchFamily="18" charset="0"/>
                            <a:cs typeface="Times New Roman" panose="02020603050405020304" pitchFamily="18" charset="0"/>
                          </a:rPr>
                          <m:t>𝜋</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4</m:t>
                        </m:r>
                      </m:sub>
                      <m:sup>
                        <m:r>
                          <a:rPr lang="el-GR" i="1">
                            <a:latin typeface="Cambria Math" panose="02040503050406030204" pitchFamily="18" charset="0"/>
                            <a:ea typeface="Times New Roman" panose="02020603050405020304" pitchFamily="18" charset="0"/>
                            <a:cs typeface="Times New Roman" panose="02020603050405020304" pitchFamily="18" charset="0"/>
                          </a:rPr>
                          <m:t>−1</m:t>
                        </m:r>
                      </m:sup>
                    </m:sSubSup>
                  </m:oMath>
                </a14:m>
                <a:r>
                  <a:rPr lang="en-US" dirty="0">
                    <a:latin typeface="Times New Roman" pitchFamily="18" charset="0"/>
                    <a:cs typeface="Times New Roman" pitchFamily="18" charset="0"/>
                  </a:rPr>
                  <a:t> </a:t>
                </a:r>
                <a:r>
                  <a:rPr lang="el-CY" dirty="0">
                    <a:latin typeface="Times New Roman" pitchFamily="18" charset="0"/>
                    <a:cs typeface="Times New Roman" pitchFamily="18" charset="0"/>
                  </a:rPr>
                  <a:t>=</a:t>
                </a:r>
                <a:r>
                  <a:rPr lang="en-US" dirty="0">
                    <a:latin typeface="Times New Roman" pitchFamily="18" charset="0"/>
                    <a:cs typeface="Times New Roman" pitchFamily="18" charset="0"/>
                  </a:rPr>
                  <a:t> 1,</a:t>
                </a:r>
                <a:r>
                  <a:rPr lang="el-CY" dirty="0">
                    <a:latin typeface="Times New Roman" pitchFamily="18" charset="0"/>
                    <a:cs typeface="Times New Roman" pitchFamily="18" charset="0"/>
                  </a:rPr>
                  <a:t> </a:t>
                </a:r>
                <a14:m>
                  <m:oMath xmlns:m="http://schemas.openxmlformats.org/officeDocument/2006/math">
                    <m:sSubSup>
                      <m:sSubSupPr>
                        <m:ctrlPr>
                          <a:rPr lang="en-GB" i="1">
                            <a:latin typeface="Cambria Math" panose="02040503050406030204" pitchFamily="18" charset="0"/>
                          </a:rPr>
                        </m:ctrlPr>
                      </m:sSubSupPr>
                      <m:e>
                        <m:r>
                          <a:rPr lang="el-GR" i="1">
                            <a:latin typeface="Cambria Math" panose="02040503050406030204" pitchFamily="18" charset="0"/>
                            <a:ea typeface="Times New Roman" panose="02020603050405020304" pitchFamily="18" charset="0"/>
                            <a:cs typeface="Times New Roman" panose="02020603050405020304" pitchFamily="18" charset="0"/>
                          </a:rPr>
                          <m:t>𝜋</m:t>
                        </m:r>
                      </m:e>
                      <m:sub>
                        <m:r>
                          <a:rPr lang="el-CY" b="0" i="1" smtClean="0">
                            <a:latin typeface="Cambria Math" panose="02040503050406030204" pitchFamily="18" charset="0"/>
                            <a:ea typeface="Times New Roman" panose="02020603050405020304" pitchFamily="18" charset="0"/>
                            <a:cs typeface="Times New Roman" panose="02020603050405020304" pitchFamily="18" charset="0"/>
                          </a:rPr>
                          <m:t>1</m:t>
                        </m:r>
                      </m:sub>
                      <m:sup>
                        <m:r>
                          <a:rPr lang="el-GR" i="1">
                            <a:latin typeface="Cambria Math" panose="02040503050406030204" pitchFamily="18" charset="0"/>
                            <a:ea typeface="Times New Roman" panose="02020603050405020304" pitchFamily="18" charset="0"/>
                            <a:cs typeface="Times New Roman" panose="02020603050405020304" pitchFamily="18" charset="0"/>
                          </a:rPr>
                          <m:t>−1</m:t>
                        </m:r>
                      </m:sup>
                    </m:sSubSup>
                  </m:oMath>
                </a14:m>
                <a:r>
                  <a:rPr lang="en-US" dirty="0">
                    <a:latin typeface="Times New Roman" pitchFamily="18" charset="0"/>
                    <a:cs typeface="Times New Roman" pitchFamily="18" charset="0"/>
                  </a:rPr>
                  <a:t> </a:t>
                </a:r>
                <a:r>
                  <a:rPr lang="el-CY" dirty="0">
                    <a:latin typeface="Times New Roman" pitchFamily="18" charset="0"/>
                    <a:cs typeface="Times New Roman" pitchFamily="18" charset="0"/>
                  </a:rPr>
                  <a:t>=</a:t>
                </a:r>
                <a:r>
                  <a:rPr lang="en-US" dirty="0">
                    <a:latin typeface="Times New Roman" pitchFamily="18" charset="0"/>
                    <a:cs typeface="Times New Roman" pitchFamily="18" charset="0"/>
                  </a:rPr>
                  <a:t> </a:t>
                </a:r>
                <a:r>
                  <a:rPr lang="el-CY" dirty="0">
                    <a:latin typeface="Times New Roman" pitchFamily="18" charset="0"/>
                    <a:cs typeface="Times New Roman" pitchFamily="18" charset="0"/>
                  </a:rPr>
                  <a:t>3, </a:t>
                </a:r>
                <a14:m>
                  <m:oMath xmlns:m="http://schemas.openxmlformats.org/officeDocument/2006/math">
                    <m:sSubSup>
                      <m:sSubSupPr>
                        <m:ctrlPr>
                          <a:rPr lang="en-GB" i="1">
                            <a:latin typeface="Cambria Math" panose="02040503050406030204" pitchFamily="18" charset="0"/>
                          </a:rPr>
                        </m:ctrlPr>
                      </m:sSubSupPr>
                      <m:e>
                        <m:r>
                          <a:rPr lang="el-GR" i="1">
                            <a:latin typeface="Cambria Math" panose="02040503050406030204" pitchFamily="18" charset="0"/>
                            <a:ea typeface="Times New Roman" panose="02020603050405020304" pitchFamily="18" charset="0"/>
                            <a:cs typeface="Times New Roman" panose="02020603050405020304" pitchFamily="18" charset="0"/>
                          </a:rPr>
                          <m:t>𝜋</m:t>
                        </m:r>
                      </m:e>
                      <m:sub>
                        <m:r>
                          <a:rPr lang="el-CY" b="0" i="1" smtClean="0">
                            <a:latin typeface="Cambria Math" panose="02040503050406030204" pitchFamily="18" charset="0"/>
                            <a:ea typeface="Times New Roman" panose="02020603050405020304" pitchFamily="18" charset="0"/>
                            <a:cs typeface="Times New Roman" panose="02020603050405020304" pitchFamily="18" charset="0"/>
                          </a:rPr>
                          <m:t>3</m:t>
                        </m:r>
                      </m:sub>
                      <m:sup>
                        <m:r>
                          <a:rPr lang="el-GR" i="1">
                            <a:latin typeface="Cambria Math" panose="02040503050406030204" pitchFamily="18" charset="0"/>
                            <a:ea typeface="Times New Roman" panose="02020603050405020304" pitchFamily="18" charset="0"/>
                            <a:cs typeface="Times New Roman" panose="02020603050405020304" pitchFamily="18" charset="0"/>
                          </a:rPr>
                          <m:t>−1</m:t>
                        </m:r>
                      </m:sup>
                    </m:sSubSup>
                  </m:oMath>
                </a14:m>
                <a:r>
                  <a:rPr lang="en-US" dirty="0">
                    <a:latin typeface="Times New Roman" pitchFamily="18" charset="0"/>
                    <a:cs typeface="Times New Roman" pitchFamily="18" charset="0"/>
                  </a:rPr>
                  <a:t> </a:t>
                </a:r>
                <a:r>
                  <a:rPr lang="el-CY" dirty="0">
                    <a:latin typeface="Times New Roman" pitchFamily="18" charset="0"/>
                    <a:cs typeface="Times New Roman" pitchFamily="18" charset="0"/>
                  </a:rPr>
                  <a:t>=</a:t>
                </a:r>
                <a:r>
                  <a:rPr lang="en-US" b="1" dirty="0">
                    <a:latin typeface="Times New Roman" pitchFamily="18" charset="0"/>
                    <a:cs typeface="Times New Roman" pitchFamily="18" charset="0"/>
                  </a:rPr>
                  <a:t> </a:t>
                </a:r>
                <a:r>
                  <a:rPr lang="el-CY" dirty="0">
                    <a:latin typeface="Times New Roman" pitchFamily="18" charset="0"/>
                    <a:cs typeface="Times New Roman" pitchFamily="18" charset="0"/>
                  </a:rPr>
                  <a:t>6 και </a:t>
                </a:r>
                <a14:m>
                  <m:oMath xmlns:m="http://schemas.openxmlformats.org/officeDocument/2006/math">
                    <m:sSubSup>
                      <m:sSubSupPr>
                        <m:ctrlPr>
                          <a:rPr lang="en-GB" i="1">
                            <a:latin typeface="Cambria Math" panose="02040503050406030204" pitchFamily="18" charset="0"/>
                          </a:rPr>
                        </m:ctrlPr>
                      </m:sSubSupPr>
                      <m:e>
                        <m:r>
                          <a:rPr lang="el-GR" i="1">
                            <a:latin typeface="Cambria Math" panose="02040503050406030204" pitchFamily="18" charset="0"/>
                            <a:ea typeface="Times New Roman" panose="02020603050405020304" pitchFamily="18" charset="0"/>
                            <a:cs typeface="Times New Roman" panose="02020603050405020304" pitchFamily="18" charset="0"/>
                          </a:rPr>
                          <m:t>𝜋</m:t>
                        </m:r>
                      </m:e>
                      <m:sub>
                        <m:r>
                          <a:rPr lang="el-CY" b="0" i="1" smtClean="0">
                            <a:latin typeface="Cambria Math" panose="02040503050406030204" pitchFamily="18" charset="0"/>
                            <a:ea typeface="Times New Roman" panose="02020603050405020304" pitchFamily="18" charset="0"/>
                            <a:cs typeface="Times New Roman" panose="02020603050405020304" pitchFamily="18" charset="0"/>
                          </a:rPr>
                          <m:t>6</m:t>
                        </m:r>
                      </m:sub>
                      <m:sup>
                        <m:r>
                          <a:rPr lang="el-GR" i="1">
                            <a:latin typeface="Cambria Math" panose="02040503050406030204" pitchFamily="18" charset="0"/>
                            <a:ea typeface="Times New Roman" panose="02020603050405020304" pitchFamily="18" charset="0"/>
                            <a:cs typeface="Times New Roman" panose="02020603050405020304" pitchFamily="18" charset="0"/>
                          </a:rPr>
                          <m:t>−1</m:t>
                        </m:r>
                      </m:sup>
                    </m:sSubSup>
                  </m:oMath>
                </a14:m>
                <a:r>
                  <a:rPr lang="en-US" dirty="0">
                    <a:latin typeface="Times New Roman" pitchFamily="18" charset="0"/>
                    <a:cs typeface="Times New Roman" pitchFamily="18" charset="0"/>
                  </a:rPr>
                  <a:t> </a:t>
                </a:r>
                <a:r>
                  <a:rPr lang="el-CY" dirty="0">
                    <a:latin typeface="Times New Roman" pitchFamily="18" charset="0"/>
                    <a:cs typeface="Times New Roman" pitchFamily="18" charset="0"/>
                  </a:rPr>
                  <a:t>=</a:t>
                </a:r>
                <a:r>
                  <a:rPr lang="el-CY" dirty="0">
                    <a:solidFill>
                      <a:srgbClr val="C00000"/>
                    </a:solidFill>
                    <a:latin typeface="Times New Roman" pitchFamily="18" charset="0"/>
                    <a:cs typeface="Times New Roman" pitchFamily="18" charset="0"/>
                  </a:rPr>
                  <a:t> </a:t>
                </a:r>
                <a:r>
                  <a:rPr lang="el-CY" dirty="0">
                    <a:latin typeface="Times New Roman" pitchFamily="18" charset="0"/>
                    <a:cs typeface="Times New Roman" pitchFamily="18" charset="0"/>
                  </a:rPr>
                  <a:t>4. </a:t>
                </a:r>
                <a:r>
                  <a:rPr lang="en-US" dirty="0">
                    <a:latin typeface="Times New Roman" pitchFamily="18" charset="0"/>
                    <a:cs typeface="Times New Roman" pitchFamily="18" charset="0"/>
                  </a:rPr>
                  <a:t>	</a:t>
                </a:r>
                <a:r>
                  <a:rPr lang="el-CY" dirty="0">
                    <a:latin typeface="Times New Roman" pitchFamily="18" charset="0"/>
                    <a:cs typeface="Times New Roman" pitchFamily="18" charset="0"/>
                  </a:rPr>
                  <a:t>Ξαναγυρνόντας στον αρχικό αριθμό 4, δημιουργήσαμε τον κύκλο </a:t>
                </a:r>
                <a:endParaRPr lang="en-US" dirty="0">
                  <a:latin typeface="Times New Roman" pitchFamily="18" charset="0"/>
                  <a:cs typeface="Times New Roman" pitchFamily="18" charset="0"/>
                </a:endParaRPr>
              </a:p>
              <a:p>
                <a:pPr algn="just"/>
                <a:r>
                  <a:rPr lang="en-US" i="1" dirty="0">
                    <a:latin typeface="Times New Roman" pitchFamily="18" charset="0"/>
                    <a:cs typeface="Times New Roman" pitchFamily="18" charset="0"/>
                  </a:rPr>
                  <a:t>	c</a:t>
                </a:r>
                <a:r>
                  <a:rPr lang="en-US" dirty="0">
                    <a:latin typeface="Times New Roman" pitchFamily="18" charset="0"/>
                    <a:cs typeface="Times New Roman" pitchFamily="18" charset="0"/>
                  </a:rPr>
                  <a:t> = (4,1,3,6).</a:t>
                </a:r>
                <a:endParaRPr lang="el-GR" dirty="0">
                  <a:latin typeface="Times New Roman" pitchFamily="18" charset="0"/>
                  <a:cs typeface="Times New Roman" pitchFamily="18" charset="0"/>
                </a:endParaRPr>
              </a:p>
            </p:txBody>
          </p:sp>
        </mc:Choice>
        <mc:Fallback xmlns="">
          <p:sp>
            <p:nvSpPr>
              <p:cNvPr id="11" name="TextBox 10">
                <a:extLst>
                  <a:ext uri="{FF2B5EF4-FFF2-40B4-BE49-F238E27FC236}">
                    <a16:creationId xmlns:a16="http://schemas.microsoft.com/office/drawing/2014/main" id="{02CE74D0-6E1C-41E6-94B8-815D3F973F1D}"/>
                  </a:ext>
                </a:extLst>
              </p:cNvPr>
              <p:cNvSpPr txBox="1">
                <a:spLocks noRot="1" noChangeAspect="1" noMove="1" noResize="1" noEditPoints="1" noAdjustHandles="1" noChangeArrowheads="1" noChangeShapeType="1" noTextEdit="1"/>
              </p:cNvSpPr>
              <p:nvPr/>
            </p:nvSpPr>
            <p:spPr>
              <a:xfrm>
                <a:off x="827537" y="2707510"/>
                <a:ext cx="7920928" cy="1781963"/>
              </a:xfrm>
              <a:prstGeom prst="rect">
                <a:avLst/>
              </a:prstGeom>
              <a:blipFill>
                <a:blip r:embed="rId3"/>
                <a:stretch>
                  <a:fillRect l="-539" t="-1712" r="-616" b="-3425"/>
                </a:stretch>
              </a:blipFill>
            </p:spPr>
            <p:txBody>
              <a:bodyPr/>
              <a:lstStyle/>
              <a:p>
                <a:r>
                  <a:rPr lang="el-GR">
                    <a:noFill/>
                  </a:rPr>
                  <a:t> </a:t>
                </a:r>
              </a:p>
            </p:txBody>
          </p:sp>
        </mc:Fallback>
      </mc:AlternateContent>
    </p:spTree>
    <p:extLst>
      <p:ext uri="{BB962C8B-B14F-4D97-AF65-F5344CB8AC3E}">
        <p14:creationId xmlns:p14="http://schemas.microsoft.com/office/powerpoint/2010/main" val="20654600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948391" cy="1200329"/>
          </a:xfrm>
          <a:prstGeom prst="rect">
            <a:avLst/>
          </a:prstGeom>
        </p:spPr>
        <p:txBody>
          <a:bodyPr wrap="square">
            <a:spAutoFit/>
          </a:bodyPr>
          <a:lstStyle/>
          <a:p>
            <a:pPr marL="0" lvl="3"/>
            <a:r>
              <a:rPr lang="el-GR" b="1" dirty="0">
                <a:solidFill>
                  <a:srgbClr val="C00000"/>
                </a:solidFill>
                <a:latin typeface="Times New Roman" pitchFamily="18" charset="0"/>
                <a:cs typeface="Times New Roman" pitchFamily="18" charset="0"/>
                <a:sym typeface="Wingdings" pitchFamily="2" charset="2"/>
              </a:rPr>
              <a:t>Αυτοαναστρέφουσες μεταθέσεις</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r>
              <a:rPr lang="el-GR" sz="1800" dirty="0">
                <a:effectLst/>
                <a:latin typeface="Cambria" panose="02040503050406030204" pitchFamily="18" charset="0"/>
                <a:ea typeface="Times New Roman" panose="02020603050405020304" pitchFamily="18" charset="0"/>
                <a:cs typeface="Times New Roman" panose="02020603050405020304" pitchFamily="18" charset="0"/>
              </a:rPr>
              <a:t>Πριν περιγράψουμε τις αυτοαναστρέφουσες μεταθέσεις, πρώτα θα αναφέρουν κάποιες βασικές έννοιες που θα μας βοηθήσουν να οικοδομήσουμε τις αυτοαναστρέφουσες μεταθέσεις.</a:t>
            </a:r>
            <a:r>
              <a:rPr lang="el-GR" dirty="0">
                <a:solidFill>
                  <a:schemeClr val="tx1">
                    <a:lumMod val="95000"/>
                    <a:lumOff val="5000"/>
                  </a:schemeClr>
                </a:solidFill>
                <a:latin typeface="Times New Roman" pitchFamily="18" charset="0"/>
                <a:cs typeface="Times New Roman" pitchFamily="18" charset="0"/>
                <a:sym typeface="Wingdings" pitchFamily="2" charset="2"/>
              </a:rPr>
              <a:t> </a:t>
            </a:r>
            <a:endParaRPr lang="en-US" dirty="0"/>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63</a:t>
            </a:fld>
            <a:endParaRPr lang="el-GR" altLang="el-GR" sz="1200" dirty="0">
              <a:latin typeface="Cambria" pitchFamily="18" charset="0"/>
            </a:endParaRPr>
          </a:p>
        </p:txBody>
      </p:sp>
      <p:sp>
        <p:nvSpPr>
          <p:cNvPr id="11" name="TextBox 10">
            <a:extLst>
              <a:ext uri="{FF2B5EF4-FFF2-40B4-BE49-F238E27FC236}">
                <a16:creationId xmlns:a16="http://schemas.microsoft.com/office/drawing/2014/main" id="{02CE74D0-6E1C-41E6-94B8-815D3F973F1D}"/>
              </a:ext>
            </a:extLst>
          </p:cNvPr>
          <p:cNvSpPr txBox="1"/>
          <p:nvPr/>
        </p:nvSpPr>
        <p:spPr>
          <a:xfrm>
            <a:off x="827537" y="2707510"/>
            <a:ext cx="7920928" cy="923330"/>
          </a:xfrm>
          <a:prstGeom prst="rect">
            <a:avLst/>
          </a:prstGeom>
          <a:noFill/>
        </p:spPr>
        <p:txBody>
          <a:bodyPr wrap="square">
            <a:spAutoFit/>
          </a:bodyPr>
          <a:lstStyle/>
          <a:p>
            <a:pPr marL="285750" indent="-285750" algn="just">
              <a:buFont typeface="Arial" panose="020B0604020202020204" pitchFamily="34" charset="0"/>
              <a:buChar char="•"/>
            </a:pPr>
            <a:r>
              <a:rPr lang="en-US" b="1" dirty="0">
                <a:solidFill>
                  <a:srgbClr val="C00000"/>
                </a:solidFill>
                <a:latin typeface="Times New Roman" pitchFamily="18" charset="0"/>
                <a:cs typeface="Times New Roman" pitchFamily="18" charset="0"/>
              </a:rPr>
              <a:t>M</a:t>
            </a:r>
            <a:r>
              <a:rPr lang="el-GR" b="1" dirty="0">
                <a:solidFill>
                  <a:srgbClr val="C00000"/>
                </a:solidFill>
                <a:latin typeface="Times New Roman" pitchFamily="18" charset="0"/>
                <a:cs typeface="Times New Roman" pitchFamily="18" charset="0"/>
              </a:rPr>
              <a:t>εταθέσεις </a:t>
            </a:r>
            <a:r>
              <a:rPr lang="en-US" b="1" dirty="0" err="1">
                <a:solidFill>
                  <a:srgbClr val="C00000"/>
                </a:solidFill>
                <a:latin typeface="Times New Roman" pitchFamily="18" charset="0"/>
                <a:cs typeface="Times New Roman" pitchFamily="18" charset="0"/>
              </a:rPr>
              <a:t>Bitonic</a:t>
            </a:r>
            <a:r>
              <a:rPr lang="el-GR" b="1" i="1" dirty="0">
                <a:solidFill>
                  <a:srgbClr val="C00000"/>
                </a:solidFill>
                <a:latin typeface="Times New Roman" pitchFamily="18" charset="0"/>
                <a:cs typeface="Times New Roman" pitchFamily="18" charset="0"/>
              </a:rPr>
              <a:t>. </a:t>
            </a:r>
            <a:endParaRPr lang="en-US" b="1" i="1" dirty="0">
              <a:solidFill>
                <a:srgbClr val="C00000"/>
              </a:solidFill>
              <a:latin typeface="Times New Roman" pitchFamily="18" charset="0"/>
              <a:cs typeface="Times New Roman" pitchFamily="18" charset="0"/>
            </a:endParaRPr>
          </a:p>
          <a:p>
            <a:pPr algn="just"/>
            <a:endParaRPr lang="el-CY" b="1" i="1" dirty="0">
              <a:solidFill>
                <a:srgbClr val="C00000"/>
              </a:solidFill>
              <a:latin typeface="Times New Roman" pitchFamily="18" charset="0"/>
              <a:cs typeface="Times New Roman" pitchFamily="18" charset="0"/>
            </a:endParaRPr>
          </a:p>
          <a:p>
            <a:pPr algn="just"/>
            <a:r>
              <a:rPr lang="el-CY" b="1" i="1" dirty="0">
                <a:solidFill>
                  <a:srgbClr val="C00000"/>
                </a:solidFill>
                <a:latin typeface="Times New Roman" pitchFamily="18" charset="0"/>
                <a:cs typeface="Times New Roman" pitchFamily="18" charset="0"/>
              </a:rPr>
              <a:t>	</a:t>
            </a:r>
            <a:endParaRPr lang="el-GR" dirty="0">
              <a:latin typeface="Times New Roman" pitchFamily="18" charset="0"/>
              <a:cs typeface="Times New Roman" pitchFamily="18" charset="0"/>
            </a:endParaRPr>
          </a:p>
        </p:txBody>
      </p:sp>
    </p:spTree>
    <p:extLst>
      <p:ext uri="{BB962C8B-B14F-4D97-AF65-F5344CB8AC3E}">
        <p14:creationId xmlns:p14="http://schemas.microsoft.com/office/powerpoint/2010/main" val="18556335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948391" cy="1200329"/>
          </a:xfrm>
          <a:prstGeom prst="rect">
            <a:avLst/>
          </a:prstGeom>
        </p:spPr>
        <p:txBody>
          <a:bodyPr wrap="square">
            <a:spAutoFit/>
          </a:bodyPr>
          <a:lstStyle/>
          <a:p>
            <a:pPr marL="0" lvl="3"/>
            <a:r>
              <a:rPr lang="el-GR" b="1" dirty="0">
                <a:solidFill>
                  <a:srgbClr val="C00000"/>
                </a:solidFill>
                <a:latin typeface="Times New Roman" pitchFamily="18" charset="0"/>
                <a:cs typeface="Times New Roman" pitchFamily="18" charset="0"/>
                <a:sym typeface="Wingdings" pitchFamily="2" charset="2"/>
              </a:rPr>
              <a:t>Αυτοαναστρέφουσες μεταθέσεις</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r>
              <a:rPr lang="el-GR" sz="1800" dirty="0">
                <a:effectLst/>
                <a:latin typeface="Cambria" panose="02040503050406030204" pitchFamily="18" charset="0"/>
                <a:ea typeface="Times New Roman" panose="02020603050405020304" pitchFamily="18" charset="0"/>
                <a:cs typeface="Times New Roman" panose="02020603050405020304" pitchFamily="18" charset="0"/>
              </a:rPr>
              <a:t>Πριν περιγράψουμε τις αυτοαναστρέφουσες μεταθέσεις, πρώτα θα αναφέρουν κάποιες βασικές έννοιες που θα μας βοηθήσουν να οικοδομήσουμε τις αυτοαναστρέφουσες μεταθέσεις.</a:t>
            </a:r>
            <a:r>
              <a:rPr lang="el-GR" dirty="0">
                <a:solidFill>
                  <a:schemeClr val="tx1">
                    <a:lumMod val="95000"/>
                    <a:lumOff val="5000"/>
                  </a:schemeClr>
                </a:solidFill>
                <a:latin typeface="Times New Roman" pitchFamily="18" charset="0"/>
                <a:cs typeface="Times New Roman" pitchFamily="18" charset="0"/>
                <a:sym typeface="Wingdings" pitchFamily="2" charset="2"/>
              </a:rPr>
              <a:t> </a:t>
            </a:r>
            <a:endParaRPr lang="en-US" dirty="0"/>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64</a:t>
            </a:fld>
            <a:endParaRPr lang="el-GR" altLang="el-GR" sz="1200" dirty="0">
              <a:latin typeface="Cambria" pitchFamily="18" charset="0"/>
            </a:endParaRPr>
          </a:p>
        </p:txBody>
      </p:sp>
      <p:sp>
        <p:nvSpPr>
          <p:cNvPr id="11" name="TextBox 10">
            <a:extLst>
              <a:ext uri="{FF2B5EF4-FFF2-40B4-BE49-F238E27FC236}">
                <a16:creationId xmlns:a16="http://schemas.microsoft.com/office/drawing/2014/main" id="{02CE74D0-6E1C-41E6-94B8-815D3F973F1D}"/>
              </a:ext>
            </a:extLst>
          </p:cNvPr>
          <p:cNvSpPr txBox="1"/>
          <p:nvPr/>
        </p:nvSpPr>
        <p:spPr>
          <a:xfrm>
            <a:off x="827537" y="2707510"/>
            <a:ext cx="7920928" cy="1754326"/>
          </a:xfrm>
          <a:prstGeom prst="rect">
            <a:avLst/>
          </a:prstGeom>
          <a:noFill/>
        </p:spPr>
        <p:txBody>
          <a:bodyPr wrap="square">
            <a:spAutoFit/>
          </a:bodyPr>
          <a:lstStyle/>
          <a:p>
            <a:pPr marL="285750" indent="-285750" algn="just">
              <a:buFont typeface="Arial" panose="020B0604020202020204" pitchFamily="34" charset="0"/>
              <a:buChar char="•"/>
            </a:pPr>
            <a:r>
              <a:rPr lang="en-US" b="1" dirty="0">
                <a:solidFill>
                  <a:srgbClr val="C00000"/>
                </a:solidFill>
                <a:latin typeface="Times New Roman" pitchFamily="18" charset="0"/>
                <a:cs typeface="Times New Roman" pitchFamily="18" charset="0"/>
              </a:rPr>
              <a:t>M</a:t>
            </a:r>
            <a:r>
              <a:rPr lang="el-GR" b="1" dirty="0">
                <a:solidFill>
                  <a:srgbClr val="C00000"/>
                </a:solidFill>
                <a:latin typeface="Times New Roman" pitchFamily="18" charset="0"/>
                <a:cs typeface="Times New Roman" pitchFamily="18" charset="0"/>
              </a:rPr>
              <a:t>εταθέσεις </a:t>
            </a:r>
            <a:r>
              <a:rPr lang="en-US" b="1" dirty="0" err="1">
                <a:solidFill>
                  <a:srgbClr val="C00000"/>
                </a:solidFill>
                <a:latin typeface="Times New Roman" pitchFamily="18" charset="0"/>
                <a:cs typeface="Times New Roman" pitchFamily="18" charset="0"/>
              </a:rPr>
              <a:t>Bitonic</a:t>
            </a:r>
            <a:r>
              <a:rPr lang="el-GR" b="1" i="1" dirty="0">
                <a:solidFill>
                  <a:srgbClr val="C00000"/>
                </a:solidFill>
                <a:latin typeface="Times New Roman" pitchFamily="18" charset="0"/>
                <a:cs typeface="Times New Roman" pitchFamily="18" charset="0"/>
              </a:rPr>
              <a:t>. </a:t>
            </a:r>
            <a:endParaRPr lang="en-US" b="1" i="1" dirty="0">
              <a:solidFill>
                <a:srgbClr val="C00000"/>
              </a:solidFill>
              <a:latin typeface="Times New Roman" pitchFamily="18" charset="0"/>
              <a:cs typeface="Times New Roman" pitchFamily="18" charset="0"/>
            </a:endParaRPr>
          </a:p>
          <a:p>
            <a:pPr algn="just"/>
            <a:endParaRPr lang="el-CY" b="1" i="1" dirty="0">
              <a:solidFill>
                <a:srgbClr val="C00000"/>
              </a:solidFill>
              <a:latin typeface="Times New Roman" pitchFamily="18" charset="0"/>
              <a:cs typeface="Times New Roman" pitchFamily="18" charset="0"/>
            </a:endParaRPr>
          </a:p>
          <a:p>
            <a:pPr algn="just"/>
            <a:r>
              <a:rPr lang="el-CY" b="1" i="1" dirty="0">
                <a:solidFill>
                  <a:srgbClr val="C00000"/>
                </a:solidFill>
                <a:latin typeface="Times New Roman" pitchFamily="18" charset="0"/>
                <a:cs typeface="Times New Roman" pitchFamily="18" charset="0"/>
              </a:rPr>
              <a:t>	</a:t>
            </a:r>
            <a:r>
              <a:rPr lang="el-CY" b="1" dirty="0">
                <a:solidFill>
                  <a:srgbClr val="C00000"/>
                </a:solidFill>
                <a:latin typeface="Times New Roman" pitchFamily="18" charset="0"/>
                <a:cs typeface="Times New Roman" pitchFamily="18" charset="0"/>
              </a:rPr>
              <a:t>Παράδειγμα</a:t>
            </a:r>
            <a:r>
              <a:rPr lang="en-US" b="1" dirty="0">
                <a:solidFill>
                  <a:srgbClr val="C00000"/>
                </a:solidFill>
                <a:latin typeface="Times New Roman" pitchFamily="18" charset="0"/>
                <a:cs typeface="Times New Roman" pitchFamily="18" charset="0"/>
              </a:rPr>
              <a:t>: </a:t>
            </a:r>
            <a:r>
              <a:rPr lang="el-CY" dirty="0">
                <a:latin typeface="Times New Roman" pitchFamily="18" charset="0"/>
                <a:cs typeface="Times New Roman" pitchFamily="18" charset="0"/>
              </a:rPr>
              <a:t>Εστω μετάθεση </a:t>
            </a:r>
            <a:r>
              <a:rPr lang="el-CY" i="1" dirty="0">
                <a:latin typeface="Times New Roman" pitchFamily="18" charset="0"/>
                <a:cs typeface="Times New Roman" pitchFamily="18" charset="0"/>
              </a:rPr>
              <a:t>π =</a:t>
            </a:r>
            <a:r>
              <a:rPr lang="el-GR" dirty="0">
                <a:latin typeface="+mj-lt"/>
              </a:rPr>
              <a:t>(1,4,6,7,5,3,2)</a:t>
            </a:r>
            <a:r>
              <a:rPr lang="el-CY" dirty="0">
                <a:latin typeface="Times New Roman" pitchFamily="18" charset="0"/>
                <a:cs typeface="Times New Roman" pitchFamily="18" charset="0"/>
              </a:rPr>
              <a:t>, μπορούμε να την </a:t>
            </a:r>
            <a:r>
              <a:rPr lang="en-US" dirty="0">
                <a:latin typeface="Times New Roman" pitchFamily="18" charset="0"/>
                <a:cs typeface="Times New Roman" pitchFamily="18" charset="0"/>
              </a:rPr>
              <a:t>	</a:t>
            </a:r>
            <a:r>
              <a:rPr lang="el-CY" dirty="0">
                <a:latin typeface="Times New Roman" pitchFamily="18" charset="0"/>
                <a:cs typeface="Times New Roman" pitchFamily="18" charset="0"/>
              </a:rPr>
              <a:t>χωρίσουμε σε δύο υποακολουθίες την </a:t>
            </a:r>
            <a:r>
              <a:rPr lang="el-CY" i="1" dirty="0">
                <a:latin typeface="Times New Roman" pitchFamily="18" charset="0"/>
                <a:cs typeface="Times New Roman" pitchFamily="18" charset="0"/>
              </a:rPr>
              <a:t>Χ </a:t>
            </a:r>
            <a:r>
              <a:rPr lang="el-CY" dirty="0">
                <a:latin typeface="Times New Roman" pitchFamily="18" charset="0"/>
                <a:cs typeface="Times New Roman" pitchFamily="18" charset="0"/>
              </a:rPr>
              <a:t>= (1,4,6,7) και </a:t>
            </a:r>
            <a:r>
              <a:rPr lang="el-CY" i="1" dirty="0">
                <a:latin typeface="Times New Roman" pitchFamily="18" charset="0"/>
                <a:cs typeface="Times New Roman" pitchFamily="18" charset="0"/>
              </a:rPr>
              <a:t>Υ </a:t>
            </a:r>
            <a:r>
              <a:rPr lang="el-CY" dirty="0">
                <a:latin typeface="Times New Roman" pitchFamily="18" charset="0"/>
                <a:cs typeface="Times New Roman" pitchFamily="18" charset="0"/>
              </a:rPr>
              <a:t>= (5,3,2). Η </a:t>
            </a:r>
            <a:r>
              <a:rPr lang="el-CY" i="1" dirty="0">
                <a:latin typeface="Times New Roman" pitchFamily="18" charset="0"/>
                <a:cs typeface="Times New Roman" pitchFamily="18" charset="0"/>
              </a:rPr>
              <a:t>Χ </a:t>
            </a:r>
            <a:r>
              <a:rPr lang="en-US" i="1" dirty="0">
                <a:latin typeface="Times New Roman" pitchFamily="18" charset="0"/>
                <a:cs typeface="Times New Roman" pitchFamily="18" charset="0"/>
              </a:rPr>
              <a:t>	</a:t>
            </a:r>
            <a:r>
              <a:rPr lang="el-CY" dirty="0">
                <a:latin typeface="Times New Roman" pitchFamily="18" charset="0"/>
                <a:cs typeface="Times New Roman" pitchFamily="18" charset="0"/>
              </a:rPr>
              <a:t>είναι αύξουσα και η </a:t>
            </a:r>
            <a:r>
              <a:rPr lang="el-CY" i="1" dirty="0">
                <a:latin typeface="Times New Roman" pitchFamily="18" charset="0"/>
                <a:cs typeface="Times New Roman" pitchFamily="18" charset="0"/>
              </a:rPr>
              <a:t>Υ</a:t>
            </a:r>
            <a:r>
              <a:rPr lang="el-CY" dirty="0">
                <a:latin typeface="Times New Roman" pitchFamily="18" charset="0"/>
                <a:cs typeface="Times New Roman" pitchFamily="18" charset="0"/>
              </a:rPr>
              <a:t> είναι φθίνουσα, οπότε </a:t>
            </a:r>
            <a:r>
              <a:rPr lang="el-GR" dirty="0">
                <a:latin typeface="Times New Roman" pitchFamily="18" charset="0"/>
                <a:cs typeface="Times New Roman" pitchFamily="18" charset="0"/>
              </a:rPr>
              <a:t>η</a:t>
            </a:r>
            <a:r>
              <a:rPr lang="el-CY" dirty="0">
                <a:latin typeface="Times New Roman" pitchFamily="18" charset="0"/>
                <a:cs typeface="Times New Roman" pitchFamily="18" charset="0"/>
              </a:rPr>
              <a:t> </a:t>
            </a:r>
            <a:r>
              <a:rPr lang="el-CY" i="1" dirty="0">
                <a:latin typeface="Times New Roman" pitchFamily="18" charset="0"/>
                <a:cs typeface="Times New Roman" pitchFamily="18" charset="0"/>
              </a:rPr>
              <a:t>π </a:t>
            </a:r>
            <a:r>
              <a:rPr lang="el-CY" dirty="0">
                <a:latin typeface="Times New Roman" pitchFamily="18" charset="0"/>
                <a:cs typeface="Times New Roman" pitchFamily="18" charset="0"/>
              </a:rPr>
              <a:t>είναι </a:t>
            </a:r>
            <a:r>
              <a:rPr lang="en-US" dirty="0" err="1">
                <a:latin typeface="Times New Roman" pitchFamily="18" charset="0"/>
                <a:cs typeface="Times New Roman" pitchFamily="18" charset="0"/>
              </a:rPr>
              <a:t>bitonic</a:t>
            </a:r>
            <a:r>
              <a:rPr lang="en-US" i="1" dirty="0">
                <a:latin typeface="Times New Roman" pitchFamily="18" charset="0"/>
                <a:cs typeface="Times New Roman" pitchFamily="18" charset="0"/>
              </a:rPr>
              <a:t>. </a:t>
            </a:r>
            <a:r>
              <a:rPr lang="el-CY" dirty="0">
                <a:latin typeface="Times New Roman" pitchFamily="18" charset="0"/>
                <a:cs typeface="Times New Roman" pitchFamily="18" charset="0"/>
              </a:rPr>
              <a:t>Αν η </a:t>
            </a:r>
            <a:r>
              <a:rPr lang="el-CY" i="1" dirty="0">
                <a:latin typeface="Times New Roman" pitchFamily="18" charset="0"/>
                <a:cs typeface="Times New Roman" pitchFamily="18" charset="0"/>
              </a:rPr>
              <a:t>Χ</a:t>
            </a:r>
            <a:r>
              <a:rPr lang="el-CY" dirty="0">
                <a:latin typeface="Times New Roman" pitchFamily="18" charset="0"/>
                <a:cs typeface="Times New Roman" pitchFamily="18" charset="0"/>
              </a:rPr>
              <a:t> 	ήταν φθίνουσα και η </a:t>
            </a:r>
            <a:r>
              <a:rPr lang="el-CY" i="1" dirty="0">
                <a:latin typeface="Times New Roman" pitchFamily="18" charset="0"/>
                <a:cs typeface="Times New Roman" pitchFamily="18" charset="0"/>
              </a:rPr>
              <a:t>Υ</a:t>
            </a:r>
            <a:r>
              <a:rPr lang="el-CY" dirty="0">
                <a:latin typeface="Times New Roman" pitchFamily="18" charset="0"/>
                <a:cs typeface="Times New Roman" pitchFamily="18" charset="0"/>
              </a:rPr>
              <a:t> αύξουσα πάλι η </a:t>
            </a:r>
            <a:r>
              <a:rPr lang="el-CY" i="1" dirty="0">
                <a:latin typeface="Times New Roman" pitchFamily="18" charset="0"/>
                <a:cs typeface="Times New Roman" pitchFamily="18" charset="0"/>
              </a:rPr>
              <a:t>π </a:t>
            </a:r>
            <a:r>
              <a:rPr lang="el-CY" dirty="0">
                <a:latin typeface="Times New Roman" pitchFamily="18" charset="0"/>
                <a:cs typeface="Times New Roman" pitchFamily="18" charset="0"/>
              </a:rPr>
              <a:t>θα ήταν </a:t>
            </a:r>
            <a:r>
              <a:rPr lang="en-US" dirty="0" err="1">
                <a:latin typeface="Times New Roman" pitchFamily="18" charset="0"/>
                <a:cs typeface="Times New Roman" pitchFamily="18" charset="0"/>
              </a:rPr>
              <a:t>bitonic</a:t>
            </a:r>
            <a:r>
              <a:rPr lang="el-CY" dirty="0">
                <a:latin typeface="Times New Roman" pitchFamily="18" charset="0"/>
                <a:cs typeface="Times New Roman" pitchFamily="18" charset="0"/>
              </a:rPr>
              <a:t>.</a:t>
            </a:r>
            <a:endParaRPr lang="el-GR" dirty="0">
              <a:latin typeface="Times New Roman" pitchFamily="18" charset="0"/>
              <a:cs typeface="Times New Roman" pitchFamily="18" charset="0"/>
            </a:endParaRPr>
          </a:p>
        </p:txBody>
      </p:sp>
    </p:spTree>
    <p:extLst>
      <p:ext uri="{BB962C8B-B14F-4D97-AF65-F5344CB8AC3E}">
        <p14:creationId xmlns:p14="http://schemas.microsoft.com/office/powerpoint/2010/main" val="42296206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948391" cy="1200329"/>
          </a:xfrm>
          <a:prstGeom prst="rect">
            <a:avLst/>
          </a:prstGeom>
        </p:spPr>
        <p:txBody>
          <a:bodyPr wrap="square">
            <a:spAutoFit/>
          </a:bodyPr>
          <a:lstStyle/>
          <a:p>
            <a:pPr marL="0" lvl="3"/>
            <a:r>
              <a:rPr lang="el-GR" b="1" dirty="0">
                <a:solidFill>
                  <a:srgbClr val="C00000"/>
                </a:solidFill>
                <a:latin typeface="Times New Roman" pitchFamily="18" charset="0"/>
                <a:cs typeface="Times New Roman" pitchFamily="18" charset="0"/>
                <a:sym typeface="Wingdings" pitchFamily="2" charset="2"/>
              </a:rPr>
              <a:t>Αυτοαναστρέφουσες μεταθέσεις</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r>
              <a:rPr lang="el-GR" sz="1800" dirty="0">
                <a:effectLst/>
                <a:latin typeface="Cambria" panose="02040503050406030204" pitchFamily="18" charset="0"/>
                <a:ea typeface="Times New Roman" panose="02020603050405020304" pitchFamily="18" charset="0"/>
                <a:cs typeface="Times New Roman" panose="02020603050405020304" pitchFamily="18" charset="0"/>
              </a:rPr>
              <a:t>Πριν περιγράψουμε τις αυτοαναστρέφουσες μεταθέσεις, πρώτα θα αναφέρουν κάποιες βασικές έννοιες που θα μας βοηθήσουν να οικοδομήσουμε τις αυτοαναστρέφουσες μεταθέσεις.</a:t>
            </a:r>
            <a:r>
              <a:rPr lang="el-GR" dirty="0">
                <a:solidFill>
                  <a:schemeClr val="tx1">
                    <a:lumMod val="95000"/>
                    <a:lumOff val="5000"/>
                  </a:schemeClr>
                </a:solidFill>
                <a:latin typeface="Times New Roman" pitchFamily="18" charset="0"/>
                <a:cs typeface="Times New Roman" pitchFamily="18" charset="0"/>
                <a:sym typeface="Wingdings" pitchFamily="2" charset="2"/>
              </a:rPr>
              <a:t> </a:t>
            </a:r>
            <a:endParaRPr lang="en-US" dirty="0"/>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65</a:t>
            </a:fld>
            <a:endParaRPr lang="el-GR" altLang="el-GR" sz="1200" dirty="0">
              <a:latin typeface="Cambria" pitchFamily="18" charset="0"/>
            </a:endParaRPr>
          </a:p>
        </p:txBody>
      </p:sp>
      <p:sp>
        <p:nvSpPr>
          <p:cNvPr id="11" name="TextBox 10">
            <a:extLst>
              <a:ext uri="{FF2B5EF4-FFF2-40B4-BE49-F238E27FC236}">
                <a16:creationId xmlns:a16="http://schemas.microsoft.com/office/drawing/2014/main" id="{02CE74D0-6E1C-41E6-94B8-815D3F973F1D}"/>
              </a:ext>
            </a:extLst>
          </p:cNvPr>
          <p:cNvSpPr txBox="1"/>
          <p:nvPr/>
        </p:nvSpPr>
        <p:spPr>
          <a:xfrm>
            <a:off x="827537" y="2707510"/>
            <a:ext cx="8064943" cy="1354217"/>
          </a:xfrm>
          <a:prstGeom prst="rect">
            <a:avLst/>
          </a:prstGeom>
          <a:noFill/>
        </p:spPr>
        <p:txBody>
          <a:bodyPr wrap="square">
            <a:spAutoFit/>
          </a:bodyPr>
          <a:lstStyle/>
          <a:p>
            <a:pPr marL="285750" indent="-285750" algn="just">
              <a:buFont typeface="Arial" panose="020B0604020202020204" pitchFamily="34" charset="0"/>
              <a:buChar char="•"/>
            </a:pPr>
            <a:r>
              <a:rPr lang="el-GR" b="1" dirty="0">
                <a:solidFill>
                  <a:srgbClr val="C00000"/>
                </a:solidFill>
                <a:latin typeface="Times New Roman" pitchFamily="18" charset="0"/>
                <a:cs typeface="Times New Roman" pitchFamily="18" charset="0"/>
              </a:rPr>
              <a:t>Ορισμός </a:t>
            </a:r>
            <a:r>
              <a:rPr lang="en-US" b="1" dirty="0">
                <a:solidFill>
                  <a:srgbClr val="C00000"/>
                </a:solidFill>
                <a:latin typeface="Times New Roman" pitchFamily="18" charset="0"/>
                <a:cs typeface="Times New Roman" pitchFamily="18" charset="0"/>
              </a:rPr>
              <a:t>: </a:t>
            </a:r>
            <a:r>
              <a:rPr lang="el-GR" b="1" dirty="0">
                <a:solidFill>
                  <a:srgbClr val="C00000"/>
                </a:solidFill>
                <a:latin typeface="Times New Roman" pitchFamily="18" charset="0"/>
                <a:cs typeface="Times New Roman" pitchFamily="18" charset="0"/>
              </a:rPr>
              <a:t>Αυτοαναστρέφουσες μεταθέσεις.</a:t>
            </a:r>
            <a:r>
              <a:rPr lang="el-GR" b="1" i="1" dirty="0">
                <a:solidFill>
                  <a:srgbClr val="C00000"/>
                </a:solidFill>
                <a:latin typeface="Times New Roman" pitchFamily="18" charset="0"/>
                <a:cs typeface="Times New Roman" pitchFamily="18" charset="0"/>
              </a:rPr>
              <a:t> </a:t>
            </a:r>
            <a:endParaRPr lang="en-US" b="1" i="1" dirty="0">
              <a:solidFill>
                <a:srgbClr val="C00000"/>
              </a:solidFill>
              <a:latin typeface="Times New Roman" pitchFamily="18" charset="0"/>
              <a:cs typeface="Times New Roman" pitchFamily="18" charset="0"/>
            </a:endParaRPr>
          </a:p>
          <a:p>
            <a:pPr algn="just"/>
            <a:r>
              <a:rPr lang="el-GR" b="1" i="1" dirty="0">
                <a:solidFill>
                  <a:srgbClr val="C00000"/>
                </a:solidFill>
                <a:latin typeface="Times New Roman" pitchFamily="18" charset="0"/>
                <a:cs typeface="Times New Roman" pitchFamily="18" charset="0"/>
              </a:rPr>
              <a:t>     </a:t>
            </a:r>
            <a:r>
              <a:rPr lang="el-CY" b="1" dirty="0">
                <a:solidFill>
                  <a:srgbClr val="C00000"/>
                </a:solidFill>
                <a:latin typeface="Times New Roman" pitchFamily="18" charset="0"/>
                <a:cs typeface="Times New Roman" pitchFamily="18" charset="0"/>
              </a:rPr>
              <a:t>Παράδειγμα</a:t>
            </a:r>
            <a:r>
              <a:rPr lang="en-US" b="1" dirty="0">
                <a:solidFill>
                  <a:srgbClr val="C00000"/>
                </a:solidFill>
                <a:latin typeface="Times New Roman" pitchFamily="18" charset="0"/>
                <a:cs typeface="Times New Roman" pitchFamily="18" charset="0"/>
              </a:rPr>
              <a:t>:</a:t>
            </a:r>
            <a:endParaRPr lang="el-CY" b="1" dirty="0">
              <a:solidFill>
                <a:srgbClr val="C00000"/>
              </a:solidFill>
              <a:latin typeface="Times New Roman" pitchFamily="18" charset="0"/>
              <a:cs typeface="Times New Roman" pitchFamily="18" charset="0"/>
            </a:endParaRPr>
          </a:p>
          <a:p>
            <a:pPr marL="268288" lvl="3" indent="268288" algn="just">
              <a:spcBef>
                <a:spcPts val="600"/>
              </a:spcBef>
              <a:buFont typeface="Wingdings" panose="05000000000000000000" pitchFamily="2" charset="2"/>
              <a:buChar char="§"/>
            </a:pPr>
            <a:r>
              <a:rPr lang="el-CY" dirty="0">
                <a:latin typeface="Times New Roman" pitchFamily="18" charset="0"/>
                <a:cs typeface="Times New Roman" pitchFamily="18" charset="0"/>
              </a:rPr>
              <a:t>Έστω π = (4,6,7,1,5,2,3).</a:t>
            </a:r>
          </a:p>
          <a:p>
            <a:pPr marL="268288" lvl="3" indent="268288" algn="just">
              <a:spcBef>
                <a:spcPts val="600"/>
              </a:spcBef>
              <a:buFont typeface="Wingdings" panose="05000000000000000000" pitchFamily="2" charset="2"/>
              <a:buChar char="§"/>
            </a:pPr>
            <a:r>
              <a:rPr lang="el-GR" dirty="0">
                <a:latin typeface="Times New Roman" pitchFamily="18" charset="0"/>
                <a:cs typeface="Times New Roman" pitchFamily="18" charset="0"/>
              </a:rPr>
              <a:t>Έ</a:t>
            </a:r>
            <a:r>
              <a:rPr lang="el-CY" dirty="0">
                <a:latin typeface="Times New Roman" pitchFamily="18" charset="0"/>
                <a:cs typeface="Times New Roman" pitchFamily="18" charset="0"/>
              </a:rPr>
              <a:t>στω τα ζευγάρια (</a:t>
            </a:r>
            <a:r>
              <a:rPr lang="el-GR" dirty="0">
                <a:latin typeface="Times New Roman" pitchFamily="18" charset="0"/>
                <a:cs typeface="Times New Roman" pitchFamily="18" charset="0"/>
              </a:rPr>
              <a:t>δείκτης</a:t>
            </a:r>
            <a:r>
              <a:rPr lang="el-CY" dirty="0">
                <a:latin typeface="Times New Roman" pitchFamily="18" charset="0"/>
                <a:cs typeface="Times New Roman" pitchFamily="18" charset="0"/>
              </a:rPr>
              <a:t>, αριθμός)</a:t>
            </a:r>
            <a:r>
              <a:rPr lang="en-US" dirty="0">
                <a:latin typeface="Times New Roman" pitchFamily="18" charset="0"/>
                <a:cs typeface="Times New Roman" pitchFamily="18" charset="0"/>
              </a:rPr>
              <a:t>: (1,4), (2,6), (3,7), (4,1), (5,5), (6,2), (7,3)</a:t>
            </a:r>
            <a:r>
              <a:rPr lang="el-GR" dirty="0">
                <a:latin typeface="Times New Roman" pitchFamily="18" charset="0"/>
                <a:cs typeface="Times New Roman" pitchFamily="18" charset="0"/>
              </a:rPr>
              <a:t>.</a:t>
            </a:r>
            <a:endParaRPr lang="el-CY" dirty="0">
              <a:latin typeface="Times New Roman" pitchFamily="18" charset="0"/>
              <a:cs typeface="Times New Roman" pitchFamily="18" charset="0"/>
            </a:endParaRPr>
          </a:p>
        </p:txBody>
      </p:sp>
      <p:sp>
        <p:nvSpPr>
          <p:cNvPr id="9" name="10 - Ορθογώνιο">
            <a:extLst>
              <a:ext uri="{FF2B5EF4-FFF2-40B4-BE49-F238E27FC236}">
                <a16:creationId xmlns:a16="http://schemas.microsoft.com/office/drawing/2014/main" id="{79B3CAE5-8348-48B9-B385-A34303637133}"/>
              </a:ext>
            </a:extLst>
          </p:cNvPr>
          <p:cNvSpPr/>
          <p:nvPr/>
        </p:nvSpPr>
        <p:spPr>
          <a:xfrm>
            <a:off x="1194902" y="5542594"/>
            <a:ext cx="3096000" cy="847181"/>
          </a:xfrm>
          <a:prstGeom prst="rect">
            <a:avLst/>
          </a:prstGeom>
          <a:solidFill>
            <a:schemeClr val="bg2">
              <a:alpha val="37000"/>
            </a:schemeClr>
          </a:solidFill>
          <a:ln>
            <a:noFill/>
          </a:ln>
          <a:scene3d>
            <a:camera prst="orthographicFront"/>
            <a:lightRig rig="threePt" dir="t"/>
          </a:scene3d>
          <a:sp3d>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l-GR" sz="1800"/>
          </a:p>
        </p:txBody>
      </p:sp>
      <p:graphicFrame>
        <p:nvGraphicFramePr>
          <p:cNvPr id="10" name="Group 99">
            <a:extLst>
              <a:ext uri="{FF2B5EF4-FFF2-40B4-BE49-F238E27FC236}">
                <a16:creationId xmlns:a16="http://schemas.microsoft.com/office/drawing/2014/main" id="{8B1FEEC7-A82B-49CC-8EC4-23DC7D7489D3}"/>
              </a:ext>
            </a:extLst>
          </p:cNvPr>
          <p:cNvGraphicFramePr>
            <a:graphicFrameLocks noGrp="1"/>
          </p:cNvGraphicFramePr>
          <p:nvPr>
            <p:extLst>
              <p:ext uri="{D42A27DB-BD31-4B8C-83A1-F6EECF244321}">
                <p14:modId xmlns:p14="http://schemas.microsoft.com/office/powerpoint/2010/main" val="801398687"/>
              </p:ext>
            </p:extLst>
          </p:nvPr>
        </p:nvGraphicFramePr>
        <p:xfrm>
          <a:off x="1259632" y="5627235"/>
          <a:ext cx="2946629" cy="656970"/>
        </p:xfrm>
        <a:graphic>
          <a:graphicData uri="http://schemas.openxmlformats.org/drawingml/2006/table">
            <a:tbl>
              <a:tblPr/>
              <a:tblGrid>
                <a:gridCol w="792000">
                  <a:extLst>
                    <a:ext uri="{9D8B030D-6E8A-4147-A177-3AD203B41FA5}">
                      <a16:colId xmlns:a16="http://schemas.microsoft.com/office/drawing/2014/main" val="20000"/>
                    </a:ext>
                  </a:extLst>
                </a:gridCol>
                <a:gridCol w="183733">
                  <a:extLst>
                    <a:ext uri="{9D8B030D-6E8A-4147-A177-3AD203B41FA5}">
                      <a16:colId xmlns:a16="http://schemas.microsoft.com/office/drawing/2014/main" val="20001"/>
                    </a:ext>
                  </a:extLst>
                </a:gridCol>
                <a:gridCol w="282671">
                  <a:extLst>
                    <a:ext uri="{9D8B030D-6E8A-4147-A177-3AD203B41FA5}">
                      <a16:colId xmlns:a16="http://schemas.microsoft.com/office/drawing/2014/main" val="20002"/>
                    </a:ext>
                  </a:extLst>
                </a:gridCol>
                <a:gridCol w="280721">
                  <a:extLst>
                    <a:ext uri="{9D8B030D-6E8A-4147-A177-3AD203B41FA5}">
                      <a16:colId xmlns:a16="http://schemas.microsoft.com/office/drawing/2014/main" val="20003"/>
                    </a:ext>
                  </a:extLst>
                </a:gridCol>
                <a:gridCol w="282670">
                  <a:extLst>
                    <a:ext uri="{9D8B030D-6E8A-4147-A177-3AD203B41FA5}">
                      <a16:colId xmlns:a16="http://schemas.microsoft.com/office/drawing/2014/main" val="20004"/>
                    </a:ext>
                  </a:extLst>
                </a:gridCol>
                <a:gridCol w="280721">
                  <a:extLst>
                    <a:ext uri="{9D8B030D-6E8A-4147-A177-3AD203B41FA5}">
                      <a16:colId xmlns:a16="http://schemas.microsoft.com/office/drawing/2014/main" val="20005"/>
                    </a:ext>
                  </a:extLst>
                </a:gridCol>
                <a:gridCol w="282671">
                  <a:extLst>
                    <a:ext uri="{9D8B030D-6E8A-4147-A177-3AD203B41FA5}">
                      <a16:colId xmlns:a16="http://schemas.microsoft.com/office/drawing/2014/main" val="20006"/>
                    </a:ext>
                  </a:extLst>
                </a:gridCol>
                <a:gridCol w="280721">
                  <a:extLst>
                    <a:ext uri="{9D8B030D-6E8A-4147-A177-3AD203B41FA5}">
                      <a16:colId xmlns:a16="http://schemas.microsoft.com/office/drawing/2014/main" val="20007"/>
                    </a:ext>
                  </a:extLst>
                </a:gridCol>
                <a:gridCol w="280721">
                  <a:extLst>
                    <a:ext uri="{9D8B030D-6E8A-4147-A177-3AD203B41FA5}">
                      <a16:colId xmlns:a16="http://schemas.microsoft.com/office/drawing/2014/main" val="20008"/>
                    </a:ext>
                  </a:extLst>
                </a:gridCol>
              </a:tblGrid>
              <a:tr h="328485">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kumimoji="0" lang="en-US" sz="1600" b="0" i="1"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index</a:t>
                      </a:r>
                      <a:r>
                        <a:rPr kumimoji="0" lang="en-US" sz="1600" b="0" i="1" u="none" strike="noStrike" cap="none" normalizeH="0" baseline="0" dirty="0">
                          <a:ln>
                            <a:noFill/>
                          </a:ln>
                          <a:solidFill>
                            <a:schemeClr val="tx2">
                              <a:lumMod val="75000"/>
                            </a:schemeClr>
                          </a:solidFill>
                          <a:effectLst/>
                          <a:latin typeface="Calibri" pitchFamily="34" charset="0"/>
                          <a:ea typeface="Calibri" pitchFamily="34" charset="0"/>
                          <a:cs typeface="Times New Roman" pitchFamily="18" charset="0"/>
                        </a:rPr>
                        <a:t>   </a:t>
                      </a:r>
                      <a:endParaRPr kumimoji="0" lang="el-GR" sz="1200" b="0" i="1" u="none" strike="noStrike" cap="none" normalizeH="0" baseline="0" dirty="0">
                        <a:ln>
                          <a:noFill/>
                        </a:ln>
                        <a:solidFill>
                          <a:schemeClr val="tx2">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200" b="0" i="0" u="none" strike="noStrike" cap="none" normalizeH="0" baseline="0" dirty="0">
                        <a:ln>
                          <a:noFill/>
                        </a:ln>
                        <a:solidFill>
                          <a:schemeClr val="tx1"/>
                        </a:solidFill>
                        <a:effectLst/>
                        <a:latin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1</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2</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3</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4</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5</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6</a:t>
                      </a:r>
                      <a:endParaRPr kumimoji="0" lang="el-GR"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7</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8485">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lang="el-GR" sz="1800" i="1" dirty="0">
                          <a:solidFill>
                            <a:srgbClr val="3333CC"/>
                          </a:solidFill>
                        </a:rPr>
                        <a:t>π</a:t>
                      </a:r>
                      <a:endParaRPr kumimoji="0" lang="el-GR" sz="1200" b="0" i="0" u="none" strike="noStrike" cap="none" normalizeH="0" baseline="0" dirty="0">
                        <a:ln>
                          <a:noFill/>
                        </a:ln>
                        <a:solidFill>
                          <a:srgbClr val="262626"/>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200" b="0" i="0" u="none" strike="noStrike" cap="none" normalizeH="0" baseline="0" dirty="0">
                        <a:ln>
                          <a:noFill/>
                        </a:ln>
                        <a:solidFill>
                          <a:schemeClr val="tx1"/>
                        </a:solidFill>
                        <a:effectLst/>
                        <a:latin typeface="Calibri" pitchFamily="34" charset="0"/>
                        <a:cs typeface="Times New Roman" pitchFamily="18" charset="0"/>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n-US" sz="1800" kern="1200" dirty="0">
                          <a:solidFill>
                            <a:srgbClr val="3333CC"/>
                          </a:solidFill>
                          <a:latin typeface="+mn-lt"/>
                          <a:ea typeface="+mn-ea"/>
                          <a:cs typeface="+mn-cs"/>
                        </a:rPr>
                        <a:t>4</a:t>
                      </a: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6</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7</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n-US" sz="1800" kern="1200" dirty="0">
                          <a:solidFill>
                            <a:srgbClr val="3333CC"/>
                          </a:solidFill>
                          <a:latin typeface="+mn-lt"/>
                          <a:ea typeface="+mn-ea"/>
                          <a:cs typeface="+mn-cs"/>
                        </a:rPr>
                        <a:t>1</a:t>
                      </a: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n-US" sz="1800" kern="1200" dirty="0">
                          <a:solidFill>
                            <a:srgbClr val="3333CC"/>
                          </a:solidFill>
                          <a:latin typeface="+mn-lt"/>
                          <a:ea typeface="+mn-ea"/>
                          <a:cs typeface="+mn-cs"/>
                        </a:rPr>
                        <a:t>5</a:t>
                      </a: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2</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3</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7300556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948391" cy="1200329"/>
          </a:xfrm>
          <a:prstGeom prst="rect">
            <a:avLst/>
          </a:prstGeom>
        </p:spPr>
        <p:txBody>
          <a:bodyPr wrap="square">
            <a:spAutoFit/>
          </a:bodyPr>
          <a:lstStyle/>
          <a:p>
            <a:pPr marL="0" lvl="3"/>
            <a:r>
              <a:rPr lang="el-GR" b="1" dirty="0">
                <a:solidFill>
                  <a:srgbClr val="C00000"/>
                </a:solidFill>
                <a:latin typeface="Times New Roman" pitchFamily="18" charset="0"/>
                <a:cs typeface="Times New Roman" pitchFamily="18" charset="0"/>
                <a:sym typeface="Wingdings" pitchFamily="2" charset="2"/>
              </a:rPr>
              <a:t>Αυτοαναστρέφουσες μεταθέσεις</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r>
              <a:rPr lang="el-GR" sz="1800" dirty="0">
                <a:effectLst/>
                <a:latin typeface="Cambria" panose="02040503050406030204" pitchFamily="18" charset="0"/>
                <a:ea typeface="Times New Roman" panose="02020603050405020304" pitchFamily="18" charset="0"/>
                <a:cs typeface="Times New Roman" panose="02020603050405020304" pitchFamily="18" charset="0"/>
              </a:rPr>
              <a:t>Πριν περιγράψουμε τις αυτοαναστρέφουσες μεταθέσεις, πρώτα θα αναφέρουν κάποιες βασικές έννοιες που θα μας βοηθήσουν να οικοδομήσουμε τις αυτοαναστρέφουσες μεταθέσεις.</a:t>
            </a:r>
            <a:r>
              <a:rPr lang="el-GR" dirty="0">
                <a:solidFill>
                  <a:schemeClr val="tx1">
                    <a:lumMod val="95000"/>
                    <a:lumOff val="5000"/>
                  </a:schemeClr>
                </a:solidFill>
                <a:latin typeface="Times New Roman" pitchFamily="18" charset="0"/>
                <a:cs typeface="Times New Roman" pitchFamily="18" charset="0"/>
                <a:sym typeface="Wingdings" pitchFamily="2" charset="2"/>
              </a:rPr>
              <a:t> </a:t>
            </a:r>
            <a:endParaRPr lang="en-US" dirty="0"/>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66</a:t>
            </a:fld>
            <a:endParaRPr lang="el-GR" altLang="el-GR" sz="1200" dirty="0">
              <a:latin typeface="Cambria" pitchFamily="18" charset="0"/>
            </a:endParaRPr>
          </a:p>
        </p:txBody>
      </p:sp>
      <p:sp>
        <p:nvSpPr>
          <p:cNvPr id="11" name="TextBox 10">
            <a:extLst>
              <a:ext uri="{FF2B5EF4-FFF2-40B4-BE49-F238E27FC236}">
                <a16:creationId xmlns:a16="http://schemas.microsoft.com/office/drawing/2014/main" id="{02CE74D0-6E1C-41E6-94B8-815D3F973F1D}"/>
              </a:ext>
            </a:extLst>
          </p:cNvPr>
          <p:cNvSpPr txBox="1"/>
          <p:nvPr/>
        </p:nvSpPr>
        <p:spPr>
          <a:xfrm>
            <a:off x="827537" y="2707510"/>
            <a:ext cx="8064943" cy="1354217"/>
          </a:xfrm>
          <a:prstGeom prst="rect">
            <a:avLst/>
          </a:prstGeom>
          <a:noFill/>
        </p:spPr>
        <p:txBody>
          <a:bodyPr wrap="square">
            <a:spAutoFit/>
          </a:bodyPr>
          <a:lstStyle/>
          <a:p>
            <a:pPr marL="285750" indent="-285750" algn="just">
              <a:buFont typeface="Arial" panose="020B0604020202020204" pitchFamily="34" charset="0"/>
              <a:buChar char="•"/>
            </a:pPr>
            <a:r>
              <a:rPr lang="el-GR" b="1" dirty="0">
                <a:solidFill>
                  <a:srgbClr val="C00000"/>
                </a:solidFill>
                <a:latin typeface="Times New Roman" pitchFamily="18" charset="0"/>
                <a:cs typeface="Times New Roman" pitchFamily="18" charset="0"/>
              </a:rPr>
              <a:t>Ορισμός </a:t>
            </a:r>
            <a:r>
              <a:rPr lang="en-US" b="1" dirty="0">
                <a:solidFill>
                  <a:srgbClr val="C00000"/>
                </a:solidFill>
                <a:latin typeface="Times New Roman" pitchFamily="18" charset="0"/>
                <a:cs typeface="Times New Roman" pitchFamily="18" charset="0"/>
              </a:rPr>
              <a:t>: </a:t>
            </a:r>
            <a:r>
              <a:rPr lang="el-GR" b="1" dirty="0">
                <a:solidFill>
                  <a:srgbClr val="C00000"/>
                </a:solidFill>
                <a:latin typeface="Times New Roman" pitchFamily="18" charset="0"/>
                <a:cs typeface="Times New Roman" pitchFamily="18" charset="0"/>
              </a:rPr>
              <a:t>Αυτοαναστρέφουσες μεταθέσεις.</a:t>
            </a:r>
            <a:r>
              <a:rPr lang="el-GR" b="1" i="1" dirty="0">
                <a:solidFill>
                  <a:srgbClr val="C00000"/>
                </a:solidFill>
                <a:latin typeface="Times New Roman" pitchFamily="18" charset="0"/>
                <a:cs typeface="Times New Roman" pitchFamily="18" charset="0"/>
              </a:rPr>
              <a:t> </a:t>
            </a:r>
            <a:endParaRPr lang="en-US" b="1" i="1" dirty="0">
              <a:solidFill>
                <a:srgbClr val="C00000"/>
              </a:solidFill>
              <a:latin typeface="Times New Roman" pitchFamily="18" charset="0"/>
              <a:cs typeface="Times New Roman" pitchFamily="18" charset="0"/>
            </a:endParaRPr>
          </a:p>
          <a:p>
            <a:pPr algn="just"/>
            <a:r>
              <a:rPr lang="el-GR" b="1" i="1" dirty="0">
                <a:solidFill>
                  <a:srgbClr val="C00000"/>
                </a:solidFill>
                <a:latin typeface="Times New Roman" pitchFamily="18" charset="0"/>
                <a:cs typeface="Times New Roman" pitchFamily="18" charset="0"/>
              </a:rPr>
              <a:t>     </a:t>
            </a:r>
            <a:r>
              <a:rPr lang="el-CY" b="1" dirty="0">
                <a:solidFill>
                  <a:srgbClr val="C00000"/>
                </a:solidFill>
                <a:latin typeface="Times New Roman" pitchFamily="18" charset="0"/>
                <a:cs typeface="Times New Roman" pitchFamily="18" charset="0"/>
              </a:rPr>
              <a:t>Παράδειγμα</a:t>
            </a:r>
            <a:r>
              <a:rPr lang="en-US" b="1" dirty="0">
                <a:solidFill>
                  <a:srgbClr val="C00000"/>
                </a:solidFill>
                <a:latin typeface="Times New Roman" pitchFamily="18" charset="0"/>
                <a:cs typeface="Times New Roman" pitchFamily="18" charset="0"/>
              </a:rPr>
              <a:t>:</a:t>
            </a:r>
            <a:endParaRPr lang="el-CY" b="1" dirty="0">
              <a:solidFill>
                <a:srgbClr val="C00000"/>
              </a:solidFill>
              <a:latin typeface="Times New Roman" pitchFamily="18" charset="0"/>
              <a:cs typeface="Times New Roman" pitchFamily="18" charset="0"/>
            </a:endParaRPr>
          </a:p>
          <a:p>
            <a:pPr marL="268288" lvl="3" indent="268288" algn="just">
              <a:spcBef>
                <a:spcPts val="600"/>
              </a:spcBef>
              <a:buFont typeface="Wingdings" panose="05000000000000000000" pitchFamily="2" charset="2"/>
              <a:buChar char="§"/>
            </a:pPr>
            <a:r>
              <a:rPr lang="el-CY" dirty="0">
                <a:latin typeface="Times New Roman" pitchFamily="18" charset="0"/>
                <a:cs typeface="Times New Roman" pitchFamily="18" charset="0"/>
              </a:rPr>
              <a:t>Έστω π = (4,6,7,1,5,2,3).</a:t>
            </a:r>
          </a:p>
          <a:p>
            <a:pPr marL="268288" lvl="3" indent="268288" algn="just">
              <a:spcBef>
                <a:spcPts val="600"/>
              </a:spcBef>
              <a:buFont typeface="Wingdings" panose="05000000000000000000" pitchFamily="2" charset="2"/>
              <a:buChar char="§"/>
            </a:pPr>
            <a:r>
              <a:rPr lang="el-GR" dirty="0">
                <a:latin typeface="Times New Roman" pitchFamily="18" charset="0"/>
                <a:cs typeface="Times New Roman" pitchFamily="18" charset="0"/>
              </a:rPr>
              <a:t>Έ</a:t>
            </a:r>
            <a:r>
              <a:rPr lang="el-CY" dirty="0">
                <a:latin typeface="Times New Roman" pitchFamily="18" charset="0"/>
                <a:cs typeface="Times New Roman" pitchFamily="18" charset="0"/>
              </a:rPr>
              <a:t>στω τα ζευγάρια (</a:t>
            </a:r>
            <a:r>
              <a:rPr lang="el-GR" dirty="0">
                <a:latin typeface="Times New Roman" pitchFamily="18" charset="0"/>
                <a:cs typeface="Times New Roman" pitchFamily="18" charset="0"/>
              </a:rPr>
              <a:t>δείκτης</a:t>
            </a:r>
            <a:r>
              <a:rPr lang="el-CY" dirty="0">
                <a:latin typeface="Times New Roman" pitchFamily="18" charset="0"/>
                <a:cs typeface="Times New Roman" pitchFamily="18" charset="0"/>
              </a:rPr>
              <a:t>, αριθμός)</a:t>
            </a:r>
            <a:r>
              <a:rPr lang="en-US" dirty="0">
                <a:latin typeface="Times New Roman" pitchFamily="18" charset="0"/>
                <a:cs typeface="Times New Roman" pitchFamily="18" charset="0"/>
              </a:rPr>
              <a:t>: </a:t>
            </a:r>
            <a:r>
              <a:rPr lang="en-US" dirty="0">
                <a:solidFill>
                  <a:srgbClr val="C00000"/>
                </a:solidFill>
                <a:latin typeface="Times New Roman" pitchFamily="18" charset="0"/>
                <a:cs typeface="Times New Roman" pitchFamily="18" charset="0"/>
              </a:rPr>
              <a:t>(1,4)</a:t>
            </a:r>
            <a:r>
              <a:rPr lang="en-US" dirty="0">
                <a:latin typeface="Times New Roman" pitchFamily="18" charset="0"/>
                <a:cs typeface="Times New Roman" pitchFamily="18" charset="0"/>
              </a:rPr>
              <a:t>, (2,6), (3,7), (4,1), (5,5), (6,2), (7,3)</a:t>
            </a:r>
            <a:r>
              <a:rPr lang="el-GR" dirty="0">
                <a:latin typeface="Times New Roman" pitchFamily="18" charset="0"/>
                <a:cs typeface="Times New Roman" pitchFamily="18" charset="0"/>
              </a:rPr>
              <a:t>.</a:t>
            </a:r>
            <a:endParaRPr lang="el-CY" dirty="0">
              <a:latin typeface="Times New Roman" pitchFamily="18" charset="0"/>
              <a:cs typeface="Times New Roman" pitchFamily="18" charset="0"/>
            </a:endParaRPr>
          </a:p>
        </p:txBody>
      </p:sp>
      <p:sp>
        <p:nvSpPr>
          <p:cNvPr id="9" name="10 - Ορθογώνιο">
            <a:extLst>
              <a:ext uri="{FF2B5EF4-FFF2-40B4-BE49-F238E27FC236}">
                <a16:creationId xmlns:a16="http://schemas.microsoft.com/office/drawing/2014/main" id="{79B3CAE5-8348-48B9-B385-A34303637133}"/>
              </a:ext>
            </a:extLst>
          </p:cNvPr>
          <p:cNvSpPr/>
          <p:nvPr/>
        </p:nvSpPr>
        <p:spPr>
          <a:xfrm>
            <a:off x="1194902" y="5542594"/>
            <a:ext cx="3096000" cy="847181"/>
          </a:xfrm>
          <a:prstGeom prst="rect">
            <a:avLst/>
          </a:prstGeom>
          <a:solidFill>
            <a:schemeClr val="bg2">
              <a:alpha val="37000"/>
            </a:schemeClr>
          </a:solidFill>
          <a:ln>
            <a:noFill/>
          </a:ln>
          <a:scene3d>
            <a:camera prst="orthographicFront"/>
            <a:lightRig rig="threePt" dir="t"/>
          </a:scene3d>
          <a:sp3d>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l-GR" sz="1800"/>
          </a:p>
        </p:txBody>
      </p:sp>
      <p:graphicFrame>
        <p:nvGraphicFramePr>
          <p:cNvPr id="10" name="Group 99">
            <a:extLst>
              <a:ext uri="{FF2B5EF4-FFF2-40B4-BE49-F238E27FC236}">
                <a16:creationId xmlns:a16="http://schemas.microsoft.com/office/drawing/2014/main" id="{8B1FEEC7-A82B-49CC-8EC4-23DC7D7489D3}"/>
              </a:ext>
            </a:extLst>
          </p:cNvPr>
          <p:cNvGraphicFramePr>
            <a:graphicFrameLocks noGrp="1"/>
          </p:cNvGraphicFramePr>
          <p:nvPr/>
        </p:nvGraphicFramePr>
        <p:xfrm>
          <a:off x="1259632" y="5627235"/>
          <a:ext cx="2946629" cy="656970"/>
        </p:xfrm>
        <a:graphic>
          <a:graphicData uri="http://schemas.openxmlformats.org/drawingml/2006/table">
            <a:tbl>
              <a:tblPr/>
              <a:tblGrid>
                <a:gridCol w="792000">
                  <a:extLst>
                    <a:ext uri="{9D8B030D-6E8A-4147-A177-3AD203B41FA5}">
                      <a16:colId xmlns:a16="http://schemas.microsoft.com/office/drawing/2014/main" val="20000"/>
                    </a:ext>
                  </a:extLst>
                </a:gridCol>
                <a:gridCol w="183733">
                  <a:extLst>
                    <a:ext uri="{9D8B030D-6E8A-4147-A177-3AD203B41FA5}">
                      <a16:colId xmlns:a16="http://schemas.microsoft.com/office/drawing/2014/main" val="20001"/>
                    </a:ext>
                  </a:extLst>
                </a:gridCol>
                <a:gridCol w="282671">
                  <a:extLst>
                    <a:ext uri="{9D8B030D-6E8A-4147-A177-3AD203B41FA5}">
                      <a16:colId xmlns:a16="http://schemas.microsoft.com/office/drawing/2014/main" val="20002"/>
                    </a:ext>
                  </a:extLst>
                </a:gridCol>
                <a:gridCol w="280721">
                  <a:extLst>
                    <a:ext uri="{9D8B030D-6E8A-4147-A177-3AD203B41FA5}">
                      <a16:colId xmlns:a16="http://schemas.microsoft.com/office/drawing/2014/main" val="20003"/>
                    </a:ext>
                  </a:extLst>
                </a:gridCol>
                <a:gridCol w="282670">
                  <a:extLst>
                    <a:ext uri="{9D8B030D-6E8A-4147-A177-3AD203B41FA5}">
                      <a16:colId xmlns:a16="http://schemas.microsoft.com/office/drawing/2014/main" val="20004"/>
                    </a:ext>
                  </a:extLst>
                </a:gridCol>
                <a:gridCol w="280721">
                  <a:extLst>
                    <a:ext uri="{9D8B030D-6E8A-4147-A177-3AD203B41FA5}">
                      <a16:colId xmlns:a16="http://schemas.microsoft.com/office/drawing/2014/main" val="20005"/>
                    </a:ext>
                  </a:extLst>
                </a:gridCol>
                <a:gridCol w="282671">
                  <a:extLst>
                    <a:ext uri="{9D8B030D-6E8A-4147-A177-3AD203B41FA5}">
                      <a16:colId xmlns:a16="http://schemas.microsoft.com/office/drawing/2014/main" val="20006"/>
                    </a:ext>
                  </a:extLst>
                </a:gridCol>
                <a:gridCol w="280721">
                  <a:extLst>
                    <a:ext uri="{9D8B030D-6E8A-4147-A177-3AD203B41FA5}">
                      <a16:colId xmlns:a16="http://schemas.microsoft.com/office/drawing/2014/main" val="20007"/>
                    </a:ext>
                  </a:extLst>
                </a:gridCol>
                <a:gridCol w="280721">
                  <a:extLst>
                    <a:ext uri="{9D8B030D-6E8A-4147-A177-3AD203B41FA5}">
                      <a16:colId xmlns:a16="http://schemas.microsoft.com/office/drawing/2014/main" val="20008"/>
                    </a:ext>
                  </a:extLst>
                </a:gridCol>
              </a:tblGrid>
              <a:tr h="328485">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kumimoji="0" lang="en-US" sz="1600" b="0" i="1"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index</a:t>
                      </a:r>
                      <a:r>
                        <a:rPr kumimoji="0" lang="en-US" sz="1600" b="0" i="1" u="none" strike="noStrike" cap="none" normalizeH="0" baseline="0" dirty="0">
                          <a:ln>
                            <a:noFill/>
                          </a:ln>
                          <a:solidFill>
                            <a:schemeClr val="tx2">
                              <a:lumMod val="75000"/>
                            </a:schemeClr>
                          </a:solidFill>
                          <a:effectLst/>
                          <a:latin typeface="Calibri" pitchFamily="34" charset="0"/>
                          <a:ea typeface="Calibri" pitchFamily="34" charset="0"/>
                          <a:cs typeface="Times New Roman" pitchFamily="18" charset="0"/>
                        </a:rPr>
                        <a:t>   </a:t>
                      </a:r>
                      <a:endParaRPr kumimoji="0" lang="el-GR" sz="1200" b="0" i="1" u="none" strike="noStrike" cap="none" normalizeH="0" baseline="0" dirty="0">
                        <a:ln>
                          <a:noFill/>
                        </a:ln>
                        <a:solidFill>
                          <a:schemeClr val="tx2">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200" b="0" i="0" u="none" strike="noStrike" cap="none" normalizeH="0" baseline="0" dirty="0">
                        <a:ln>
                          <a:noFill/>
                        </a:ln>
                        <a:solidFill>
                          <a:schemeClr val="tx1"/>
                        </a:solidFill>
                        <a:effectLst/>
                        <a:latin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1</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2</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3</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4</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5</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6</a:t>
                      </a:r>
                      <a:endParaRPr kumimoji="0" lang="el-GR"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7</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8485">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lang="el-GR" sz="1800" i="1" dirty="0">
                          <a:solidFill>
                            <a:srgbClr val="3333CC"/>
                          </a:solidFill>
                        </a:rPr>
                        <a:t>π</a:t>
                      </a:r>
                      <a:endParaRPr kumimoji="0" lang="el-GR" sz="1200" b="0" i="0" u="none" strike="noStrike" cap="none" normalizeH="0" baseline="0" dirty="0">
                        <a:ln>
                          <a:noFill/>
                        </a:ln>
                        <a:solidFill>
                          <a:srgbClr val="262626"/>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200" b="0" i="0" u="none" strike="noStrike" cap="none" normalizeH="0" baseline="0" dirty="0">
                        <a:ln>
                          <a:noFill/>
                        </a:ln>
                        <a:solidFill>
                          <a:schemeClr val="tx1"/>
                        </a:solidFill>
                        <a:effectLst/>
                        <a:latin typeface="Calibri" pitchFamily="34" charset="0"/>
                        <a:cs typeface="Times New Roman" pitchFamily="18" charset="0"/>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n-US" sz="1800" kern="1200" dirty="0">
                          <a:solidFill>
                            <a:srgbClr val="3333CC"/>
                          </a:solidFill>
                          <a:latin typeface="+mn-lt"/>
                          <a:ea typeface="+mn-ea"/>
                          <a:cs typeface="+mn-cs"/>
                        </a:rPr>
                        <a:t>4</a:t>
                      </a: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6</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7</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n-US" sz="1800" kern="1200" dirty="0">
                          <a:solidFill>
                            <a:srgbClr val="3333CC"/>
                          </a:solidFill>
                          <a:latin typeface="+mn-lt"/>
                          <a:ea typeface="+mn-ea"/>
                          <a:cs typeface="+mn-cs"/>
                        </a:rPr>
                        <a:t>1</a:t>
                      </a: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n-US" sz="1800" kern="1200" dirty="0">
                          <a:solidFill>
                            <a:srgbClr val="3333CC"/>
                          </a:solidFill>
                          <a:latin typeface="+mn-lt"/>
                          <a:ea typeface="+mn-ea"/>
                          <a:cs typeface="+mn-cs"/>
                        </a:rPr>
                        <a:t>5</a:t>
                      </a: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2</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3</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2" name="Οβάλ 1">
            <a:extLst>
              <a:ext uri="{FF2B5EF4-FFF2-40B4-BE49-F238E27FC236}">
                <a16:creationId xmlns:a16="http://schemas.microsoft.com/office/drawing/2014/main" id="{F8587959-536B-418E-9274-3DE9B7754978}"/>
              </a:ext>
            </a:extLst>
          </p:cNvPr>
          <p:cNvSpPr/>
          <p:nvPr/>
        </p:nvSpPr>
        <p:spPr>
          <a:xfrm>
            <a:off x="2220120" y="5681468"/>
            <a:ext cx="288032" cy="57835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33769499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948391" cy="1200329"/>
          </a:xfrm>
          <a:prstGeom prst="rect">
            <a:avLst/>
          </a:prstGeom>
        </p:spPr>
        <p:txBody>
          <a:bodyPr wrap="square">
            <a:spAutoFit/>
          </a:bodyPr>
          <a:lstStyle/>
          <a:p>
            <a:pPr marL="0" lvl="3"/>
            <a:r>
              <a:rPr lang="el-GR" b="1" dirty="0">
                <a:solidFill>
                  <a:srgbClr val="C00000"/>
                </a:solidFill>
                <a:latin typeface="Times New Roman" pitchFamily="18" charset="0"/>
                <a:cs typeface="Times New Roman" pitchFamily="18" charset="0"/>
                <a:sym typeface="Wingdings" pitchFamily="2" charset="2"/>
              </a:rPr>
              <a:t>Αυτοαναστρέφουσες μεταθέσεις</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r>
              <a:rPr lang="el-GR" sz="1800" dirty="0">
                <a:effectLst/>
                <a:latin typeface="Cambria" panose="02040503050406030204" pitchFamily="18" charset="0"/>
                <a:ea typeface="Times New Roman" panose="02020603050405020304" pitchFamily="18" charset="0"/>
                <a:cs typeface="Times New Roman" panose="02020603050405020304" pitchFamily="18" charset="0"/>
              </a:rPr>
              <a:t>Πριν περιγράψουμε τις αυτοαναστρέφουσες μεταθέσεις, πρώτα θα αναφέρουν κάποιες βασικές έννοιες που θα μας βοηθήσουν να οικοδομήσουμε τις αυτοαναστρέφουσες μεταθέσεις.</a:t>
            </a:r>
            <a:r>
              <a:rPr lang="el-GR" dirty="0">
                <a:solidFill>
                  <a:schemeClr val="tx1">
                    <a:lumMod val="95000"/>
                    <a:lumOff val="5000"/>
                  </a:schemeClr>
                </a:solidFill>
                <a:latin typeface="Times New Roman" pitchFamily="18" charset="0"/>
                <a:cs typeface="Times New Roman" pitchFamily="18" charset="0"/>
                <a:sym typeface="Wingdings" pitchFamily="2" charset="2"/>
              </a:rPr>
              <a:t> </a:t>
            </a:r>
            <a:endParaRPr lang="en-US" dirty="0"/>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67</a:t>
            </a:fld>
            <a:endParaRPr lang="el-GR" altLang="el-GR" sz="1200" dirty="0">
              <a:latin typeface="Cambria" pitchFamily="18" charset="0"/>
            </a:endParaRPr>
          </a:p>
        </p:txBody>
      </p:sp>
      <p:sp>
        <p:nvSpPr>
          <p:cNvPr id="11" name="TextBox 10">
            <a:extLst>
              <a:ext uri="{FF2B5EF4-FFF2-40B4-BE49-F238E27FC236}">
                <a16:creationId xmlns:a16="http://schemas.microsoft.com/office/drawing/2014/main" id="{02CE74D0-6E1C-41E6-94B8-815D3F973F1D}"/>
              </a:ext>
            </a:extLst>
          </p:cNvPr>
          <p:cNvSpPr txBox="1"/>
          <p:nvPr/>
        </p:nvSpPr>
        <p:spPr>
          <a:xfrm>
            <a:off x="827537" y="2707510"/>
            <a:ext cx="8064943" cy="1354217"/>
          </a:xfrm>
          <a:prstGeom prst="rect">
            <a:avLst/>
          </a:prstGeom>
          <a:noFill/>
        </p:spPr>
        <p:txBody>
          <a:bodyPr wrap="square">
            <a:spAutoFit/>
          </a:bodyPr>
          <a:lstStyle/>
          <a:p>
            <a:pPr marL="285750" indent="-285750" algn="just">
              <a:buFont typeface="Arial" panose="020B0604020202020204" pitchFamily="34" charset="0"/>
              <a:buChar char="•"/>
            </a:pPr>
            <a:r>
              <a:rPr lang="el-GR" b="1" dirty="0">
                <a:solidFill>
                  <a:srgbClr val="C00000"/>
                </a:solidFill>
                <a:latin typeface="Times New Roman" pitchFamily="18" charset="0"/>
                <a:cs typeface="Times New Roman" pitchFamily="18" charset="0"/>
              </a:rPr>
              <a:t>Ορισμός </a:t>
            </a:r>
            <a:r>
              <a:rPr lang="en-US" b="1" dirty="0">
                <a:solidFill>
                  <a:srgbClr val="C00000"/>
                </a:solidFill>
                <a:latin typeface="Times New Roman" pitchFamily="18" charset="0"/>
                <a:cs typeface="Times New Roman" pitchFamily="18" charset="0"/>
              </a:rPr>
              <a:t>: </a:t>
            </a:r>
            <a:r>
              <a:rPr lang="el-GR" b="1" dirty="0">
                <a:solidFill>
                  <a:srgbClr val="C00000"/>
                </a:solidFill>
                <a:latin typeface="Times New Roman" pitchFamily="18" charset="0"/>
                <a:cs typeface="Times New Roman" pitchFamily="18" charset="0"/>
              </a:rPr>
              <a:t>Αυτοαναστρέφουσες μεταθέσεις.</a:t>
            </a:r>
            <a:r>
              <a:rPr lang="el-GR" b="1" i="1" dirty="0">
                <a:solidFill>
                  <a:srgbClr val="C00000"/>
                </a:solidFill>
                <a:latin typeface="Times New Roman" pitchFamily="18" charset="0"/>
                <a:cs typeface="Times New Roman" pitchFamily="18" charset="0"/>
              </a:rPr>
              <a:t> </a:t>
            </a:r>
            <a:endParaRPr lang="en-US" b="1" i="1" dirty="0">
              <a:solidFill>
                <a:srgbClr val="C00000"/>
              </a:solidFill>
              <a:latin typeface="Times New Roman" pitchFamily="18" charset="0"/>
              <a:cs typeface="Times New Roman" pitchFamily="18" charset="0"/>
            </a:endParaRPr>
          </a:p>
          <a:p>
            <a:pPr algn="just"/>
            <a:r>
              <a:rPr lang="el-GR" b="1" i="1" dirty="0">
                <a:solidFill>
                  <a:srgbClr val="C00000"/>
                </a:solidFill>
                <a:latin typeface="Times New Roman" pitchFamily="18" charset="0"/>
                <a:cs typeface="Times New Roman" pitchFamily="18" charset="0"/>
              </a:rPr>
              <a:t>     </a:t>
            </a:r>
            <a:r>
              <a:rPr lang="el-CY" b="1" dirty="0">
                <a:solidFill>
                  <a:srgbClr val="C00000"/>
                </a:solidFill>
                <a:latin typeface="Times New Roman" pitchFamily="18" charset="0"/>
                <a:cs typeface="Times New Roman" pitchFamily="18" charset="0"/>
              </a:rPr>
              <a:t>Παράδειγμα</a:t>
            </a:r>
            <a:r>
              <a:rPr lang="en-US" b="1" dirty="0">
                <a:solidFill>
                  <a:srgbClr val="C00000"/>
                </a:solidFill>
                <a:latin typeface="Times New Roman" pitchFamily="18" charset="0"/>
                <a:cs typeface="Times New Roman" pitchFamily="18" charset="0"/>
              </a:rPr>
              <a:t>:</a:t>
            </a:r>
            <a:endParaRPr lang="el-CY" b="1" dirty="0">
              <a:solidFill>
                <a:srgbClr val="C00000"/>
              </a:solidFill>
              <a:latin typeface="Times New Roman" pitchFamily="18" charset="0"/>
              <a:cs typeface="Times New Roman" pitchFamily="18" charset="0"/>
            </a:endParaRPr>
          </a:p>
          <a:p>
            <a:pPr marL="268288" lvl="3" indent="268288" algn="just">
              <a:spcBef>
                <a:spcPts val="600"/>
              </a:spcBef>
              <a:buFont typeface="Wingdings" panose="05000000000000000000" pitchFamily="2" charset="2"/>
              <a:buChar char="§"/>
            </a:pPr>
            <a:r>
              <a:rPr lang="el-CY" dirty="0">
                <a:latin typeface="Times New Roman" pitchFamily="18" charset="0"/>
                <a:cs typeface="Times New Roman" pitchFamily="18" charset="0"/>
              </a:rPr>
              <a:t>Έστω π = (4,6,7,1,5,2,3).</a:t>
            </a:r>
          </a:p>
          <a:p>
            <a:pPr marL="268288" lvl="3" indent="268288" algn="just">
              <a:spcBef>
                <a:spcPts val="600"/>
              </a:spcBef>
              <a:buFont typeface="Wingdings" panose="05000000000000000000" pitchFamily="2" charset="2"/>
              <a:buChar char="§"/>
            </a:pPr>
            <a:r>
              <a:rPr lang="el-GR" dirty="0">
                <a:latin typeface="Times New Roman" pitchFamily="18" charset="0"/>
                <a:cs typeface="Times New Roman" pitchFamily="18" charset="0"/>
              </a:rPr>
              <a:t>Έ</a:t>
            </a:r>
            <a:r>
              <a:rPr lang="el-CY" dirty="0">
                <a:latin typeface="Times New Roman" pitchFamily="18" charset="0"/>
                <a:cs typeface="Times New Roman" pitchFamily="18" charset="0"/>
              </a:rPr>
              <a:t>στω τα ζευγάρια (</a:t>
            </a:r>
            <a:r>
              <a:rPr lang="el-GR" dirty="0">
                <a:latin typeface="Times New Roman" pitchFamily="18" charset="0"/>
                <a:cs typeface="Times New Roman" pitchFamily="18" charset="0"/>
              </a:rPr>
              <a:t>δείκτης</a:t>
            </a:r>
            <a:r>
              <a:rPr lang="el-CY" dirty="0">
                <a:latin typeface="Times New Roman" pitchFamily="18" charset="0"/>
                <a:cs typeface="Times New Roman" pitchFamily="18" charset="0"/>
              </a:rPr>
              <a:t>, αριθμός)</a:t>
            </a:r>
            <a:r>
              <a:rPr lang="en-US" dirty="0">
                <a:latin typeface="Times New Roman" pitchFamily="18" charset="0"/>
                <a:cs typeface="Times New Roman" pitchFamily="18" charset="0"/>
              </a:rPr>
              <a:t>: (1,4), </a:t>
            </a:r>
            <a:r>
              <a:rPr lang="en-US" dirty="0">
                <a:solidFill>
                  <a:srgbClr val="C00000"/>
                </a:solidFill>
                <a:latin typeface="Times New Roman" pitchFamily="18" charset="0"/>
                <a:cs typeface="Times New Roman" pitchFamily="18" charset="0"/>
              </a:rPr>
              <a:t>(2,6)</a:t>
            </a:r>
            <a:r>
              <a:rPr lang="en-US" dirty="0">
                <a:latin typeface="Times New Roman" pitchFamily="18" charset="0"/>
                <a:cs typeface="Times New Roman" pitchFamily="18" charset="0"/>
              </a:rPr>
              <a:t>, (3,7), (4,1), (5,5), (6,2), (7,3)</a:t>
            </a:r>
            <a:r>
              <a:rPr lang="el-GR" dirty="0">
                <a:latin typeface="Times New Roman" pitchFamily="18" charset="0"/>
                <a:cs typeface="Times New Roman" pitchFamily="18" charset="0"/>
              </a:rPr>
              <a:t>.</a:t>
            </a:r>
            <a:endParaRPr lang="el-CY" dirty="0">
              <a:latin typeface="Times New Roman" pitchFamily="18" charset="0"/>
              <a:cs typeface="Times New Roman" pitchFamily="18" charset="0"/>
            </a:endParaRPr>
          </a:p>
        </p:txBody>
      </p:sp>
      <p:sp>
        <p:nvSpPr>
          <p:cNvPr id="9" name="10 - Ορθογώνιο">
            <a:extLst>
              <a:ext uri="{FF2B5EF4-FFF2-40B4-BE49-F238E27FC236}">
                <a16:creationId xmlns:a16="http://schemas.microsoft.com/office/drawing/2014/main" id="{79B3CAE5-8348-48B9-B385-A34303637133}"/>
              </a:ext>
            </a:extLst>
          </p:cNvPr>
          <p:cNvSpPr/>
          <p:nvPr/>
        </p:nvSpPr>
        <p:spPr>
          <a:xfrm>
            <a:off x="1194902" y="5542594"/>
            <a:ext cx="3096000" cy="847181"/>
          </a:xfrm>
          <a:prstGeom prst="rect">
            <a:avLst/>
          </a:prstGeom>
          <a:solidFill>
            <a:schemeClr val="bg2">
              <a:alpha val="37000"/>
            </a:schemeClr>
          </a:solidFill>
          <a:ln>
            <a:noFill/>
          </a:ln>
          <a:scene3d>
            <a:camera prst="orthographicFront"/>
            <a:lightRig rig="threePt" dir="t"/>
          </a:scene3d>
          <a:sp3d>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l-GR" sz="1800"/>
          </a:p>
        </p:txBody>
      </p:sp>
      <p:graphicFrame>
        <p:nvGraphicFramePr>
          <p:cNvPr id="10" name="Group 99">
            <a:extLst>
              <a:ext uri="{FF2B5EF4-FFF2-40B4-BE49-F238E27FC236}">
                <a16:creationId xmlns:a16="http://schemas.microsoft.com/office/drawing/2014/main" id="{8B1FEEC7-A82B-49CC-8EC4-23DC7D7489D3}"/>
              </a:ext>
            </a:extLst>
          </p:cNvPr>
          <p:cNvGraphicFramePr>
            <a:graphicFrameLocks noGrp="1"/>
          </p:cNvGraphicFramePr>
          <p:nvPr/>
        </p:nvGraphicFramePr>
        <p:xfrm>
          <a:off x="1259632" y="5627235"/>
          <a:ext cx="2946629" cy="656970"/>
        </p:xfrm>
        <a:graphic>
          <a:graphicData uri="http://schemas.openxmlformats.org/drawingml/2006/table">
            <a:tbl>
              <a:tblPr/>
              <a:tblGrid>
                <a:gridCol w="792000">
                  <a:extLst>
                    <a:ext uri="{9D8B030D-6E8A-4147-A177-3AD203B41FA5}">
                      <a16:colId xmlns:a16="http://schemas.microsoft.com/office/drawing/2014/main" val="20000"/>
                    </a:ext>
                  </a:extLst>
                </a:gridCol>
                <a:gridCol w="183733">
                  <a:extLst>
                    <a:ext uri="{9D8B030D-6E8A-4147-A177-3AD203B41FA5}">
                      <a16:colId xmlns:a16="http://schemas.microsoft.com/office/drawing/2014/main" val="20001"/>
                    </a:ext>
                  </a:extLst>
                </a:gridCol>
                <a:gridCol w="282671">
                  <a:extLst>
                    <a:ext uri="{9D8B030D-6E8A-4147-A177-3AD203B41FA5}">
                      <a16:colId xmlns:a16="http://schemas.microsoft.com/office/drawing/2014/main" val="20002"/>
                    </a:ext>
                  </a:extLst>
                </a:gridCol>
                <a:gridCol w="280721">
                  <a:extLst>
                    <a:ext uri="{9D8B030D-6E8A-4147-A177-3AD203B41FA5}">
                      <a16:colId xmlns:a16="http://schemas.microsoft.com/office/drawing/2014/main" val="20003"/>
                    </a:ext>
                  </a:extLst>
                </a:gridCol>
                <a:gridCol w="282670">
                  <a:extLst>
                    <a:ext uri="{9D8B030D-6E8A-4147-A177-3AD203B41FA5}">
                      <a16:colId xmlns:a16="http://schemas.microsoft.com/office/drawing/2014/main" val="20004"/>
                    </a:ext>
                  </a:extLst>
                </a:gridCol>
                <a:gridCol w="280721">
                  <a:extLst>
                    <a:ext uri="{9D8B030D-6E8A-4147-A177-3AD203B41FA5}">
                      <a16:colId xmlns:a16="http://schemas.microsoft.com/office/drawing/2014/main" val="20005"/>
                    </a:ext>
                  </a:extLst>
                </a:gridCol>
                <a:gridCol w="282671">
                  <a:extLst>
                    <a:ext uri="{9D8B030D-6E8A-4147-A177-3AD203B41FA5}">
                      <a16:colId xmlns:a16="http://schemas.microsoft.com/office/drawing/2014/main" val="20006"/>
                    </a:ext>
                  </a:extLst>
                </a:gridCol>
                <a:gridCol w="280721">
                  <a:extLst>
                    <a:ext uri="{9D8B030D-6E8A-4147-A177-3AD203B41FA5}">
                      <a16:colId xmlns:a16="http://schemas.microsoft.com/office/drawing/2014/main" val="20007"/>
                    </a:ext>
                  </a:extLst>
                </a:gridCol>
                <a:gridCol w="280721">
                  <a:extLst>
                    <a:ext uri="{9D8B030D-6E8A-4147-A177-3AD203B41FA5}">
                      <a16:colId xmlns:a16="http://schemas.microsoft.com/office/drawing/2014/main" val="20008"/>
                    </a:ext>
                  </a:extLst>
                </a:gridCol>
              </a:tblGrid>
              <a:tr h="328485">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kumimoji="0" lang="en-US" sz="1600" b="0" i="1"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index</a:t>
                      </a:r>
                      <a:r>
                        <a:rPr kumimoji="0" lang="en-US" sz="1600" b="0" i="1" u="none" strike="noStrike" cap="none" normalizeH="0" baseline="0" dirty="0">
                          <a:ln>
                            <a:noFill/>
                          </a:ln>
                          <a:solidFill>
                            <a:schemeClr val="tx2">
                              <a:lumMod val="75000"/>
                            </a:schemeClr>
                          </a:solidFill>
                          <a:effectLst/>
                          <a:latin typeface="Calibri" pitchFamily="34" charset="0"/>
                          <a:ea typeface="Calibri" pitchFamily="34" charset="0"/>
                          <a:cs typeface="Times New Roman" pitchFamily="18" charset="0"/>
                        </a:rPr>
                        <a:t>   </a:t>
                      </a:r>
                      <a:endParaRPr kumimoji="0" lang="el-GR" sz="1200" b="0" i="1" u="none" strike="noStrike" cap="none" normalizeH="0" baseline="0" dirty="0">
                        <a:ln>
                          <a:noFill/>
                        </a:ln>
                        <a:solidFill>
                          <a:schemeClr val="tx2">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200" b="0" i="0" u="none" strike="noStrike" cap="none" normalizeH="0" baseline="0" dirty="0">
                        <a:ln>
                          <a:noFill/>
                        </a:ln>
                        <a:solidFill>
                          <a:schemeClr val="tx1"/>
                        </a:solidFill>
                        <a:effectLst/>
                        <a:latin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1</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2</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3</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4</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5</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6</a:t>
                      </a:r>
                      <a:endParaRPr kumimoji="0" lang="el-GR"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7</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8485">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lang="el-GR" sz="1800" i="1" dirty="0">
                          <a:solidFill>
                            <a:srgbClr val="3333CC"/>
                          </a:solidFill>
                        </a:rPr>
                        <a:t>π</a:t>
                      </a:r>
                      <a:endParaRPr kumimoji="0" lang="el-GR" sz="1200" b="0" i="0" u="none" strike="noStrike" cap="none" normalizeH="0" baseline="0" dirty="0">
                        <a:ln>
                          <a:noFill/>
                        </a:ln>
                        <a:solidFill>
                          <a:srgbClr val="262626"/>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200" b="0" i="0" u="none" strike="noStrike" cap="none" normalizeH="0" baseline="0" dirty="0">
                        <a:ln>
                          <a:noFill/>
                        </a:ln>
                        <a:solidFill>
                          <a:schemeClr val="tx1"/>
                        </a:solidFill>
                        <a:effectLst/>
                        <a:latin typeface="Calibri" pitchFamily="34" charset="0"/>
                        <a:cs typeface="Times New Roman" pitchFamily="18" charset="0"/>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n-US" sz="1800" kern="1200" dirty="0">
                          <a:solidFill>
                            <a:srgbClr val="3333CC"/>
                          </a:solidFill>
                          <a:latin typeface="+mn-lt"/>
                          <a:ea typeface="+mn-ea"/>
                          <a:cs typeface="+mn-cs"/>
                        </a:rPr>
                        <a:t>4</a:t>
                      </a: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6</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7</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n-US" sz="1800" kern="1200" dirty="0">
                          <a:solidFill>
                            <a:srgbClr val="3333CC"/>
                          </a:solidFill>
                          <a:latin typeface="+mn-lt"/>
                          <a:ea typeface="+mn-ea"/>
                          <a:cs typeface="+mn-cs"/>
                        </a:rPr>
                        <a:t>1</a:t>
                      </a: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n-US" sz="1800" kern="1200" dirty="0">
                          <a:solidFill>
                            <a:srgbClr val="3333CC"/>
                          </a:solidFill>
                          <a:latin typeface="+mn-lt"/>
                          <a:ea typeface="+mn-ea"/>
                          <a:cs typeface="+mn-cs"/>
                        </a:rPr>
                        <a:t>5</a:t>
                      </a: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2</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3</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2" name="Οβάλ 1">
            <a:extLst>
              <a:ext uri="{FF2B5EF4-FFF2-40B4-BE49-F238E27FC236}">
                <a16:creationId xmlns:a16="http://schemas.microsoft.com/office/drawing/2014/main" id="{F8587959-536B-418E-9274-3DE9B7754978}"/>
              </a:ext>
            </a:extLst>
          </p:cNvPr>
          <p:cNvSpPr/>
          <p:nvPr/>
        </p:nvSpPr>
        <p:spPr>
          <a:xfrm>
            <a:off x="2508152" y="5681468"/>
            <a:ext cx="288032" cy="57835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30527335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948391" cy="1200329"/>
          </a:xfrm>
          <a:prstGeom prst="rect">
            <a:avLst/>
          </a:prstGeom>
        </p:spPr>
        <p:txBody>
          <a:bodyPr wrap="square">
            <a:spAutoFit/>
          </a:bodyPr>
          <a:lstStyle/>
          <a:p>
            <a:pPr marL="0" lvl="3"/>
            <a:r>
              <a:rPr lang="el-GR" b="1" dirty="0">
                <a:solidFill>
                  <a:srgbClr val="C00000"/>
                </a:solidFill>
                <a:latin typeface="Times New Roman" pitchFamily="18" charset="0"/>
                <a:cs typeface="Times New Roman" pitchFamily="18" charset="0"/>
                <a:sym typeface="Wingdings" pitchFamily="2" charset="2"/>
              </a:rPr>
              <a:t>Αυτοαναστρέφουσες μεταθέσεις</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r>
              <a:rPr lang="el-GR" sz="1800" dirty="0">
                <a:effectLst/>
                <a:latin typeface="Cambria" panose="02040503050406030204" pitchFamily="18" charset="0"/>
                <a:ea typeface="Times New Roman" panose="02020603050405020304" pitchFamily="18" charset="0"/>
                <a:cs typeface="Times New Roman" panose="02020603050405020304" pitchFamily="18" charset="0"/>
              </a:rPr>
              <a:t>Πριν περιγράψουμε τις αυτοαναστρέφουσες μεταθέσεις, πρώτα θα αναφέρουν κάποιες βασικές έννοιες που θα μας βοηθήσουν να οικοδομήσουμε τις αυτοαναστρέφουσες μεταθέσεις.</a:t>
            </a:r>
            <a:r>
              <a:rPr lang="el-GR" dirty="0">
                <a:solidFill>
                  <a:schemeClr val="tx1">
                    <a:lumMod val="95000"/>
                    <a:lumOff val="5000"/>
                  </a:schemeClr>
                </a:solidFill>
                <a:latin typeface="Times New Roman" pitchFamily="18" charset="0"/>
                <a:cs typeface="Times New Roman" pitchFamily="18" charset="0"/>
                <a:sym typeface="Wingdings" pitchFamily="2" charset="2"/>
              </a:rPr>
              <a:t> </a:t>
            </a:r>
            <a:endParaRPr lang="en-US" dirty="0"/>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68</a:t>
            </a:fld>
            <a:endParaRPr lang="el-GR" altLang="el-GR" sz="1200" dirty="0">
              <a:latin typeface="Cambria" pitchFamily="18" charset="0"/>
            </a:endParaRPr>
          </a:p>
        </p:txBody>
      </p:sp>
      <p:sp>
        <p:nvSpPr>
          <p:cNvPr id="11" name="TextBox 10">
            <a:extLst>
              <a:ext uri="{FF2B5EF4-FFF2-40B4-BE49-F238E27FC236}">
                <a16:creationId xmlns:a16="http://schemas.microsoft.com/office/drawing/2014/main" id="{02CE74D0-6E1C-41E6-94B8-815D3F973F1D}"/>
              </a:ext>
            </a:extLst>
          </p:cNvPr>
          <p:cNvSpPr txBox="1"/>
          <p:nvPr/>
        </p:nvSpPr>
        <p:spPr>
          <a:xfrm>
            <a:off x="827537" y="2707510"/>
            <a:ext cx="8064943" cy="1354217"/>
          </a:xfrm>
          <a:prstGeom prst="rect">
            <a:avLst/>
          </a:prstGeom>
          <a:noFill/>
        </p:spPr>
        <p:txBody>
          <a:bodyPr wrap="square">
            <a:spAutoFit/>
          </a:bodyPr>
          <a:lstStyle/>
          <a:p>
            <a:pPr marL="285750" indent="-285750" algn="just">
              <a:buFont typeface="Arial" panose="020B0604020202020204" pitchFamily="34" charset="0"/>
              <a:buChar char="•"/>
            </a:pPr>
            <a:r>
              <a:rPr lang="el-GR" b="1" dirty="0">
                <a:solidFill>
                  <a:srgbClr val="C00000"/>
                </a:solidFill>
                <a:latin typeface="Times New Roman" pitchFamily="18" charset="0"/>
                <a:cs typeface="Times New Roman" pitchFamily="18" charset="0"/>
              </a:rPr>
              <a:t>Ορισμός </a:t>
            </a:r>
            <a:r>
              <a:rPr lang="en-US" b="1" dirty="0">
                <a:solidFill>
                  <a:srgbClr val="C00000"/>
                </a:solidFill>
                <a:latin typeface="Times New Roman" pitchFamily="18" charset="0"/>
                <a:cs typeface="Times New Roman" pitchFamily="18" charset="0"/>
              </a:rPr>
              <a:t>: </a:t>
            </a:r>
            <a:r>
              <a:rPr lang="el-GR" b="1" dirty="0">
                <a:solidFill>
                  <a:srgbClr val="C00000"/>
                </a:solidFill>
                <a:latin typeface="Times New Roman" pitchFamily="18" charset="0"/>
                <a:cs typeface="Times New Roman" pitchFamily="18" charset="0"/>
              </a:rPr>
              <a:t>Αυτοαναστρέφουσες μεταθέσεις.</a:t>
            </a:r>
            <a:r>
              <a:rPr lang="el-GR" b="1" i="1" dirty="0">
                <a:solidFill>
                  <a:srgbClr val="C00000"/>
                </a:solidFill>
                <a:latin typeface="Times New Roman" pitchFamily="18" charset="0"/>
                <a:cs typeface="Times New Roman" pitchFamily="18" charset="0"/>
              </a:rPr>
              <a:t> </a:t>
            </a:r>
            <a:endParaRPr lang="en-US" b="1" i="1" dirty="0">
              <a:solidFill>
                <a:srgbClr val="C00000"/>
              </a:solidFill>
              <a:latin typeface="Times New Roman" pitchFamily="18" charset="0"/>
              <a:cs typeface="Times New Roman" pitchFamily="18" charset="0"/>
            </a:endParaRPr>
          </a:p>
          <a:p>
            <a:pPr algn="just"/>
            <a:r>
              <a:rPr lang="el-GR" b="1" i="1" dirty="0">
                <a:solidFill>
                  <a:srgbClr val="C00000"/>
                </a:solidFill>
                <a:latin typeface="Times New Roman" pitchFamily="18" charset="0"/>
                <a:cs typeface="Times New Roman" pitchFamily="18" charset="0"/>
              </a:rPr>
              <a:t>     </a:t>
            </a:r>
            <a:r>
              <a:rPr lang="el-CY" b="1" dirty="0">
                <a:solidFill>
                  <a:srgbClr val="C00000"/>
                </a:solidFill>
                <a:latin typeface="Times New Roman" pitchFamily="18" charset="0"/>
                <a:cs typeface="Times New Roman" pitchFamily="18" charset="0"/>
              </a:rPr>
              <a:t>Παράδειγμα</a:t>
            </a:r>
            <a:r>
              <a:rPr lang="en-US" b="1" dirty="0">
                <a:solidFill>
                  <a:srgbClr val="C00000"/>
                </a:solidFill>
                <a:latin typeface="Times New Roman" pitchFamily="18" charset="0"/>
                <a:cs typeface="Times New Roman" pitchFamily="18" charset="0"/>
              </a:rPr>
              <a:t>:</a:t>
            </a:r>
            <a:endParaRPr lang="el-CY" b="1" dirty="0">
              <a:solidFill>
                <a:srgbClr val="C00000"/>
              </a:solidFill>
              <a:latin typeface="Times New Roman" pitchFamily="18" charset="0"/>
              <a:cs typeface="Times New Roman" pitchFamily="18" charset="0"/>
            </a:endParaRPr>
          </a:p>
          <a:p>
            <a:pPr marL="268288" lvl="3" indent="268288" algn="just">
              <a:spcBef>
                <a:spcPts val="600"/>
              </a:spcBef>
              <a:buFont typeface="Wingdings" panose="05000000000000000000" pitchFamily="2" charset="2"/>
              <a:buChar char="§"/>
            </a:pPr>
            <a:r>
              <a:rPr lang="el-CY" dirty="0">
                <a:latin typeface="Times New Roman" pitchFamily="18" charset="0"/>
                <a:cs typeface="Times New Roman" pitchFamily="18" charset="0"/>
              </a:rPr>
              <a:t>Έστω π = (4,6,7,1,5,2,3).</a:t>
            </a:r>
          </a:p>
          <a:p>
            <a:pPr marL="268288" lvl="3" indent="268288" algn="just">
              <a:spcBef>
                <a:spcPts val="600"/>
              </a:spcBef>
              <a:buFont typeface="Wingdings" panose="05000000000000000000" pitchFamily="2" charset="2"/>
              <a:buChar char="§"/>
            </a:pPr>
            <a:r>
              <a:rPr lang="el-GR" dirty="0">
                <a:latin typeface="Times New Roman" pitchFamily="18" charset="0"/>
                <a:cs typeface="Times New Roman" pitchFamily="18" charset="0"/>
              </a:rPr>
              <a:t>Έ</a:t>
            </a:r>
            <a:r>
              <a:rPr lang="el-CY" dirty="0">
                <a:latin typeface="Times New Roman" pitchFamily="18" charset="0"/>
                <a:cs typeface="Times New Roman" pitchFamily="18" charset="0"/>
              </a:rPr>
              <a:t>στω τα ζευγάρια (</a:t>
            </a:r>
            <a:r>
              <a:rPr lang="el-GR" dirty="0">
                <a:latin typeface="Times New Roman" pitchFamily="18" charset="0"/>
                <a:cs typeface="Times New Roman" pitchFamily="18" charset="0"/>
              </a:rPr>
              <a:t>δείκτης</a:t>
            </a:r>
            <a:r>
              <a:rPr lang="el-CY" dirty="0">
                <a:latin typeface="Times New Roman" pitchFamily="18" charset="0"/>
                <a:cs typeface="Times New Roman" pitchFamily="18" charset="0"/>
              </a:rPr>
              <a:t>, αριθμός)</a:t>
            </a:r>
            <a:r>
              <a:rPr lang="en-US" dirty="0">
                <a:latin typeface="Times New Roman" pitchFamily="18" charset="0"/>
                <a:cs typeface="Times New Roman" pitchFamily="18" charset="0"/>
              </a:rPr>
              <a:t>: (1,4), (2,6), </a:t>
            </a:r>
            <a:r>
              <a:rPr lang="en-US" dirty="0">
                <a:solidFill>
                  <a:srgbClr val="C00000"/>
                </a:solidFill>
                <a:latin typeface="Times New Roman" pitchFamily="18" charset="0"/>
                <a:cs typeface="Times New Roman" pitchFamily="18" charset="0"/>
              </a:rPr>
              <a:t>(3,7)</a:t>
            </a:r>
            <a:r>
              <a:rPr lang="en-US" dirty="0">
                <a:latin typeface="Times New Roman" pitchFamily="18" charset="0"/>
                <a:cs typeface="Times New Roman" pitchFamily="18" charset="0"/>
              </a:rPr>
              <a:t>, (4,1), (5,5), (6,2), (7,3)</a:t>
            </a:r>
            <a:r>
              <a:rPr lang="el-GR" dirty="0">
                <a:latin typeface="Times New Roman" pitchFamily="18" charset="0"/>
                <a:cs typeface="Times New Roman" pitchFamily="18" charset="0"/>
              </a:rPr>
              <a:t>.</a:t>
            </a:r>
            <a:endParaRPr lang="el-CY" dirty="0">
              <a:latin typeface="Times New Roman" pitchFamily="18" charset="0"/>
              <a:cs typeface="Times New Roman" pitchFamily="18" charset="0"/>
            </a:endParaRPr>
          </a:p>
        </p:txBody>
      </p:sp>
      <p:sp>
        <p:nvSpPr>
          <p:cNvPr id="9" name="10 - Ορθογώνιο">
            <a:extLst>
              <a:ext uri="{FF2B5EF4-FFF2-40B4-BE49-F238E27FC236}">
                <a16:creationId xmlns:a16="http://schemas.microsoft.com/office/drawing/2014/main" id="{79B3CAE5-8348-48B9-B385-A34303637133}"/>
              </a:ext>
            </a:extLst>
          </p:cNvPr>
          <p:cNvSpPr/>
          <p:nvPr/>
        </p:nvSpPr>
        <p:spPr>
          <a:xfrm>
            <a:off x="1194902" y="5542594"/>
            <a:ext cx="3096000" cy="847181"/>
          </a:xfrm>
          <a:prstGeom prst="rect">
            <a:avLst/>
          </a:prstGeom>
          <a:solidFill>
            <a:schemeClr val="bg2">
              <a:alpha val="37000"/>
            </a:schemeClr>
          </a:solidFill>
          <a:ln>
            <a:noFill/>
          </a:ln>
          <a:scene3d>
            <a:camera prst="orthographicFront"/>
            <a:lightRig rig="threePt" dir="t"/>
          </a:scene3d>
          <a:sp3d>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l-GR" sz="1800"/>
          </a:p>
        </p:txBody>
      </p:sp>
      <p:graphicFrame>
        <p:nvGraphicFramePr>
          <p:cNvPr id="10" name="Group 99">
            <a:extLst>
              <a:ext uri="{FF2B5EF4-FFF2-40B4-BE49-F238E27FC236}">
                <a16:creationId xmlns:a16="http://schemas.microsoft.com/office/drawing/2014/main" id="{8B1FEEC7-A82B-49CC-8EC4-23DC7D7489D3}"/>
              </a:ext>
            </a:extLst>
          </p:cNvPr>
          <p:cNvGraphicFramePr>
            <a:graphicFrameLocks noGrp="1"/>
          </p:cNvGraphicFramePr>
          <p:nvPr/>
        </p:nvGraphicFramePr>
        <p:xfrm>
          <a:off x="1259632" y="5627235"/>
          <a:ext cx="2946629" cy="656970"/>
        </p:xfrm>
        <a:graphic>
          <a:graphicData uri="http://schemas.openxmlformats.org/drawingml/2006/table">
            <a:tbl>
              <a:tblPr/>
              <a:tblGrid>
                <a:gridCol w="792000">
                  <a:extLst>
                    <a:ext uri="{9D8B030D-6E8A-4147-A177-3AD203B41FA5}">
                      <a16:colId xmlns:a16="http://schemas.microsoft.com/office/drawing/2014/main" val="20000"/>
                    </a:ext>
                  </a:extLst>
                </a:gridCol>
                <a:gridCol w="183733">
                  <a:extLst>
                    <a:ext uri="{9D8B030D-6E8A-4147-A177-3AD203B41FA5}">
                      <a16:colId xmlns:a16="http://schemas.microsoft.com/office/drawing/2014/main" val="20001"/>
                    </a:ext>
                  </a:extLst>
                </a:gridCol>
                <a:gridCol w="282671">
                  <a:extLst>
                    <a:ext uri="{9D8B030D-6E8A-4147-A177-3AD203B41FA5}">
                      <a16:colId xmlns:a16="http://schemas.microsoft.com/office/drawing/2014/main" val="20002"/>
                    </a:ext>
                  </a:extLst>
                </a:gridCol>
                <a:gridCol w="280721">
                  <a:extLst>
                    <a:ext uri="{9D8B030D-6E8A-4147-A177-3AD203B41FA5}">
                      <a16:colId xmlns:a16="http://schemas.microsoft.com/office/drawing/2014/main" val="20003"/>
                    </a:ext>
                  </a:extLst>
                </a:gridCol>
                <a:gridCol w="282670">
                  <a:extLst>
                    <a:ext uri="{9D8B030D-6E8A-4147-A177-3AD203B41FA5}">
                      <a16:colId xmlns:a16="http://schemas.microsoft.com/office/drawing/2014/main" val="20004"/>
                    </a:ext>
                  </a:extLst>
                </a:gridCol>
                <a:gridCol w="280721">
                  <a:extLst>
                    <a:ext uri="{9D8B030D-6E8A-4147-A177-3AD203B41FA5}">
                      <a16:colId xmlns:a16="http://schemas.microsoft.com/office/drawing/2014/main" val="20005"/>
                    </a:ext>
                  </a:extLst>
                </a:gridCol>
                <a:gridCol w="282671">
                  <a:extLst>
                    <a:ext uri="{9D8B030D-6E8A-4147-A177-3AD203B41FA5}">
                      <a16:colId xmlns:a16="http://schemas.microsoft.com/office/drawing/2014/main" val="20006"/>
                    </a:ext>
                  </a:extLst>
                </a:gridCol>
                <a:gridCol w="280721">
                  <a:extLst>
                    <a:ext uri="{9D8B030D-6E8A-4147-A177-3AD203B41FA5}">
                      <a16:colId xmlns:a16="http://schemas.microsoft.com/office/drawing/2014/main" val="20007"/>
                    </a:ext>
                  </a:extLst>
                </a:gridCol>
                <a:gridCol w="280721">
                  <a:extLst>
                    <a:ext uri="{9D8B030D-6E8A-4147-A177-3AD203B41FA5}">
                      <a16:colId xmlns:a16="http://schemas.microsoft.com/office/drawing/2014/main" val="20008"/>
                    </a:ext>
                  </a:extLst>
                </a:gridCol>
              </a:tblGrid>
              <a:tr h="328485">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kumimoji="0" lang="en-US" sz="1600" b="0" i="1"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index</a:t>
                      </a:r>
                      <a:r>
                        <a:rPr kumimoji="0" lang="en-US" sz="1600" b="0" i="1" u="none" strike="noStrike" cap="none" normalizeH="0" baseline="0" dirty="0">
                          <a:ln>
                            <a:noFill/>
                          </a:ln>
                          <a:solidFill>
                            <a:schemeClr val="tx2">
                              <a:lumMod val="75000"/>
                            </a:schemeClr>
                          </a:solidFill>
                          <a:effectLst/>
                          <a:latin typeface="Calibri" pitchFamily="34" charset="0"/>
                          <a:ea typeface="Calibri" pitchFamily="34" charset="0"/>
                          <a:cs typeface="Times New Roman" pitchFamily="18" charset="0"/>
                        </a:rPr>
                        <a:t>   </a:t>
                      </a:r>
                      <a:endParaRPr kumimoji="0" lang="el-GR" sz="1200" b="0" i="1" u="none" strike="noStrike" cap="none" normalizeH="0" baseline="0" dirty="0">
                        <a:ln>
                          <a:noFill/>
                        </a:ln>
                        <a:solidFill>
                          <a:schemeClr val="tx2">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200" b="0" i="0" u="none" strike="noStrike" cap="none" normalizeH="0" baseline="0" dirty="0">
                        <a:ln>
                          <a:noFill/>
                        </a:ln>
                        <a:solidFill>
                          <a:schemeClr val="tx1"/>
                        </a:solidFill>
                        <a:effectLst/>
                        <a:latin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1</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2</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3</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4</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5</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6</a:t>
                      </a:r>
                      <a:endParaRPr kumimoji="0" lang="el-GR"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7</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8485">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lang="el-GR" sz="1800" i="1" dirty="0">
                          <a:solidFill>
                            <a:srgbClr val="3333CC"/>
                          </a:solidFill>
                        </a:rPr>
                        <a:t>π</a:t>
                      </a:r>
                      <a:endParaRPr kumimoji="0" lang="el-GR" sz="1200" b="0" i="0" u="none" strike="noStrike" cap="none" normalizeH="0" baseline="0" dirty="0">
                        <a:ln>
                          <a:noFill/>
                        </a:ln>
                        <a:solidFill>
                          <a:srgbClr val="262626"/>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200" b="0" i="0" u="none" strike="noStrike" cap="none" normalizeH="0" baseline="0" dirty="0">
                        <a:ln>
                          <a:noFill/>
                        </a:ln>
                        <a:solidFill>
                          <a:schemeClr val="tx1"/>
                        </a:solidFill>
                        <a:effectLst/>
                        <a:latin typeface="Calibri" pitchFamily="34" charset="0"/>
                        <a:cs typeface="Times New Roman" pitchFamily="18" charset="0"/>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n-US" sz="1800" kern="1200" dirty="0">
                          <a:solidFill>
                            <a:srgbClr val="3333CC"/>
                          </a:solidFill>
                          <a:latin typeface="+mn-lt"/>
                          <a:ea typeface="+mn-ea"/>
                          <a:cs typeface="+mn-cs"/>
                        </a:rPr>
                        <a:t>4</a:t>
                      </a: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6</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7</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n-US" sz="1800" kern="1200" dirty="0">
                          <a:solidFill>
                            <a:srgbClr val="3333CC"/>
                          </a:solidFill>
                          <a:latin typeface="+mn-lt"/>
                          <a:ea typeface="+mn-ea"/>
                          <a:cs typeface="+mn-cs"/>
                        </a:rPr>
                        <a:t>1</a:t>
                      </a: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n-US" sz="1800" kern="1200" dirty="0">
                          <a:solidFill>
                            <a:srgbClr val="3333CC"/>
                          </a:solidFill>
                          <a:latin typeface="+mn-lt"/>
                          <a:ea typeface="+mn-ea"/>
                          <a:cs typeface="+mn-cs"/>
                        </a:rPr>
                        <a:t>5</a:t>
                      </a: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2</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3</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2" name="Οβάλ 1">
            <a:extLst>
              <a:ext uri="{FF2B5EF4-FFF2-40B4-BE49-F238E27FC236}">
                <a16:creationId xmlns:a16="http://schemas.microsoft.com/office/drawing/2014/main" id="{F8587959-536B-418E-9274-3DE9B7754978}"/>
              </a:ext>
            </a:extLst>
          </p:cNvPr>
          <p:cNvSpPr/>
          <p:nvPr/>
        </p:nvSpPr>
        <p:spPr>
          <a:xfrm>
            <a:off x="2783992" y="5681468"/>
            <a:ext cx="288032" cy="57835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17522662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948391" cy="1200329"/>
          </a:xfrm>
          <a:prstGeom prst="rect">
            <a:avLst/>
          </a:prstGeom>
        </p:spPr>
        <p:txBody>
          <a:bodyPr wrap="square">
            <a:spAutoFit/>
          </a:bodyPr>
          <a:lstStyle/>
          <a:p>
            <a:pPr marL="0" lvl="3"/>
            <a:r>
              <a:rPr lang="el-GR" b="1" dirty="0">
                <a:solidFill>
                  <a:srgbClr val="C00000"/>
                </a:solidFill>
                <a:latin typeface="Times New Roman" pitchFamily="18" charset="0"/>
                <a:cs typeface="Times New Roman" pitchFamily="18" charset="0"/>
                <a:sym typeface="Wingdings" pitchFamily="2" charset="2"/>
              </a:rPr>
              <a:t>Αυτοαναστρέφουσες μεταθέσεις</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r>
              <a:rPr lang="el-GR" sz="1800" dirty="0">
                <a:effectLst/>
                <a:latin typeface="Cambria" panose="02040503050406030204" pitchFamily="18" charset="0"/>
                <a:ea typeface="Times New Roman" panose="02020603050405020304" pitchFamily="18" charset="0"/>
                <a:cs typeface="Times New Roman" panose="02020603050405020304" pitchFamily="18" charset="0"/>
              </a:rPr>
              <a:t>Πριν περιγράψουμε τις αυτοαναστρέφουσες μεταθέσεις, πρώτα θα αναφέρουν κάποιες βασικές έννοιες που θα μας βοηθήσουν να οικοδομήσουμε τις αυτοαναστρέφουσες μεταθέσεις.</a:t>
            </a:r>
            <a:r>
              <a:rPr lang="el-GR" dirty="0">
                <a:solidFill>
                  <a:schemeClr val="tx1">
                    <a:lumMod val="95000"/>
                    <a:lumOff val="5000"/>
                  </a:schemeClr>
                </a:solidFill>
                <a:latin typeface="Times New Roman" pitchFamily="18" charset="0"/>
                <a:cs typeface="Times New Roman" pitchFamily="18" charset="0"/>
                <a:sym typeface="Wingdings" pitchFamily="2" charset="2"/>
              </a:rPr>
              <a:t> </a:t>
            </a:r>
            <a:endParaRPr lang="en-US" dirty="0"/>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69</a:t>
            </a:fld>
            <a:endParaRPr lang="el-GR" altLang="el-GR" sz="1200" dirty="0">
              <a:latin typeface="Cambria" pitchFamily="18" charset="0"/>
            </a:endParaRPr>
          </a:p>
        </p:txBody>
      </p:sp>
      <p:sp>
        <p:nvSpPr>
          <p:cNvPr id="11" name="TextBox 10">
            <a:extLst>
              <a:ext uri="{FF2B5EF4-FFF2-40B4-BE49-F238E27FC236}">
                <a16:creationId xmlns:a16="http://schemas.microsoft.com/office/drawing/2014/main" id="{02CE74D0-6E1C-41E6-94B8-815D3F973F1D}"/>
              </a:ext>
            </a:extLst>
          </p:cNvPr>
          <p:cNvSpPr txBox="1"/>
          <p:nvPr/>
        </p:nvSpPr>
        <p:spPr>
          <a:xfrm>
            <a:off x="827537" y="2707510"/>
            <a:ext cx="8064943" cy="1354217"/>
          </a:xfrm>
          <a:prstGeom prst="rect">
            <a:avLst/>
          </a:prstGeom>
          <a:noFill/>
        </p:spPr>
        <p:txBody>
          <a:bodyPr wrap="square">
            <a:spAutoFit/>
          </a:bodyPr>
          <a:lstStyle/>
          <a:p>
            <a:pPr marL="285750" indent="-285750" algn="just">
              <a:buFont typeface="Arial" panose="020B0604020202020204" pitchFamily="34" charset="0"/>
              <a:buChar char="•"/>
            </a:pPr>
            <a:r>
              <a:rPr lang="el-GR" b="1" dirty="0">
                <a:solidFill>
                  <a:srgbClr val="C00000"/>
                </a:solidFill>
                <a:latin typeface="Times New Roman" pitchFamily="18" charset="0"/>
                <a:cs typeface="Times New Roman" pitchFamily="18" charset="0"/>
              </a:rPr>
              <a:t>Ορισμός </a:t>
            </a:r>
            <a:r>
              <a:rPr lang="en-US" b="1" dirty="0">
                <a:solidFill>
                  <a:srgbClr val="C00000"/>
                </a:solidFill>
                <a:latin typeface="Times New Roman" pitchFamily="18" charset="0"/>
                <a:cs typeface="Times New Roman" pitchFamily="18" charset="0"/>
              </a:rPr>
              <a:t>: </a:t>
            </a:r>
            <a:r>
              <a:rPr lang="el-GR" b="1" dirty="0">
                <a:solidFill>
                  <a:srgbClr val="C00000"/>
                </a:solidFill>
                <a:latin typeface="Times New Roman" pitchFamily="18" charset="0"/>
                <a:cs typeface="Times New Roman" pitchFamily="18" charset="0"/>
              </a:rPr>
              <a:t>Αυτοαναστρέφουσες μεταθέσεις.</a:t>
            </a:r>
            <a:r>
              <a:rPr lang="el-GR" b="1" i="1" dirty="0">
                <a:solidFill>
                  <a:srgbClr val="C00000"/>
                </a:solidFill>
                <a:latin typeface="Times New Roman" pitchFamily="18" charset="0"/>
                <a:cs typeface="Times New Roman" pitchFamily="18" charset="0"/>
              </a:rPr>
              <a:t> </a:t>
            </a:r>
            <a:endParaRPr lang="en-US" b="1" i="1" dirty="0">
              <a:solidFill>
                <a:srgbClr val="C00000"/>
              </a:solidFill>
              <a:latin typeface="Times New Roman" pitchFamily="18" charset="0"/>
              <a:cs typeface="Times New Roman" pitchFamily="18" charset="0"/>
            </a:endParaRPr>
          </a:p>
          <a:p>
            <a:pPr algn="just"/>
            <a:r>
              <a:rPr lang="el-GR" b="1" i="1" dirty="0">
                <a:solidFill>
                  <a:srgbClr val="C00000"/>
                </a:solidFill>
                <a:latin typeface="Times New Roman" pitchFamily="18" charset="0"/>
                <a:cs typeface="Times New Roman" pitchFamily="18" charset="0"/>
              </a:rPr>
              <a:t>     </a:t>
            </a:r>
            <a:r>
              <a:rPr lang="el-CY" b="1" dirty="0">
                <a:solidFill>
                  <a:srgbClr val="C00000"/>
                </a:solidFill>
                <a:latin typeface="Times New Roman" pitchFamily="18" charset="0"/>
                <a:cs typeface="Times New Roman" pitchFamily="18" charset="0"/>
              </a:rPr>
              <a:t>Παράδειγμα</a:t>
            </a:r>
            <a:r>
              <a:rPr lang="en-US" b="1" dirty="0">
                <a:solidFill>
                  <a:srgbClr val="C00000"/>
                </a:solidFill>
                <a:latin typeface="Times New Roman" pitchFamily="18" charset="0"/>
                <a:cs typeface="Times New Roman" pitchFamily="18" charset="0"/>
              </a:rPr>
              <a:t>:</a:t>
            </a:r>
            <a:endParaRPr lang="el-CY" b="1" dirty="0">
              <a:solidFill>
                <a:srgbClr val="C00000"/>
              </a:solidFill>
              <a:latin typeface="Times New Roman" pitchFamily="18" charset="0"/>
              <a:cs typeface="Times New Roman" pitchFamily="18" charset="0"/>
            </a:endParaRPr>
          </a:p>
          <a:p>
            <a:pPr marL="268288" lvl="3" indent="268288" algn="just">
              <a:spcBef>
                <a:spcPts val="600"/>
              </a:spcBef>
              <a:buFont typeface="Wingdings" panose="05000000000000000000" pitchFamily="2" charset="2"/>
              <a:buChar char="§"/>
            </a:pPr>
            <a:r>
              <a:rPr lang="el-CY" dirty="0">
                <a:latin typeface="Times New Roman" pitchFamily="18" charset="0"/>
                <a:cs typeface="Times New Roman" pitchFamily="18" charset="0"/>
              </a:rPr>
              <a:t>Έστω π = (4,6,7,1,5,2,3).</a:t>
            </a:r>
          </a:p>
          <a:p>
            <a:pPr marL="268288" lvl="3" indent="268288" algn="just">
              <a:spcBef>
                <a:spcPts val="600"/>
              </a:spcBef>
              <a:buFont typeface="Wingdings" panose="05000000000000000000" pitchFamily="2" charset="2"/>
              <a:buChar char="§"/>
            </a:pPr>
            <a:r>
              <a:rPr lang="el-GR" dirty="0">
                <a:latin typeface="Times New Roman" pitchFamily="18" charset="0"/>
                <a:cs typeface="Times New Roman" pitchFamily="18" charset="0"/>
              </a:rPr>
              <a:t>Έ</a:t>
            </a:r>
            <a:r>
              <a:rPr lang="el-CY" dirty="0">
                <a:latin typeface="Times New Roman" pitchFamily="18" charset="0"/>
                <a:cs typeface="Times New Roman" pitchFamily="18" charset="0"/>
              </a:rPr>
              <a:t>στω τα ζευγάρια (</a:t>
            </a:r>
            <a:r>
              <a:rPr lang="el-GR" dirty="0">
                <a:latin typeface="Times New Roman" pitchFamily="18" charset="0"/>
                <a:cs typeface="Times New Roman" pitchFamily="18" charset="0"/>
              </a:rPr>
              <a:t>δείκτης</a:t>
            </a:r>
            <a:r>
              <a:rPr lang="el-CY" dirty="0">
                <a:latin typeface="Times New Roman" pitchFamily="18" charset="0"/>
                <a:cs typeface="Times New Roman" pitchFamily="18" charset="0"/>
              </a:rPr>
              <a:t>, αριθμός)</a:t>
            </a:r>
            <a:r>
              <a:rPr lang="en-US" dirty="0">
                <a:latin typeface="Times New Roman" pitchFamily="18" charset="0"/>
                <a:cs typeface="Times New Roman" pitchFamily="18" charset="0"/>
              </a:rPr>
              <a:t>: (1,4), (2,6), (3,7), </a:t>
            </a:r>
            <a:r>
              <a:rPr lang="en-US" dirty="0">
                <a:solidFill>
                  <a:srgbClr val="C00000"/>
                </a:solidFill>
                <a:latin typeface="Times New Roman" pitchFamily="18" charset="0"/>
                <a:cs typeface="Times New Roman" pitchFamily="18" charset="0"/>
              </a:rPr>
              <a:t>(4,1)</a:t>
            </a:r>
            <a:r>
              <a:rPr lang="en-US" dirty="0">
                <a:latin typeface="Times New Roman" pitchFamily="18" charset="0"/>
                <a:cs typeface="Times New Roman" pitchFamily="18" charset="0"/>
              </a:rPr>
              <a:t>, (5,5), (6,2), (7,3)</a:t>
            </a:r>
            <a:r>
              <a:rPr lang="el-GR" dirty="0">
                <a:latin typeface="Times New Roman" pitchFamily="18" charset="0"/>
                <a:cs typeface="Times New Roman" pitchFamily="18" charset="0"/>
              </a:rPr>
              <a:t>.</a:t>
            </a:r>
            <a:endParaRPr lang="el-CY" dirty="0">
              <a:latin typeface="Times New Roman" pitchFamily="18" charset="0"/>
              <a:cs typeface="Times New Roman" pitchFamily="18" charset="0"/>
            </a:endParaRPr>
          </a:p>
        </p:txBody>
      </p:sp>
      <p:sp>
        <p:nvSpPr>
          <p:cNvPr id="9" name="10 - Ορθογώνιο">
            <a:extLst>
              <a:ext uri="{FF2B5EF4-FFF2-40B4-BE49-F238E27FC236}">
                <a16:creationId xmlns:a16="http://schemas.microsoft.com/office/drawing/2014/main" id="{79B3CAE5-8348-48B9-B385-A34303637133}"/>
              </a:ext>
            </a:extLst>
          </p:cNvPr>
          <p:cNvSpPr/>
          <p:nvPr/>
        </p:nvSpPr>
        <p:spPr>
          <a:xfrm>
            <a:off x="1194902" y="5542594"/>
            <a:ext cx="3096000" cy="847181"/>
          </a:xfrm>
          <a:prstGeom prst="rect">
            <a:avLst/>
          </a:prstGeom>
          <a:solidFill>
            <a:schemeClr val="bg2">
              <a:alpha val="37000"/>
            </a:schemeClr>
          </a:solidFill>
          <a:ln>
            <a:noFill/>
          </a:ln>
          <a:scene3d>
            <a:camera prst="orthographicFront"/>
            <a:lightRig rig="threePt" dir="t"/>
          </a:scene3d>
          <a:sp3d>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l-GR" sz="1800"/>
          </a:p>
        </p:txBody>
      </p:sp>
      <p:graphicFrame>
        <p:nvGraphicFramePr>
          <p:cNvPr id="10" name="Group 99">
            <a:extLst>
              <a:ext uri="{FF2B5EF4-FFF2-40B4-BE49-F238E27FC236}">
                <a16:creationId xmlns:a16="http://schemas.microsoft.com/office/drawing/2014/main" id="{8B1FEEC7-A82B-49CC-8EC4-23DC7D7489D3}"/>
              </a:ext>
            </a:extLst>
          </p:cNvPr>
          <p:cNvGraphicFramePr>
            <a:graphicFrameLocks noGrp="1"/>
          </p:cNvGraphicFramePr>
          <p:nvPr/>
        </p:nvGraphicFramePr>
        <p:xfrm>
          <a:off x="1259632" y="5627235"/>
          <a:ext cx="2946629" cy="656970"/>
        </p:xfrm>
        <a:graphic>
          <a:graphicData uri="http://schemas.openxmlformats.org/drawingml/2006/table">
            <a:tbl>
              <a:tblPr/>
              <a:tblGrid>
                <a:gridCol w="792000">
                  <a:extLst>
                    <a:ext uri="{9D8B030D-6E8A-4147-A177-3AD203B41FA5}">
                      <a16:colId xmlns:a16="http://schemas.microsoft.com/office/drawing/2014/main" val="20000"/>
                    </a:ext>
                  </a:extLst>
                </a:gridCol>
                <a:gridCol w="183733">
                  <a:extLst>
                    <a:ext uri="{9D8B030D-6E8A-4147-A177-3AD203B41FA5}">
                      <a16:colId xmlns:a16="http://schemas.microsoft.com/office/drawing/2014/main" val="20001"/>
                    </a:ext>
                  </a:extLst>
                </a:gridCol>
                <a:gridCol w="282671">
                  <a:extLst>
                    <a:ext uri="{9D8B030D-6E8A-4147-A177-3AD203B41FA5}">
                      <a16:colId xmlns:a16="http://schemas.microsoft.com/office/drawing/2014/main" val="20002"/>
                    </a:ext>
                  </a:extLst>
                </a:gridCol>
                <a:gridCol w="280721">
                  <a:extLst>
                    <a:ext uri="{9D8B030D-6E8A-4147-A177-3AD203B41FA5}">
                      <a16:colId xmlns:a16="http://schemas.microsoft.com/office/drawing/2014/main" val="20003"/>
                    </a:ext>
                  </a:extLst>
                </a:gridCol>
                <a:gridCol w="282670">
                  <a:extLst>
                    <a:ext uri="{9D8B030D-6E8A-4147-A177-3AD203B41FA5}">
                      <a16:colId xmlns:a16="http://schemas.microsoft.com/office/drawing/2014/main" val="20004"/>
                    </a:ext>
                  </a:extLst>
                </a:gridCol>
                <a:gridCol w="280721">
                  <a:extLst>
                    <a:ext uri="{9D8B030D-6E8A-4147-A177-3AD203B41FA5}">
                      <a16:colId xmlns:a16="http://schemas.microsoft.com/office/drawing/2014/main" val="20005"/>
                    </a:ext>
                  </a:extLst>
                </a:gridCol>
                <a:gridCol w="282671">
                  <a:extLst>
                    <a:ext uri="{9D8B030D-6E8A-4147-A177-3AD203B41FA5}">
                      <a16:colId xmlns:a16="http://schemas.microsoft.com/office/drawing/2014/main" val="20006"/>
                    </a:ext>
                  </a:extLst>
                </a:gridCol>
                <a:gridCol w="280721">
                  <a:extLst>
                    <a:ext uri="{9D8B030D-6E8A-4147-A177-3AD203B41FA5}">
                      <a16:colId xmlns:a16="http://schemas.microsoft.com/office/drawing/2014/main" val="20007"/>
                    </a:ext>
                  </a:extLst>
                </a:gridCol>
                <a:gridCol w="280721">
                  <a:extLst>
                    <a:ext uri="{9D8B030D-6E8A-4147-A177-3AD203B41FA5}">
                      <a16:colId xmlns:a16="http://schemas.microsoft.com/office/drawing/2014/main" val="20008"/>
                    </a:ext>
                  </a:extLst>
                </a:gridCol>
              </a:tblGrid>
              <a:tr h="328485">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kumimoji="0" lang="en-US" sz="1600" b="0" i="1"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index</a:t>
                      </a:r>
                      <a:r>
                        <a:rPr kumimoji="0" lang="en-US" sz="1600" b="0" i="1" u="none" strike="noStrike" cap="none" normalizeH="0" baseline="0" dirty="0">
                          <a:ln>
                            <a:noFill/>
                          </a:ln>
                          <a:solidFill>
                            <a:schemeClr val="tx2">
                              <a:lumMod val="75000"/>
                            </a:schemeClr>
                          </a:solidFill>
                          <a:effectLst/>
                          <a:latin typeface="Calibri" pitchFamily="34" charset="0"/>
                          <a:ea typeface="Calibri" pitchFamily="34" charset="0"/>
                          <a:cs typeface="Times New Roman" pitchFamily="18" charset="0"/>
                        </a:rPr>
                        <a:t>   </a:t>
                      </a:r>
                      <a:endParaRPr kumimoji="0" lang="el-GR" sz="1200" b="0" i="1" u="none" strike="noStrike" cap="none" normalizeH="0" baseline="0" dirty="0">
                        <a:ln>
                          <a:noFill/>
                        </a:ln>
                        <a:solidFill>
                          <a:schemeClr val="tx2">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200" b="0" i="0" u="none" strike="noStrike" cap="none" normalizeH="0" baseline="0" dirty="0">
                        <a:ln>
                          <a:noFill/>
                        </a:ln>
                        <a:solidFill>
                          <a:schemeClr val="tx1"/>
                        </a:solidFill>
                        <a:effectLst/>
                        <a:latin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1</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2</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3</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4</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5</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6</a:t>
                      </a:r>
                      <a:endParaRPr kumimoji="0" lang="el-GR"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7</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8485">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lang="el-GR" sz="1800" i="1" dirty="0">
                          <a:solidFill>
                            <a:srgbClr val="3333CC"/>
                          </a:solidFill>
                        </a:rPr>
                        <a:t>π</a:t>
                      </a:r>
                      <a:endParaRPr kumimoji="0" lang="el-GR" sz="1200" b="0" i="0" u="none" strike="noStrike" cap="none" normalizeH="0" baseline="0" dirty="0">
                        <a:ln>
                          <a:noFill/>
                        </a:ln>
                        <a:solidFill>
                          <a:srgbClr val="262626"/>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200" b="0" i="0" u="none" strike="noStrike" cap="none" normalizeH="0" baseline="0" dirty="0">
                        <a:ln>
                          <a:noFill/>
                        </a:ln>
                        <a:solidFill>
                          <a:schemeClr val="tx1"/>
                        </a:solidFill>
                        <a:effectLst/>
                        <a:latin typeface="Calibri" pitchFamily="34" charset="0"/>
                        <a:cs typeface="Times New Roman" pitchFamily="18" charset="0"/>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n-US" sz="1800" kern="1200" dirty="0">
                          <a:solidFill>
                            <a:srgbClr val="3333CC"/>
                          </a:solidFill>
                          <a:latin typeface="+mn-lt"/>
                          <a:ea typeface="+mn-ea"/>
                          <a:cs typeface="+mn-cs"/>
                        </a:rPr>
                        <a:t>4</a:t>
                      </a: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6</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7</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n-US" sz="1800" kern="1200" dirty="0">
                          <a:solidFill>
                            <a:srgbClr val="3333CC"/>
                          </a:solidFill>
                          <a:latin typeface="+mn-lt"/>
                          <a:ea typeface="+mn-ea"/>
                          <a:cs typeface="+mn-cs"/>
                        </a:rPr>
                        <a:t>1</a:t>
                      </a: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n-US" sz="1800" kern="1200" dirty="0">
                          <a:solidFill>
                            <a:srgbClr val="3333CC"/>
                          </a:solidFill>
                          <a:latin typeface="+mn-lt"/>
                          <a:ea typeface="+mn-ea"/>
                          <a:cs typeface="+mn-cs"/>
                        </a:rPr>
                        <a:t>5</a:t>
                      </a: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2</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3</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2" name="Οβάλ 1">
            <a:extLst>
              <a:ext uri="{FF2B5EF4-FFF2-40B4-BE49-F238E27FC236}">
                <a16:creationId xmlns:a16="http://schemas.microsoft.com/office/drawing/2014/main" id="{F8587959-536B-418E-9274-3DE9B7754978}"/>
              </a:ext>
            </a:extLst>
          </p:cNvPr>
          <p:cNvSpPr/>
          <p:nvPr/>
        </p:nvSpPr>
        <p:spPr>
          <a:xfrm>
            <a:off x="3072024" y="5681468"/>
            <a:ext cx="288032" cy="57835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4081095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l-GR" sz="2800" dirty="0">
                <a:solidFill>
                  <a:schemeClr val="accent5">
                    <a:lumMod val="75000"/>
                  </a:schemeClr>
                </a:solidFill>
                <a:latin typeface="Century Schoolbook" pitchFamily="18" charset="0"/>
              </a:rPr>
              <a:t>Περίληψη</a:t>
            </a:r>
            <a:endParaRPr lang="en-US" sz="2800" dirty="0">
              <a:solidFill>
                <a:schemeClr val="accent5">
                  <a:lumMod val="75000"/>
                </a:schemeClr>
              </a:solidFill>
              <a:latin typeface="Century Schoolbook" pitchFamily="18" charset="0"/>
            </a:endParaRPr>
          </a:p>
        </p:txBody>
      </p:sp>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16" name="Rectangle 7"/>
          <p:cNvSpPr/>
          <p:nvPr/>
        </p:nvSpPr>
        <p:spPr>
          <a:xfrm>
            <a:off x="452350" y="1412776"/>
            <a:ext cx="8440129" cy="1754326"/>
          </a:xfrm>
          <a:prstGeom prst="rect">
            <a:avLst/>
          </a:prstGeom>
        </p:spPr>
        <p:txBody>
          <a:bodyPr wrap="square">
            <a:spAutoFit/>
          </a:bodyPr>
          <a:lstStyle/>
          <a:p>
            <a:pPr marL="285750" lvl="3" indent="-285750" algn="just">
              <a:buFont typeface="Wingdings" panose="05000000000000000000" pitchFamily="2" charset="2"/>
              <a:buChar char="Ø"/>
            </a:pPr>
            <a:r>
              <a:rPr lang="el-GR" dirty="0">
                <a:latin typeface="+mj-lt"/>
                <a:cs typeface="Times New Roman" panose="02020603050405020304" pitchFamily="18" charset="0"/>
              </a:rPr>
              <a:t>Στην παρούσα διπλωματική εργασία πραγματοποιήσαμε μια συγκριτική μελέτη μεταξύ δύο αλγορίθμων </a:t>
            </a:r>
            <a:r>
              <a:rPr lang="el-GR" dirty="0" err="1">
                <a:latin typeface="+mj-lt"/>
                <a:cs typeface="Times New Roman" panose="02020603050405020304" pitchFamily="18" charset="0"/>
              </a:rPr>
              <a:t>υδατοσήμανσης</a:t>
            </a:r>
            <a:r>
              <a:rPr lang="el-GR" dirty="0">
                <a:latin typeface="+mj-lt"/>
                <a:cs typeface="Times New Roman" panose="02020603050405020304" pitchFamily="18" charset="0"/>
              </a:rPr>
              <a:t> ψηφιακών εικόνων </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χρησιμοποιώντας διάφορες μετρικές για τον σκοπό αυτό</a:t>
            </a:r>
            <a:r>
              <a:rPr lang="el-GR" dirty="0">
                <a:latin typeface="+mj-lt"/>
                <a:cs typeface="Times New Roman" panose="02020603050405020304" pitchFamily="18" charset="0"/>
              </a:rPr>
              <a:t>. </a:t>
            </a:r>
            <a:endParaRPr lang="en-GB" dirty="0">
              <a:latin typeface="+mj-lt"/>
              <a:cs typeface="Times New Roman" panose="02020603050405020304" pitchFamily="18" charset="0"/>
            </a:endParaRPr>
          </a:p>
          <a:p>
            <a:pPr marL="285750" lvl="3" indent="-285750" algn="just">
              <a:buFont typeface="Arial" panose="020B0604020202020204" pitchFamily="34" charset="0"/>
              <a:buChar char="•"/>
            </a:pPr>
            <a:endParaRPr lang="en-GB" dirty="0">
              <a:latin typeface="+mj-lt"/>
              <a:cs typeface="Times New Roman" panose="02020603050405020304" pitchFamily="18" charset="0"/>
            </a:endParaRPr>
          </a:p>
          <a:p>
            <a:pPr marL="0" lvl="3" algn="just"/>
            <a:r>
              <a:rPr lang="en-GB" dirty="0">
                <a:latin typeface="+mj-lt"/>
                <a:cs typeface="Times New Roman" panose="02020603050405020304" pitchFamily="18" charset="0"/>
              </a:rPr>
              <a:t>    </a:t>
            </a:r>
            <a:r>
              <a:rPr lang="el-GR" u="sng" dirty="0">
                <a:solidFill>
                  <a:srgbClr val="C00000"/>
                </a:solidFill>
                <a:latin typeface="+mj-lt"/>
                <a:cs typeface="Times New Roman" panose="02020603050405020304" pitchFamily="18" charset="0"/>
              </a:rPr>
              <a:t>Αλγόριθμοι που μελετήσαμε</a:t>
            </a:r>
            <a:r>
              <a:rPr lang="en-US" u="sng" dirty="0">
                <a:solidFill>
                  <a:srgbClr val="C00000"/>
                </a:solidFill>
                <a:latin typeface="+mj-lt"/>
                <a:cs typeface="Times New Roman" panose="02020603050405020304" pitchFamily="18" charset="0"/>
              </a:rPr>
              <a:t>:</a:t>
            </a:r>
            <a:endParaRPr lang="en-GB" u="sng" dirty="0">
              <a:solidFill>
                <a:srgbClr val="C00000"/>
              </a:solidFill>
              <a:latin typeface="+mj-lt"/>
              <a:cs typeface="Times New Roman" panose="02020603050405020304" pitchFamily="18" charset="0"/>
            </a:endParaRPr>
          </a:p>
          <a:p>
            <a:pPr marL="285750" lvl="3" indent="-285750" algn="just">
              <a:buFont typeface="Arial" panose="020B0604020202020204" pitchFamily="34" charset="0"/>
              <a:buChar char="•"/>
            </a:pPr>
            <a:endParaRPr lang="en-US" dirty="0">
              <a:latin typeface="+mj-lt"/>
              <a:cs typeface="Times New Roman" panose="02020603050405020304" pitchFamily="18" charset="0"/>
            </a:endParaRPr>
          </a:p>
        </p:txBody>
      </p:sp>
      <p:sp>
        <p:nvSpPr>
          <p:cNvPr id="8"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7</a:t>
            </a:fld>
            <a:endParaRPr lang="el-GR" altLang="el-GR" sz="1200" dirty="0">
              <a:latin typeface="Cambria" pitchFamily="18" charset="0"/>
            </a:endParaRPr>
          </a:p>
        </p:txBody>
      </p:sp>
      <p:sp>
        <p:nvSpPr>
          <p:cNvPr id="9" name="TextBox 8">
            <a:extLst>
              <a:ext uri="{FF2B5EF4-FFF2-40B4-BE49-F238E27FC236}">
                <a16:creationId xmlns:a16="http://schemas.microsoft.com/office/drawing/2014/main" id="{0E2A7B25-1696-4AA2-9EE4-40A66960ECC2}"/>
              </a:ext>
            </a:extLst>
          </p:cNvPr>
          <p:cNvSpPr txBox="1"/>
          <p:nvPr/>
        </p:nvSpPr>
        <p:spPr>
          <a:xfrm>
            <a:off x="827583" y="2894249"/>
            <a:ext cx="8229600" cy="1477328"/>
          </a:xfrm>
          <a:prstGeom prst="rect">
            <a:avLst/>
          </a:prstGeom>
          <a:noFill/>
        </p:spPr>
        <p:txBody>
          <a:bodyPr wrap="square">
            <a:spAutoFit/>
          </a:bodyPr>
          <a:lstStyle/>
          <a:p>
            <a:pPr marL="342900" indent="-342900">
              <a:buFont typeface="+mj-lt"/>
              <a:buAutoNum type="arabicPeriod"/>
            </a:pPr>
            <a:r>
              <a:rPr lang="en-GB" sz="1800" dirty="0" err="1">
                <a:effectLst/>
                <a:latin typeface="Cambria" panose="02040503050406030204" pitchFamily="18" charset="0"/>
                <a:ea typeface="Times New Roman" panose="02020603050405020304" pitchFamily="18" charset="0"/>
                <a:cs typeface="Times New Roman" panose="02020603050405020304" pitchFamily="18" charset="0"/>
              </a:rPr>
              <a:t>Chroni</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 Maria, </a:t>
            </a:r>
            <a:r>
              <a:rPr lang="en-GB" sz="1800" dirty="0" err="1">
                <a:effectLst/>
                <a:latin typeface="Cambria" panose="02040503050406030204" pitchFamily="18" charset="0"/>
                <a:ea typeface="Times New Roman" panose="02020603050405020304" pitchFamily="18" charset="0"/>
                <a:cs typeface="Times New Roman" panose="02020603050405020304" pitchFamily="18" charset="0"/>
              </a:rPr>
              <a:t>Angelos</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 </a:t>
            </a:r>
            <a:r>
              <a:rPr lang="en-GB" sz="1800" dirty="0" err="1">
                <a:effectLst/>
                <a:latin typeface="Cambria" panose="02040503050406030204" pitchFamily="18" charset="0"/>
                <a:ea typeface="Times New Roman" panose="02020603050405020304" pitchFamily="18" charset="0"/>
                <a:cs typeface="Times New Roman" panose="02020603050405020304" pitchFamily="18" charset="0"/>
              </a:rPr>
              <a:t>Fylakis</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 and Stavros D. Nikolopoulos. "</a:t>
            </a:r>
            <a:r>
              <a:rPr lang="en-GB" sz="1800" i="1" dirty="0">
                <a:effectLst/>
                <a:latin typeface="Cambria" panose="02040503050406030204" pitchFamily="18" charset="0"/>
                <a:ea typeface="Times New Roman" panose="02020603050405020304" pitchFamily="18" charset="0"/>
                <a:cs typeface="Times New Roman" panose="02020603050405020304" pitchFamily="18" charset="0"/>
              </a:rPr>
              <a:t>Watermarking images in the frequency domain by exploiting self-inverting permutations</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 2013.</a:t>
            </a:r>
            <a:endParaRPr lang="el-GR" sz="1800" dirty="0">
              <a:effectLst/>
              <a:latin typeface="Cambria" panose="02040503050406030204" pitchFamily="18" charset="0"/>
              <a:ea typeface="Times New Roman" panose="02020603050405020304" pitchFamily="18" charset="0"/>
              <a:cs typeface="Times New Roman" panose="02020603050405020304" pitchFamily="18" charset="0"/>
            </a:endParaRPr>
          </a:p>
          <a:p>
            <a:pPr marL="342900" indent="-342900">
              <a:buFont typeface="+mj-lt"/>
              <a:buAutoNum type="arabicPeriod"/>
            </a:pPr>
            <a:endParaRPr lang="el-GR" dirty="0">
              <a:latin typeface="Cambria" panose="02040503050406030204" pitchFamily="18" charset="0"/>
              <a:cs typeface="Times New Roman" panose="02020603050405020304" pitchFamily="18" charset="0"/>
            </a:endParaRPr>
          </a:p>
          <a:p>
            <a:pPr marL="342900" indent="-342900">
              <a:buFont typeface="+mj-lt"/>
              <a:buAutoNum type="arabicPeriod"/>
            </a:pP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Roy </a:t>
            </a:r>
            <a:r>
              <a:rPr lang="en-GB" sz="1800" dirty="0" err="1">
                <a:effectLst/>
                <a:latin typeface="Cambria" panose="02040503050406030204" pitchFamily="18" charset="0"/>
                <a:ea typeface="Times New Roman" panose="02020603050405020304" pitchFamily="18" charset="0"/>
                <a:cs typeface="Times New Roman" panose="02020603050405020304" pitchFamily="18" charset="0"/>
              </a:rPr>
              <a:t>Soumitra</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 and Arup Kumar Pal. "</a:t>
            </a:r>
            <a:r>
              <a:rPr lang="en-GB" sz="1800" i="1" dirty="0">
                <a:effectLst/>
                <a:latin typeface="Cambria" panose="02040503050406030204" pitchFamily="18" charset="0"/>
                <a:ea typeface="Times New Roman" panose="02020603050405020304" pitchFamily="18" charset="0"/>
                <a:cs typeface="Times New Roman" panose="02020603050405020304" pitchFamily="18" charset="0"/>
              </a:rPr>
              <a:t>A blind DCT based </a:t>
            </a:r>
            <a:r>
              <a:rPr lang="en-GB" sz="1800" i="1" dirty="0" err="1">
                <a:effectLst/>
                <a:latin typeface="Cambria" panose="02040503050406030204" pitchFamily="18" charset="0"/>
                <a:ea typeface="Times New Roman" panose="02020603050405020304" pitchFamily="18" charset="0"/>
                <a:cs typeface="Times New Roman" panose="02020603050405020304" pitchFamily="18" charset="0"/>
              </a:rPr>
              <a:t>color</a:t>
            </a:r>
            <a:r>
              <a:rPr lang="en-GB" sz="1800" i="1" dirty="0">
                <a:effectLst/>
                <a:latin typeface="Cambria" panose="02040503050406030204" pitchFamily="18" charset="0"/>
                <a:ea typeface="Times New Roman" panose="02020603050405020304" pitchFamily="18" charset="0"/>
                <a:cs typeface="Times New Roman" panose="02020603050405020304" pitchFamily="18" charset="0"/>
              </a:rPr>
              <a:t> watermarking algorithm for embedding multiple watermarks</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 2017.</a:t>
            </a:r>
            <a:endParaRPr lang="el-GR" dirty="0"/>
          </a:p>
        </p:txBody>
      </p:sp>
    </p:spTree>
    <p:extLst>
      <p:ext uri="{BB962C8B-B14F-4D97-AF65-F5344CB8AC3E}">
        <p14:creationId xmlns:p14="http://schemas.microsoft.com/office/powerpoint/2010/main" val="22603984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948391" cy="1200329"/>
          </a:xfrm>
          <a:prstGeom prst="rect">
            <a:avLst/>
          </a:prstGeom>
        </p:spPr>
        <p:txBody>
          <a:bodyPr wrap="square">
            <a:spAutoFit/>
          </a:bodyPr>
          <a:lstStyle/>
          <a:p>
            <a:pPr marL="0" lvl="3"/>
            <a:r>
              <a:rPr lang="el-GR" b="1" dirty="0">
                <a:solidFill>
                  <a:srgbClr val="C00000"/>
                </a:solidFill>
                <a:latin typeface="Times New Roman" pitchFamily="18" charset="0"/>
                <a:cs typeface="Times New Roman" pitchFamily="18" charset="0"/>
                <a:sym typeface="Wingdings" pitchFamily="2" charset="2"/>
              </a:rPr>
              <a:t>Αυτοαναστρέφουσες μεταθέσεις</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r>
              <a:rPr lang="el-GR" sz="1800" dirty="0">
                <a:effectLst/>
                <a:latin typeface="Cambria" panose="02040503050406030204" pitchFamily="18" charset="0"/>
                <a:ea typeface="Times New Roman" panose="02020603050405020304" pitchFamily="18" charset="0"/>
                <a:cs typeface="Times New Roman" panose="02020603050405020304" pitchFamily="18" charset="0"/>
              </a:rPr>
              <a:t>Πριν περιγράψουμε τις αυτοαναστρέφουσες μεταθέσεις, πρώτα θα αναφέρουν κάποιες βασικές έννοιες που θα μας βοηθήσουν να οικοδομήσουμε τις αυτοαναστρέφουσες μεταθέσεις.</a:t>
            </a:r>
            <a:r>
              <a:rPr lang="el-GR" dirty="0">
                <a:solidFill>
                  <a:schemeClr val="tx1">
                    <a:lumMod val="95000"/>
                    <a:lumOff val="5000"/>
                  </a:schemeClr>
                </a:solidFill>
                <a:latin typeface="Times New Roman" pitchFamily="18" charset="0"/>
                <a:cs typeface="Times New Roman" pitchFamily="18" charset="0"/>
                <a:sym typeface="Wingdings" pitchFamily="2" charset="2"/>
              </a:rPr>
              <a:t> </a:t>
            </a:r>
            <a:endParaRPr lang="en-US" dirty="0"/>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70</a:t>
            </a:fld>
            <a:endParaRPr lang="el-GR" altLang="el-GR" sz="1200" dirty="0">
              <a:latin typeface="Cambria" pitchFamily="18" charset="0"/>
            </a:endParaRPr>
          </a:p>
        </p:txBody>
      </p:sp>
      <p:sp>
        <p:nvSpPr>
          <p:cNvPr id="11" name="TextBox 10">
            <a:extLst>
              <a:ext uri="{FF2B5EF4-FFF2-40B4-BE49-F238E27FC236}">
                <a16:creationId xmlns:a16="http://schemas.microsoft.com/office/drawing/2014/main" id="{02CE74D0-6E1C-41E6-94B8-815D3F973F1D}"/>
              </a:ext>
            </a:extLst>
          </p:cNvPr>
          <p:cNvSpPr txBox="1"/>
          <p:nvPr/>
        </p:nvSpPr>
        <p:spPr>
          <a:xfrm>
            <a:off x="827537" y="2707510"/>
            <a:ext cx="8064943" cy="1354217"/>
          </a:xfrm>
          <a:prstGeom prst="rect">
            <a:avLst/>
          </a:prstGeom>
          <a:noFill/>
        </p:spPr>
        <p:txBody>
          <a:bodyPr wrap="square">
            <a:spAutoFit/>
          </a:bodyPr>
          <a:lstStyle/>
          <a:p>
            <a:pPr marL="285750" indent="-285750" algn="just">
              <a:buFont typeface="Arial" panose="020B0604020202020204" pitchFamily="34" charset="0"/>
              <a:buChar char="•"/>
            </a:pPr>
            <a:r>
              <a:rPr lang="el-GR" b="1" dirty="0">
                <a:solidFill>
                  <a:srgbClr val="C00000"/>
                </a:solidFill>
                <a:latin typeface="Times New Roman" pitchFamily="18" charset="0"/>
                <a:cs typeface="Times New Roman" pitchFamily="18" charset="0"/>
              </a:rPr>
              <a:t>Ορισμός </a:t>
            </a:r>
            <a:r>
              <a:rPr lang="en-US" b="1" dirty="0">
                <a:solidFill>
                  <a:srgbClr val="C00000"/>
                </a:solidFill>
                <a:latin typeface="Times New Roman" pitchFamily="18" charset="0"/>
                <a:cs typeface="Times New Roman" pitchFamily="18" charset="0"/>
              </a:rPr>
              <a:t>: </a:t>
            </a:r>
            <a:r>
              <a:rPr lang="el-GR" b="1" dirty="0">
                <a:solidFill>
                  <a:srgbClr val="C00000"/>
                </a:solidFill>
                <a:latin typeface="Times New Roman" pitchFamily="18" charset="0"/>
                <a:cs typeface="Times New Roman" pitchFamily="18" charset="0"/>
              </a:rPr>
              <a:t>Αυτοαναστρέφουσες μεταθέσεις.</a:t>
            </a:r>
            <a:r>
              <a:rPr lang="el-GR" b="1" i="1" dirty="0">
                <a:solidFill>
                  <a:srgbClr val="C00000"/>
                </a:solidFill>
                <a:latin typeface="Times New Roman" pitchFamily="18" charset="0"/>
                <a:cs typeface="Times New Roman" pitchFamily="18" charset="0"/>
              </a:rPr>
              <a:t> </a:t>
            </a:r>
            <a:endParaRPr lang="en-US" b="1" i="1" dirty="0">
              <a:solidFill>
                <a:srgbClr val="C00000"/>
              </a:solidFill>
              <a:latin typeface="Times New Roman" pitchFamily="18" charset="0"/>
              <a:cs typeface="Times New Roman" pitchFamily="18" charset="0"/>
            </a:endParaRPr>
          </a:p>
          <a:p>
            <a:pPr algn="just"/>
            <a:r>
              <a:rPr lang="el-GR" b="1" i="1" dirty="0">
                <a:solidFill>
                  <a:srgbClr val="C00000"/>
                </a:solidFill>
                <a:latin typeface="Times New Roman" pitchFamily="18" charset="0"/>
                <a:cs typeface="Times New Roman" pitchFamily="18" charset="0"/>
              </a:rPr>
              <a:t>     </a:t>
            </a:r>
            <a:r>
              <a:rPr lang="el-CY" b="1" dirty="0">
                <a:solidFill>
                  <a:srgbClr val="C00000"/>
                </a:solidFill>
                <a:latin typeface="Times New Roman" pitchFamily="18" charset="0"/>
                <a:cs typeface="Times New Roman" pitchFamily="18" charset="0"/>
              </a:rPr>
              <a:t>Παράδειγμα</a:t>
            </a:r>
            <a:r>
              <a:rPr lang="en-US" b="1" dirty="0">
                <a:solidFill>
                  <a:srgbClr val="C00000"/>
                </a:solidFill>
                <a:latin typeface="Times New Roman" pitchFamily="18" charset="0"/>
                <a:cs typeface="Times New Roman" pitchFamily="18" charset="0"/>
              </a:rPr>
              <a:t>:</a:t>
            </a:r>
            <a:endParaRPr lang="el-CY" b="1" dirty="0">
              <a:solidFill>
                <a:srgbClr val="C00000"/>
              </a:solidFill>
              <a:latin typeface="Times New Roman" pitchFamily="18" charset="0"/>
              <a:cs typeface="Times New Roman" pitchFamily="18" charset="0"/>
            </a:endParaRPr>
          </a:p>
          <a:p>
            <a:pPr marL="268288" lvl="3" indent="268288" algn="just">
              <a:spcBef>
                <a:spcPts val="600"/>
              </a:spcBef>
              <a:buFont typeface="Wingdings" panose="05000000000000000000" pitchFamily="2" charset="2"/>
              <a:buChar char="§"/>
            </a:pPr>
            <a:r>
              <a:rPr lang="el-CY" dirty="0">
                <a:latin typeface="Times New Roman" pitchFamily="18" charset="0"/>
                <a:cs typeface="Times New Roman" pitchFamily="18" charset="0"/>
              </a:rPr>
              <a:t>Έστω π = (4,6,7,1,5,2,3).</a:t>
            </a:r>
          </a:p>
          <a:p>
            <a:pPr marL="268288" lvl="3" indent="268288" algn="just">
              <a:spcBef>
                <a:spcPts val="600"/>
              </a:spcBef>
              <a:buFont typeface="Wingdings" panose="05000000000000000000" pitchFamily="2" charset="2"/>
              <a:buChar char="§"/>
            </a:pPr>
            <a:r>
              <a:rPr lang="el-GR" dirty="0">
                <a:latin typeface="Times New Roman" pitchFamily="18" charset="0"/>
                <a:cs typeface="Times New Roman" pitchFamily="18" charset="0"/>
              </a:rPr>
              <a:t>Έ</a:t>
            </a:r>
            <a:r>
              <a:rPr lang="el-CY" dirty="0">
                <a:latin typeface="Times New Roman" pitchFamily="18" charset="0"/>
                <a:cs typeface="Times New Roman" pitchFamily="18" charset="0"/>
              </a:rPr>
              <a:t>στω τα ζευγάρια (</a:t>
            </a:r>
            <a:r>
              <a:rPr lang="el-GR" dirty="0">
                <a:latin typeface="Times New Roman" pitchFamily="18" charset="0"/>
                <a:cs typeface="Times New Roman" pitchFamily="18" charset="0"/>
              </a:rPr>
              <a:t>δείκτης</a:t>
            </a:r>
            <a:r>
              <a:rPr lang="el-CY" dirty="0">
                <a:latin typeface="Times New Roman" pitchFamily="18" charset="0"/>
                <a:cs typeface="Times New Roman" pitchFamily="18" charset="0"/>
              </a:rPr>
              <a:t>, αριθμός)</a:t>
            </a:r>
            <a:r>
              <a:rPr lang="en-US" dirty="0">
                <a:latin typeface="Times New Roman" pitchFamily="18" charset="0"/>
                <a:cs typeface="Times New Roman" pitchFamily="18" charset="0"/>
              </a:rPr>
              <a:t>: (1,4), (2,6), (3,7), (4,1), </a:t>
            </a:r>
            <a:r>
              <a:rPr lang="en-US" dirty="0">
                <a:solidFill>
                  <a:srgbClr val="C00000"/>
                </a:solidFill>
                <a:latin typeface="Times New Roman" pitchFamily="18" charset="0"/>
                <a:cs typeface="Times New Roman" pitchFamily="18" charset="0"/>
              </a:rPr>
              <a:t>(5,5)</a:t>
            </a:r>
            <a:r>
              <a:rPr lang="en-US" dirty="0">
                <a:latin typeface="Times New Roman" pitchFamily="18" charset="0"/>
                <a:cs typeface="Times New Roman" pitchFamily="18" charset="0"/>
              </a:rPr>
              <a:t>, (6,2), (7,3)</a:t>
            </a:r>
            <a:r>
              <a:rPr lang="el-GR" dirty="0">
                <a:latin typeface="Times New Roman" pitchFamily="18" charset="0"/>
                <a:cs typeface="Times New Roman" pitchFamily="18" charset="0"/>
              </a:rPr>
              <a:t>.</a:t>
            </a:r>
            <a:endParaRPr lang="el-CY" dirty="0">
              <a:latin typeface="Times New Roman" pitchFamily="18" charset="0"/>
              <a:cs typeface="Times New Roman" pitchFamily="18" charset="0"/>
            </a:endParaRPr>
          </a:p>
        </p:txBody>
      </p:sp>
      <p:sp>
        <p:nvSpPr>
          <p:cNvPr id="9" name="10 - Ορθογώνιο">
            <a:extLst>
              <a:ext uri="{FF2B5EF4-FFF2-40B4-BE49-F238E27FC236}">
                <a16:creationId xmlns:a16="http://schemas.microsoft.com/office/drawing/2014/main" id="{79B3CAE5-8348-48B9-B385-A34303637133}"/>
              </a:ext>
            </a:extLst>
          </p:cNvPr>
          <p:cNvSpPr/>
          <p:nvPr/>
        </p:nvSpPr>
        <p:spPr>
          <a:xfrm>
            <a:off x="1194902" y="5542594"/>
            <a:ext cx="3096000" cy="847181"/>
          </a:xfrm>
          <a:prstGeom prst="rect">
            <a:avLst/>
          </a:prstGeom>
          <a:solidFill>
            <a:schemeClr val="bg2">
              <a:alpha val="37000"/>
            </a:schemeClr>
          </a:solidFill>
          <a:ln>
            <a:noFill/>
          </a:ln>
          <a:scene3d>
            <a:camera prst="orthographicFront"/>
            <a:lightRig rig="threePt" dir="t"/>
          </a:scene3d>
          <a:sp3d>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l-GR" sz="1800"/>
          </a:p>
        </p:txBody>
      </p:sp>
      <p:graphicFrame>
        <p:nvGraphicFramePr>
          <p:cNvPr id="10" name="Group 99">
            <a:extLst>
              <a:ext uri="{FF2B5EF4-FFF2-40B4-BE49-F238E27FC236}">
                <a16:creationId xmlns:a16="http://schemas.microsoft.com/office/drawing/2014/main" id="{8B1FEEC7-A82B-49CC-8EC4-23DC7D7489D3}"/>
              </a:ext>
            </a:extLst>
          </p:cNvPr>
          <p:cNvGraphicFramePr>
            <a:graphicFrameLocks noGrp="1"/>
          </p:cNvGraphicFramePr>
          <p:nvPr/>
        </p:nvGraphicFramePr>
        <p:xfrm>
          <a:off x="1259632" y="5627235"/>
          <a:ext cx="2946629" cy="656970"/>
        </p:xfrm>
        <a:graphic>
          <a:graphicData uri="http://schemas.openxmlformats.org/drawingml/2006/table">
            <a:tbl>
              <a:tblPr/>
              <a:tblGrid>
                <a:gridCol w="792000">
                  <a:extLst>
                    <a:ext uri="{9D8B030D-6E8A-4147-A177-3AD203B41FA5}">
                      <a16:colId xmlns:a16="http://schemas.microsoft.com/office/drawing/2014/main" val="20000"/>
                    </a:ext>
                  </a:extLst>
                </a:gridCol>
                <a:gridCol w="183733">
                  <a:extLst>
                    <a:ext uri="{9D8B030D-6E8A-4147-A177-3AD203B41FA5}">
                      <a16:colId xmlns:a16="http://schemas.microsoft.com/office/drawing/2014/main" val="20001"/>
                    </a:ext>
                  </a:extLst>
                </a:gridCol>
                <a:gridCol w="282671">
                  <a:extLst>
                    <a:ext uri="{9D8B030D-6E8A-4147-A177-3AD203B41FA5}">
                      <a16:colId xmlns:a16="http://schemas.microsoft.com/office/drawing/2014/main" val="20002"/>
                    </a:ext>
                  </a:extLst>
                </a:gridCol>
                <a:gridCol w="280721">
                  <a:extLst>
                    <a:ext uri="{9D8B030D-6E8A-4147-A177-3AD203B41FA5}">
                      <a16:colId xmlns:a16="http://schemas.microsoft.com/office/drawing/2014/main" val="20003"/>
                    </a:ext>
                  </a:extLst>
                </a:gridCol>
                <a:gridCol w="282670">
                  <a:extLst>
                    <a:ext uri="{9D8B030D-6E8A-4147-A177-3AD203B41FA5}">
                      <a16:colId xmlns:a16="http://schemas.microsoft.com/office/drawing/2014/main" val="20004"/>
                    </a:ext>
                  </a:extLst>
                </a:gridCol>
                <a:gridCol w="280721">
                  <a:extLst>
                    <a:ext uri="{9D8B030D-6E8A-4147-A177-3AD203B41FA5}">
                      <a16:colId xmlns:a16="http://schemas.microsoft.com/office/drawing/2014/main" val="20005"/>
                    </a:ext>
                  </a:extLst>
                </a:gridCol>
                <a:gridCol w="282671">
                  <a:extLst>
                    <a:ext uri="{9D8B030D-6E8A-4147-A177-3AD203B41FA5}">
                      <a16:colId xmlns:a16="http://schemas.microsoft.com/office/drawing/2014/main" val="20006"/>
                    </a:ext>
                  </a:extLst>
                </a:gridCol>
                <a:gridCol w="280721">
                  <a:extLst>
                    <a:ext uri="{9D8B030D-6E8A-4147-A177-3AD203B41FA5}">
                      <a16:colId xmlns:a16="http://schemas.microsoft.com/office/drawing/2014/main" val="20007"/>
                    </a:ext>
                  </a:extLst>
                </a:gridCol>
                <a:gridCol w="280721">
                  <a:extLst>
                    <a:ext uri="{9D8B030D-6E8A-4147-A177-3AD203B41FA5}">
                      <a16:colId xmlns:a16="http://schemas.microsoft.com/office/drawing/2014/main" val="20008"/>
                    </a:ext>
                  </a:extLst>
                </a:gridCol>
              </a:tblGrid>
              <a:tr h="328485">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kumimoji="0" lang="en-US" sz="1600" b="0" i="1"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index</a:t>
                      </a:r>
                      <a:r>
                        <a:rPr kumimoji="0" lang="en-US" sz="1600" b="0" i="1" u="none" strike="noStrike" cap="none" normalizeH="0" baseline="0" dirty="0">
                          <a:ln>
                            <a:noFill/>
                          </a:ln>
                          <a:solidFill>
                            <a:schemeClr val="tx2">
                              <a:lumMod val="75000"/>
                            </a:schemeClr>
                          </a:solidFill>
                          <a:effectLst/>
                          <a:latin typeface="Calibri" pitchFamily="34" charset="0"/>
                          <a:ea typeface="Calibri" pitchFamily="34" charset="0"/>
                          <a:cs typeface="Times New Roman" pitchFamily="18" charset="0"/>
                        </a:rPr>
                        <a:t>   </a:t>
                      </a:r>
                      <a:endParaRPr kumimoji="0" lang="el-GR" sz="1200" b="0" i="1" u="none" strike="noStrike" cap="none" normalizeH="0" baseline="0" dirty="0">
                        <a:ln>
                          <a:noFill/>
                        </a:ln>
                        <a:solidFill>
                          <a:schemeClr val="tx2">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200" b="0" i="0" u="none" strike="noStrike" cap="none" normalizeH="0" baseline="0" dirty="0">
                        <a:ln>
                          <a:noFill/>
                        </a:ln>
                        <a:solidFill>
                          <a:schemeClr val="tx1"/>
                        </a:solidFill>
                        <a:effectLst/>
                        <a:latin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1</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2</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3</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4</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5</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6</a:t>
                      </a:r>
                      <a:endParaRPr kumimoji="0" lang="el-GR"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7</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8485">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lang="el-GR" sz="1800" i="1" dirty="0">
                          <a:solidFill>
                            <a:srgbClr val="3333CC"/>
                          </a:solidFill>
                        </a:rPr>
                        <a:t>π</a:t>
                      </a:r>
                      <a:endParaRPr kumimoji="0" lang="el-GR" sz="1200" b="0" i="0" u="none" strike="noStrike" cap="none" normalizeH="0" baseline="0" dirty="0">
                        <a:ln>
                          <a:noFill/>
                        </a:ln>
                        <a:solidFill>
                          <a:srgbClr val="262626"/>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200" b="0" i="0" u="none" strike="noStrike" cap="none" normalizeH="0" baseline="0" dirty="0">
                        <a:ln>
                          <a:noFill/>
                        </a:ln>
                        <a:solidFill>
                          <a:schemeClr val="tx1"/>
                        </a:solidFill>
                        <a:effectLst/>
                        <a:latin typeface="Calibri" pitchFamily="34" charset="0"/>
                        <a:cs typeface="Times New Roman" pitchFamily="18" charset="0"/>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n-US" sz="1800" kern="1200" dirty="0">
                          <a:solidFill>
                            <a:srgbClr val="3333CC"/>
                          </a:solidFill>
                          <a:latin typeface="+mn-lt"/>
                          <a:ea typeface="+mn-ea"/>
                          <a:cs typeface="+mn-cs"/>
                        </a:rPr>
                        <a:t>4</a:t>
                      </a: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6</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7</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n-US" sz="1800" kern="1200" dirty="0">
                          <a:solidFill>
                            <a:srgbClr val="3333CC"/>
                          </a:solidFill>
                          <a:latin typeface="+mn-lt"/>
                          <a:ea typeface="+mn-ea"/>
                          <a:cs typeface="+mn-cs"/>
                        </a:rPr>
                        <a:t>1</a:t>
                      </a: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n-US" sz="1800" kern="1200" dirty="0">
                          <a:solidFill>
                            <a:srgbClr val="3333CC"/>
                          </a:solidFill>
                          <a:latin typeface="+mn-lt"/>
                          <a:ea typeface="+mn-ea"/>
                          <a:cs typeface="+mn-cs"/>
                        </a:rPr>
                        <a:t>5</a:t>
                      </a: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2</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3</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2" name="Οβάλ 1">
            <a:extLst>
              <a:ext uri="{FF2B5EF4-FFF2-40B4-BE49-F238E27FC236}">
                <a16:creationId xmlns:a16="http://schemas.microsoft.com/office/drawing/2014/main" id="{F8587959-536B-418E-9274-3DE9B7754978}"/>
              </a:ext>
            </a:extLst>
          </p:cNvPr>
          <p:cNvSpPr/>
          <p:nvPr/>
        </p:nvSpPr>
        <p:spPr>
          <a:xfrm>
            <a:off x="3347864" y="5681468"/>
            <a:ext cx="288032" cy="57835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7553157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948391" cy="1200329"/>
          </a:xfrm>
          <a:prstGeom prst="rect">
            <a:avLst/>
          </a:prstGeom>
        </p:spPr>
        <p:txBody>
          <a:bodyPr wrap="square">
            <a:spAutoFit/>
          </a:bodyPr>
          <a:lstStyle/>
          <a:p>
            <a:pPr marL="0" lvl="3"/>
            <a:r>
              <a:rPr lang="el-GR" b="1" dirty="0">
                <a:solidFill>
                  <a:srgbClr val="C00000"/>
                </a:solidFill>
                <a:latin typeface="Times New Roman" pitchFamily="18" charset="0"/>
                <a:cs typeface="Times New Roman" pitchFamily="18" charset="0"/>
                <a:sym typeface="Wingdings" pitchFamily="2" charset="2"/>
              </a:rPr>
              <a:t>Αυτοαναστρέφουσες μεταθέσεις</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r>
              <a:rPr lang="el-GR" sz="1800" dirty="0">
                <a:effectLst/>
                <a:latin typeface="Cambria" panose="02040503050406030204" pitchFamily="18" charset="0"/>
                <a:ea typeface="Times New Roman" panose="02020603050405020304" pitchFamily="18" charset="0"/>
                <a:cs typeface="Times New Roman" panose="02020603050405020304" pitchFamily="18" charset="0"/>
              </a:rPr>
              <a:t>Πριν περιγράψουμε τις αυτοαναστρέφουσες μεταθέσεις, πρώτα θα αναφέρουν κάποιες βασικές έννοιες που θα μας βοηθήσουν να οικοδομήσουμε τις αυτοαναστρέφουσες μεταθέσεις.</a:t>
            </a:r>
            <a:r>
              <a:rPr lang="el-GR" dirty="0">
                <a:solidFill>
                  <a:schemeClr val="tx1">
                    <a:lumMod val="95000"/>
                    <a:lumOff val="5000"/>
                  </a:schemeClr>
                </a:solidFill>
                <a:latin typeface="Times New Roman" pitchFamily="18" charset="0"/>
                <a:cs typeface="Times New Roman" pitchFamily="18" charset="0"/>
                <a:sym typeface="Wingdings" pitchFamily="2" charset="2"/>
              </a:rPr>
              <a:t> </a:t>
            </a:r>
            <a:endParaRPr lang="en-US" dirty="0"/>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71</a:t>
            </a:fld>
            <a:endParaRPr lang="el-GR" altLang="el-GR" sz="1200" dirty="0">
              <a:latin typeface="Cambria" pitchFamily="18" charset="0"/>
            </a:endParaRPr>
          </a:p>
        </p:txBody>
      </p:sp>
      <p:sp>
        <p:nvSpPr>
          <p:cNvPr id="11" name="TextBox 10">
            <a:extLst>
              <a:ext uri="{FF2B5EF4-FFF2-40B4-BE49-F238E27FC236}">
                <a16:creationId xmlns:a16="http://schemas.microsoft.com/office/drawing/2014/main" id="{02CE74D0-6E1C-41E6-94B8-815D3F973F1D}"/>
              </a:ext>
            </a:extLst>
          </p:cNvPr>
          <p:cNvSpPr txBox="1"/>
          <p:nvPr/>
        </p:nvSpPr>
        <p:spPr>
          <a:xfrm>
            <a:off x="827537" y="2707510"/>
            <a:ext cx="8064943" cy="1354217"/>
          </a:xfrm>
          <a:prstGeom prst="rect">
            <a:avLst/>
          </a:prstGeom>
          <a:noFill/>
        </p:spPr>
        <p:txBody>
          <a:bodyPr wrap="square">
            <a:spAutoFit/>
          </a:bodyPr>
          <a:lstStyle/>
          <a:p>
            <a:pPr marL="285750" indent="-285750" algn="just">
              <a:buFont typeface="Arial" panose="020B0604020202020204" pitchFamily="34" charset="0"/>
              <a:buChar char="•"/>
            </a:pPr>
            <a:r>
              <a:rPr lang="el-GR" b="1" dirty="0">
                <a:solidFill>
                  <a:srgbClr val="C00000"/>
                </a:solidFill>
                <a:latin typeface="Times New Roman" pitchFamily="18" charset="0"/>
                <a:cs typeface="Times New Roman" pitchFamily="18" charset="0"/>
              </a:rPr>
              <a:t>Ορισμός </a:t>
            </a:r>
            <a:r>
              <a:rPr lang="en-US" b="1" dirty="0">
                <a:solidFill>
                  <a:srgbClr val="C00000"/>
                </a:solidFill>
                <a:latin typeface="Times New Roman" pitchFamily="18" charset="0"/>
                <a:cs typeface="Times New Roman" pitchFamily="18" charset="0"/>
              </a:rPr>
              <a:t>: </a:t>
            </a:r>
            <a:r>
              <a:rPr lang="el-GR" b="1" dirty="0">
                <a:solidFill>
                  <a:srgbClr val="C00000"/>
                </a:solidFill>
                <a:latin typeface="Times New Roman" pitchFamily="18" charset="0"/>
                <a:cs typeface="Times New Roman" pitchFamily="18" charset="0"/>
              </a:rPr>
              <a:t>Αυτοαναστρέφουσες μεταθέσεις.</a:t>
            </a:r>
            <a:r>
              <a:rPr lang="el-GR" b="1" i="1" dirty="0">
                <a:solidFill>
                  <a:srgbClr val="C00000"/>
                </a:solidFill>
                <a:latin typeface="Times New Roman" pitchFamily="18" charset="0"/>
                <a:cs typeface="Times New Roman" pitchFamily="18" charset="0"/>
              </a:rPr>
              <a:t> </a:t>
            </a:r>
            <a:endParaRPr lang="en-US" b="1" i="1" dirty="0">
              <a:solidFill>
                <a:srgbClr val="C00000"/>
              </a:solidFill>
              <a:latin typeface="Times New Roman" pitchFamily="18" charset="0"/>
              <a:cs typeface="Times New Roman" pitchFamily="18" charset="0"/>
            </a:endParaRPr>
          </a:p>
          <a:p>
            <a:pPr algn="just"/>
            <a:r>
              <a:rPr lang="el-GR" b="1" i="1" dirty="0">
                <a:solidFill>
                  <a:srgbClr val="C00000"/>
                </a:solidFill>
                <a:latin typeface="Times New Roman" pitchFamily="18" charset="0"/>
                <a:cs typeface="Times New Roman" pitchFamily="18" charset="0"/>
              </a:rPr>
              <a:t>     </a:t>
            </a:r>
            <a:r>
              <a:rPr lang="el-CY" b="1" dirty="0">
                <a:solidFill>
                  <a:srgbClr val="C00000"/>
                </a:solidFill>
                <a:latin typeface="Times New Roman" pitchFamily="18" charset="0"/>
                <a:cs typeface="Times New Roman" pitchFamily="18" charset="0"/>
              </a:rPr>
              <a:t>Παράδειγμα</a:t>
            </a:r>
            <a:r>
              <a:rPr lang="en-US" b="1" dirty="0">
                <a:solidFill>
                  <a:srgbClr val="C00000"/>
                </a:solidFill>
                <a:latin typeface="Times New Roman" pitchFamily="18" charset="0"/>
                <a:cs typeface="Times New Roman" pitchFamily="18" charset="0"/>
              </a:rPr>
              <a:t>:</a:t>
            </a:r>
            <a:endParaRPr lang="el-CY" b="1" dirty="0">
              <a:solidFill>
                <a:srgbClr val="C00000"/>
              </a:solidFill>
              <a:latin typeface="Times New Roman" pitchFamily="18" charset="0"/>
              <a:cs typeface="Times New Roman" pitchFamily="18" charset="0"/>
            </a:endParaRPr>
          </a:p>
          <a:p>
            <a:pPr marL="268288" lvl="3" indent="268288" algn="just">
              <a:spcBef>
                <a:spcPts val="600"/>
              </a:spcBef>
              <a:buFont typeface="Wingdings" panose="05000000000000000000" pitchFamily="2" charset="2"/>
              <a:buChar char="§"/>
            </a:pPr>
            <a:r>
              <a:rPr lang="el-CY" dirty="0">
                <a:latin typeface="Times New Roman" pitchFamily="18" charset="0"/>
                <a:cs typeface="Times New Roman" pitchFamily="18" charset="0"/>
              </a:rPr>
              <a:t>Έστω π = (4,6,7,1,5,2,3).</a:t>
            </a:r>
          </a:p>
          <a:p>
            <a:pPr marL="268288" lvl="3" indent="268288" algn="just">
              <a:spcBef>
                <a:spcPts val="600"/>
              </a:spcBef>
              <a:buFont typeface="Wingdings" panose="05000000000000000000" pitchFamily="2" charset="2"/>
              <a:buChar char="§"/>
            </a:pPr>
            <a:r>
              <a:rPr lang="el-GR" dirty="0">
                <a:latin typeface="Times New Roman" pitchFamily="18" charset="0"/>
                <a:cs typeface="Times New Roman" pitchFamily="18" charset="0"/>
              </a:rPr>
              <a:t>Έ</a:t>
            </a:r>
            <a:r>
              <a:rPr lang="el-CY" dirty="0">
                <a:latin typeface="Times New Roman" pitchFamily="18" charset="0"/>
                <a:cs typeface="Times New Roman" pitchFamily="18" charset="0"/>
              </a:rPr>
              <a:t>στω τα ζευγάρια (</a:t>
            </a:r>
            <a:r>
              <a:rPr lang="el-GR" dirty="0">
                <a:latin typeface="Times New Roman" pitchFamily="18" charset="0"/>
                <a:cs typeface="Times New Roman" pitchFamily="18" charset="0"/>
              </a:rPr>
              <a:t>δείκτης</a:t>
            </a:r>
            <a:r>
              <a:rPr lang="el-CY" dirty="0">
                <a:latin typeface="Times New Roman" pitchFamily="18" charset="0"/>
                <a:cs typeface="Times New Roman" pitchFamily="18" charset="0"/>
              </a:rPr>
              <a:t>, αριθμός)</a:t>
            </a:r>
            <a:r>
              <a:rPr lang="en-US" dirty="0">
                <a:latin typeface="Times New Roman" pitchFamily="18" charset="0"/>
                <a:cs typeface="Times New Roman" pitchFamily="18" charset="0"/>
              </a:rPr>
              <a:t>: (1,4), (2,6), (3,7), (4,1), (5,5), </a:t>
            </a:r>
            <a:r>
              <a:rPr lang="en-US" dirty="0">
                <a:solidFill>
                  <a:srgbClr val="C00000"/>
                </a:solidFill>
                <a:latin typeface="Times New Roman" pitchFamily="18" charset="0"/>
                <a:cs typeface="Times New Roman" pitchFamily="18" charset="0"/>
              </a:rPr>
              <a:t>(6,2)</a:t>
            </a:r>
            <a:r>
              <a:rPr lang="en-US" dirty="0">
                <a:latin typeface="Times New Roman" pitchFamily="18" charset="0"/>
                <a:cs typeface="Times New Roman" pitchFamily="18" charset="0"/>
              </a:rPr>
              <a:t>, (7,3)</a:t>
            </a:r>
            <a:r>
              <a:rPr lang="el-GR" dirty="0">
                <a:latin typeface="Times New Roman" pitchFamily="18" charset="0"/>
                <a:cs typeface="Times New Roman" pitchFamily="18" charset="0"/>
              </a:rPr>
              <a:t>.</a:t>
            </a:r>
            <a:endParaRPr lang="el-CY" dirty="0">
              <a:latin typeface="Times New Roman" pitchFamily="18" charset="0"/>
              <a:cs typeface="Times New Roman" pitchFamily="18" charset="0"/>
            </a:endParaRPr>
          </a:p>
        </p:txBody>
      </p:sp>
      <p:sp>
        <p:nvSpPr>
          <p:cNvPr id="9" name="10 - Ορθογώνιο">
            <a:extLst>
              <a:ext uri="{FF2B5EF4-FFF2-40B4-BE49-F238E27FC236}">
                <a16:creationId xmlns:a16="http://schemas.microsoft.com/office/drawing/2014/main" id="{79B3CAE5-8348-48B9-B385-A34303637133}"/>
              </a:ext>
            </a:extLst>
          </p:cNvPr>
          <p:cNvSpPr/>
          <p:nvPr/>
        </p:nvSpPr>
        <p:spPr>
          <a:xfrm>
            <a:off x="1194902" y="5542594"/>
            <a:ext cx="3096000" cy="847181"/>
          </a:xfrm>
          <a:prstGeom prst="rect">
            <a:avLst/>
          </a:prstGeom>
          <a:solidFill>
            <a:schemeClr val="bg2">
              <a:alpha val="37000"/>
            </a:schemeClr>
          </a:solidFill>
          <a:ln>
            <a:noFill/>
          </a:ln>
          <a:scene3d>
            <a:camera prst="orthographicFront"/>
            <a:lightRig rig="threePt" dir="t"/>
          </a:scene3d>
          <a:sp3d>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l-GR" sz="1800"/>
          </a:p>
        </p:txBody>
      </p:sp>
      <p:graphicFrame>
        <p:nvGraphicFramePr>
          <p:cNvPr id="10" name="Group 99">
            <a:extLst>
              <a:ext uri="{FF2B5EF4-FFF2-40B4-BE49-F238E27FC236}">
                <a16:creationId xmlns:a16="http://schemas.microsoft.com/office/drawing/2014/main" id="{8B1FEEC7-A82B-49CC-8EC4-23DC7D7489D3}"/>
              </a:ext>
            </a:extLst>
          </p:cNvPr>
          <p:cNvGraphicFramePr>
            <a:graphicFrameLocks noGrp="1"/>
          </p:cNvGraphicFramePr>
          <p:nvPr/>
        </p:nvGraphicFramePr>
        <p:xfrm>
          <a:off x="1259632" y="5627235"/>
          <a:ext cx="2946629" cy="656970"/>
        </p:xfrm>
        <a:graphic>
          <a:graphicData uri="http://schemas.openxmlformats.org/drawingml/2006/table">
            <a:tbl>
              <a:tblPr/>
              <a:tblGrid>
                <a:gridCol w="792000">
                  <a:extLst>
                    <a:ext uri="{9D8B030D-6E8A-4147-A177-3AD203B41FA5}">
                      <a16:colId xmlns:a16="http://schemas.microsoft.com/office/drawing/2014/main" val="20000"/>
                    </a:ext>
                  </a:extLst>
                </a:gridCol>
                <a:gridCol w="183733">
                  <a:extLst>
                    <a:ext uri="{9D8B030D-6E8A-4147-A177-3AD203B41FA5}">
                      <a16:colId xmlns:a16="http://schemas.microsoft.com/office/drawing/2014/main" val="20001"/>
                    </a:ext>
                  </a:extLst>
                </a:gridCol>
                <a:gridCol w="282671">
                  <a:extLst>
                    <a:ext uri="{9D8B030D-6E8A-4147-A177-3AD203B41FA5}">
                      <a16:colId xmlns:a16="http://schemas.microsoft.com/office/drawing/2014/main" val="20002"/>
                    </a:ext>
                  </a:extLst>
                </a:gridCol>
                <a:gridCol w="280721">
                  <a:extLst>
                    <a:ext uri="{9D8B030D-6E8A-4147-A177-3AD203B41FA5}">
                      <a16:colId xmlns:a16="http://schemas.microsoft.com/office/drawing/2014/main" val="20003"/>
                    </a:ext>
                  </a:extLst>
                </a:gridCol>
                <a:gridCol w="282670">
                  <a:extLst>
                    <a:ext uri="{9D8B030D-6E8A-4147-A177-3AD203B41FA5}">
                      <a16:colId xmlns:a16="http://schemas.microsoft.com/office/drawing/2014/main" val="20004"/>
                    </a:ext>
                  </a:extLst>
                </a:gridCol>
                <a:gridCol w="280721">
                  <a:extLst>
                    <a:ext uri="{9D8B030D-6E8A-4147-A177-3AD203B41FA5}">
                      <a16:colId xmlns:a16="http://schemas.microsoft.com/office/drawing/2014/main" val="20005"/>
                    </a:ext>
                  </a:extLst>
                </a:gridCol>
                <a:gridCol w="282671">
                  <a:extLst>
                    <a:ext uri="{9D8B030D-6E8A-4147-A177-3AD203B41FA5}">
                      <a16:colId xmlns:a16="http://schemas.microsoft.com/office/drawing/2014/main" val="20006"/>
                    </a:ext>
                  </a:extLst>
                </a:gridCol>
                <a:gridCol w="280721">
                  <a:extLst>
                    <a:ext uri="{9D8B030D-6E8A-4147-A177-3AD203B41FA5}">
                      <a16:colId xmlns:a16="http://schemas.microsoft.com/office/drawing/2014/main" val="20007"/>
                    </a:ext>
                  </a:extLst>
                </a:gridCol>
                <a:gridCol w="280721">
                  <a:extLst>
                    <a:ext uri="{9D8B030D-6E8A-4147-A177-3AD203B41FA5}">
                      <a16:colId xmlns:a16="http://schemas.microsoft.com/office/drawing/2014/main" val="20008"/>
                    </a:ext>
                  </a:extLst>
                </a:gridCol>
              </a:tblGrid>
              <a:tr h="328485">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kumimoji="0" lang="en-US" sz="1600" b="0" i="1"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index</a:t>
                      </a:r>
                      <a:r>
                        <a:rPr kumimoji="0" lang="en-US" sz="1600" b="0" i="1" u="none" strike="noStrike" cap="none" normalizeH="0" baseline="0" dirty="0">
                          <a:ln>
                            <a:noFill/>
                          </a:ln>
                          <a:solidFill>
                            <a:schemeClr val="tx2">
                              <a:lumMod val="75000"/>
                            </a:schemeClr>
                          </a:solidFill>
                          <a:effectLst/>
                          <a:latin typeface="Calibri" pitchFamily="34" charset="0"/>
                          <a:ea typeface="Calibri" pitchFamily="34" charset="0"/>
                          <a:cs typeface="Times New Roman" pitchFamily="18" charset="0"/>
                        </a:rPr>
                        <a:t>   </a:t>
                      </a:r>
                      <a:endParaRPr kumimoji="0" lang="el-GR" sz="1200" b="0" i="1" u="none" strike="noStrike" cap="none" normalizeH="0" baseline="0" dirty="0">
                        <a:ln>
                          <a:noFill/>
                        </a:ln>
                        <a:solidFill>
                          <a:schemeClr val="tx2">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200" b="0" i="0" u="none" strike="noStrike" cap="none" normalizeH="0" baseline="0" dirty="0">
                        <a:ln>
                          <a:noFill/>
                        </a:ln>
                        <a:solidFill>
                          <a:schemeClr val="tx1"/>
                        </a:solidFill>
                        <a:effectLst/>
                        <a:latin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1</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2</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3</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4</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5</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6</a:t>
                      </a:r>
                      <a:endParaRPr kumimoji="0" lang="el-GR"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7</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8485">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lang="el-GR" sz="1800" i="1" dirty="0">
                          <a:solidFill>
                            <a:srgbClr val="3333CC"/>
                          </a:solidFill>
                        </a:rPr>
                        <a:t>π</a:t>
                      </a:r>
                      <a:endParaRPr kumimoji="0" lang="el-GR" sz="1200" b="0" i="0" u="none" strike="noStrike" cap="none" normalizeH="0" baseline="0" dirty="0">
                        <a:ln>
                          <a:noFill/>
                        </a:ln>
                        <a:solidFill>
                          <a:srgbClr val="262626"/>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200" b="0" i="0" u="none" strike="noStrike" cap="none" normalizeH="0" baseline="0" dirty="0">
                        <a:ln>
                          <a:noFill/>
                        </a:ln>
                        <a:solidFill>
                          <a:schemeClr val="tx1"/>
                        </a:solidFill>
                        <a:effectLst/>
                        <a:latin typeface="Calibri" pitchFamily="34" charset="0"/>
                        <a:cs typeface="Times New Roman" pitchFamily="18" charset="0"/>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n-US" sz="1800" kern="1200" dirty="0">
                          <a:solidFill>
                            <a:srgbClr val="3333CC"/>
                          </a:solidFill>
                          <a:latin typeface="+mn-lt"/>
                          <a:ea typeface="+mn-ea"/>
                          <a:cs typeface="+mn-cs"/>
                        </a:rPr>
                        <a:t>4</a:t>
                      </a: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6</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7</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n-US" sz="1800" kern="1200" dirty="0">
                          <a:solidFill>
                            <a:srgbClr val="3333CC"/>
                          </a:solidFill>
                          <a:latin typeface="+mn-lt"/>
                          <a:ea typeface="+mn-ea"/>
                          <a:cs typeface="+mn-cs"/>
                        </a:rPr>
                        <a:t>1</a:t>
                      </a: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n-US" sz="1800" kern="1200" dirty="0">
                          <a:solidFill>
                            <a:srgbClr val="3333CC"/>
                          </a:solidFill>
                          <a:latin typeface="+mn-lt"/>
                          <a:ea typeface="+mn-ea"/>
                          <a:cs typeface="+mn-cs"/>
                        </a:rPr>
                        <a:t>5</a:t>
                      </a: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2</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3</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2" name="Οβάλ 1">
            <a:extLst>
              <a:ext uri="{FF2B5EF4-FFF2-40B4-BE49-F238E27FC236}">
                <a16:creationId xmlns:a16="http://schemas.microsoft.com/office/drawing/2014/main" id="{F8587959-536B-418E-9274-3DE9B7754978}"/>
              </a:ext>
            </a:extLst>
          </p:cNvPr>
          <p:cNvSpPr/>
          <p:nvPr/>
        </p:nvSpPr>
        <p:spPr>
          <a:xfrm>
            <a:off x="3635896" y="5681468"/>
            <a:ext cx="288032" cy="57835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20837234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948391" cy="1200329"/>
          </a:xfrm>
          <a:prstGeom prst="rect">
            <a:avLst/>
          </a:prstGeom>
        </p:spPr>
        <p:txBody>
          <a:bodyPr wrap="square">
            <a:spAutoFit/>
          </a:bodyPr>
          <a:lstStyle/>
          <a:p>
            <a:pPr marL="0" lvl="3"/>
            <a:r>
              <a:rPr lang="el-GR" b="1" dirty="0">
                <a:solidFill>
                  <a:srgbClr val="C00000"/>
                </a:solidFill>
                <a:latin typeface="Times New Roman" pitchFamily="18" charset="0"/>
                <a:cs typeface="Times New Roman" pitchFamily="18" charset="0"/>
                <a:sym typeface="Wingdings" pitchFamily="2" charset="2"/>
              </a:rPr>
              <a:t>Αυτοαναστρέφουσες μεταθέσεις</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r>
              <a:rPr lang="el-GR" sz="1800" dirty="0">
                <a:effectLst/>
                <a:latin typeface="Cambria" panose="02040503050406030204" pitchFamily="18" charset="0"/>
                <a:ea typeface="Times New Roman" panose="02020603050405020304" pitchFamily="18" charset="0"/>
                <a:cs typeface="Times New Roman" panose="02020603050405020304" pitchFamily="18" charset="0"/>
              </a:rPr>
              <a:t>Πριν περιγράψουμε τις αυτοαναστρέφουσες μεταθέσεις, πρώτα θα αναφέρουν κάποιες βασικές έννοιες που θα μας βοηθήσουν να οικοδομήσουμε τις αυτοαναστρέφουσες μεταθέσεις.</a:t>
            </a:r>
            <a:r>
              <a:rPr lang="el-GR" dirty="0">
                <a:solidFill>
                  <a:schemeClr val="tx1">
                    <a:lumMod val="95000"/>
                    <a:lumOff val="5000"/>
                  </a:schemeClr>
                </a:solidFill>
                <a:latin typeface="Times New Roman" pitchFamily="18" charset="0"/>
                <a:cs typeface="Times New Roman" pitchFamily="18" charset="0"/>
                <a:sym typeface="Wingdings" pitchFamily="2" charset="2"/>
              </a:rPr>
              <a:t> </a:t>
            </a:r>
            <a:endParaRPr lang="en-US" dirty="0"/>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72</a:t>
            </a:fld>
            <a:endParaRPr lang="el-GR" altLang="el-GR" sz="1200" dirty="0">
              <a:latin typeface="Cambria" pitchFamily="18" charset="0"/>
            </a:endParaRPr>
          </a:p>
        </p:txBody>
      </p:sp>
      <p:sp>
        <p:nvSpPr>
          <p:cNvPr id="11" name="TextBox 10">
            <a:extLst>
              <a:ext uri="{FF2B5EF4-FFF2-40B4-BE49-F238E27FC236}">
                <a16:creationId xmlns:a16="http://schemas.microsoft.com/office/drawing/2014/main" id="{02CE74D0-6E1C-41E6-94B8-815D3F973F1D}"/>
              </a:ext>
            </a:extLst>
          </p:cNvPr>
          <p:cNvSpPr txBox="1"/>
          <p:nvPr/>
        </p:nvSpPr>
        <p:spPr>
          <a:xfrm>
            <a:off x="827537" y="2707510"/>
            <a:ext cx="8064943" cy="1354217"/>
          </a:xfrm>
          <a:prstGeom prst="rect">
            <a:avLst/>
          </a:prstGeom>
          <a:noFill/>
        </p:spPr>
        <p:txBody>
          <a:bodyPr wrap="square">
            <a:spAutoFit/>
          </a:bodyPr>
          <a:lstStyle/>
          <a:p>
            <a:pPr marL="285750" indent="-285750" algn="just">
              <a:buFont typeface="Arial" panose="020B0604020202020204" pitchFamily="34" charset="0"/>
              <a:buChar char="•"/>
            </a:pPr>
            <a:r>
              <a:rPr lang="el-GR" b="1" dirty="0">
                <a:solidFill>
                  <a:srgbClr val="C00000"/>
                </a:solidFill>
                <a:latin typeface="Times New Roman" pitchFamily="18" charset="0"/>
                <a:cs typeface="Times New Roman" pitchFamily="18" charset="0"/>
              </a:rPr>
              <a:t>Ορισμός </a:t>
            </a:r>
            <a:r>
              <a:rPr lang="en-US" b="1" dirty="0">
                <a:solidFill>
                  <a:srgbClr val="C00000"/>
                </a:solidFill>
                <a:latin typeface="Times New Roman" pitchFamily="18" charset="0"/>
                <a:cs typeface="Times New Roman" pitchFamily="18" charset="0"/>
              </a:rPr>
              <a:t>: </a:t>
            </a:r>
            <a:r>
              <a:rPr lang="el-GR" b="1" dirty="0">
                <a:solidFill>
                  <a:srgbClr val="C00000"/>
                </a:solidFill>
                <a:latin typeface="Times New Roman" pitchFamily="18" charset="0"/>
                <a:cs typeface="Times New Roman" pitchFamily="18" charset="0"/>
              </a:rPr>
              <a:t>Αυτοαναστρέφουσες μεταθέσεις.</a:t>
            </a:r>
            <a:r>
              <a:rPr lang="el-GR" b="1" i="1" dirty="0">
                <a:solidFill>
                  <a:srgbClr val="C00000"/>
                </a:solidFill>
                <a:latin typeface="Times New Roman" pitchFamily="18" charset="0"/>
                <a:cs typeface="Times New Roman" pitchFamily="18" charset="0"/>
              </a:rPr>
              <a:t> </a:t>
            </a:r>
            <a:endParaRPr lang="en-US" b="1" i="1" dirty="0">
              <a:solidFill>
                <a:srgbClr val="C00000"/>
              </a:solidFill>
              <a:latin typeface="Times New Roman" pitchFamily="18" charset="0"/>
              <a:cs typeface="Times New Roman" pitchFamily="18" charset="0"/>
            </a:endParaRPr>
          </a:p>
          <a:p>
            <a:pPr algn="just"/>
            <a:r>
              <a:rPr lang="el-GR" b="1" i="1" dirty="0">
                <a:solidFill>
                  <a:srgbClr val="C00000"/>
                </a:solidFill>
                <a:latin typeface="Times New Roman" pitchFamily="18" charset="0"/>
                <a:cs typeface="Times New Roman" pitchFamily="18" charset="0"/>
              </a:rPr>
              <a:t>     </a:t>
            </a:r>
            <a:r>
              <a:rPr lang="el-CY" b="1" dirty="0">
                <a:solidFill>
                  <a:srgbClr val="C00000"/>
                </a:solidFill>
                <a:latin typeface="Times New Roman" pitchFamily="18" charset="0"/>
                <a:cs typeface="Times New Roman" pitchFamily="18" charset="0"/>
              </a:rPr>
              <a:t>Παράδειγμα</a:t>
            </a:r>
            <a:r>
              <a:rPr lang="en-US" b="1" dirty="0">
                <a:solidFill>
                  <a:srgbClr val="C00000"/>
                </a:solidFill>
                <a:latin typeface="Times New Roman" pitchFamily="18" charset="0"/>
                <a:cs typeface="Times New Roman" pitchFamily="18" charset="0"/>
              </a:rPr>
              <a:t>:</a:t>
            </a:r>
            <a:endParaRPr lang="el-CY" b="1" dirty="0">
              <a:solidFill>
                <a:srgbClr val="C00000"/>
              </a:solidFill>
              <a:latin typeface="Times New Roman" pitchFamily="18" charset="0"/>
              <a:cs typeface="Times New Roman" pitchFamily="18" charset="0"/>
            </a:endParaRPr>
          </a:p>
          <a:p>
            <a:pPr marL="268288" lvl="3" indent="268288" algn="just">
              <a:spcBef>
                <a:spcPts val="600"/>
              </a:spcBef>
              <a:buFont typeface="Wingdings" panose="05000000000000000000" pitchFamily="2" charset="2"/>
              <a:buChar char="§"/>
            </a:pPr>
            <a:r>
              <a:rPr lang="el-CY" dirty="0">
                <a:latin typeface="Times New Roman" pitchFamily="18" charset="0"/>
                <a:cs typeface="Times New Roman" pitchFamily="18" charset="0"/>
              </a:rPr>
              <a:t>Έστω π = (4,6,7,1,5,2,3).</a:t>
            </a:r>
          </a:p>
          <a:p>
            <a:pPr marL="268288" lvl="3" indent="268288" algn="just">
              <a:spcBef>
                <a:spcPts val="600"/>
              </a:spcBef>
              <a:buFont typeface="Wingdings" panose="05000000000000000000" pitchFamily="2" charset="2"/>
              <a:buChar char="§"/>
            </a:pPr>
            <a:r>
              <a:rPr lang="el-GR" dirty="0">
                <a:latin typeface="Times New Roman" pitchFamily="18" charset="0"/>
                <a:cs typeface="Times New Roman" pitchFamily="18" charset="0"/>
              </a:rPr>
              <a:t>Έ</a:t>
            </a:r>
            <a:r>
              <a:rPr lang="el-CY" dirty="0">
                <a:latin typeface="Times New Roman" pitchFamily="18" charset="0"/>
                <a:cs typeface="Times New Roman" pitchFamily="18" charset="0"/>
              </a:rPr>
              <a:t>στω τα ζευγάρια (</a:t>
            </a:r>
            <a:r>
              <a:rPr lang="el-GR" dirty="0">
                <a:latin typeface="Times New Roman" pitchFamily="18" charset="0"/>
                <a:cs typeface="Times New Roman" pitchFamily="18" charset="0"/>
              </a:rPr>
              <a:t>δείκτης</a:t>
            </a:r>
            <a:r>
              <a:rPr lang="el-CY" dirty="0">
                <a:latin typeface="Times New Roman" pitchFamily="18" charset="0"/>
                <a:cs typeface="Times New Roman" pitchFamily="18" charset="0"/>
              </a:rPr>
              <a:t>, αριθμός)</a:t>
            </a:r>
            <a:r>
              <a:rPr lang="en-US" dirty="0">
                <a:latin typeface="Times New Roman" pitchFamily="18" charset="0"/>
                <a:cs typeface="Times New Roman" pitchFamily="18" charset="0"/>
              </a:rPr>
              <a:t>: (1,4), (2,6), (3,7), (4,1), (5,5), (6,2), </a:t>
            </a:r>
            <a:r>
              <a:rPr lang="en-US" dirty="0">
                <a:solidFill>
                  <a:srgbClr val="C00000"/>
                </a:solidFill>
                <a:latin typeface="Times New Roman" pitchFamily="18" charset="0"/>
                <a:cs typeface="Times New Roman" pitchFamily="18" charset="0"/>
              </a:rPr>
              <a:t>(7,3)</a:t>
            </a:r>
            <a:r>
              <a:rPr lang="el-GR" dirty="0">
                <a:latin typeface="Times New Roman" pitchFamily="18" charset="0"/>
                <a:cs typeface="Times New Roman" pitchFamily="18" charset="0"/>
              </a:rPr>
              <a:t>.</a:t>
            </a:r>
            <a:endParaRPr lang="el-CY" dirty="0">
              <a:latin typeface="Times New Roman" pitchFamily="18" charset="0"/>
              <a:cs typeface="Times New Roman" pitchFamily="18" charset="0"/>
            </a:endParaRPr>
          </a:p>
        </p:txBody>
      </p:sp>
      <p:sp>
        <p:nvSpPr>
          <p:cNvPr id="9" name="10 - Ορθογώνιο">
            <a:extLst>
              <a:ext uri="{FF2B5EF4-FFF2-40B4-BE49-F238E27FC236}">
                <a16:creationId xmlns:a16="http://schemas.microsoft.com/office/drawing/2014/main" id="{79B3CAE5-8348-48B9-B385-A34303637133}"/>
              </a:ext>
            </a:extLst>
          </p:cNvPr>
          <p:cNvSpPr/>
          <p:nvPr/>
        </p:nvSpPr>
        <p:spPr>
          <a:xfrm>
            <a:off x="1194902" y="5542594"/>
            <a:ext cx="3096000" cy="847181"/>
          </a:xfrm>
          <a:prstGeom prst="rect">
            <a:avLst/>
          </a:prstGeom>
          <a:solidFill>
            <a:schemeClr val="bg2">
              <a:alpha val="37000"/>
            </a:schemeClr>
          </a:solidFill>
          <a:ln>
            <a:noFill/>
          </a:ln>
          <a:scene3d>
            <a:camera prst="orthographicFront"/>
            <a:lightRig rig="threePt" dir="t"/>
          </a:scene3d>
          <a:sp3d>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l-GR" sz="1800"/>
          </a:p>
        </p:txBody>
      </p:sp>
      <p:graphicFrame>
        <p:nvGraphicFramePr>
          <p:cNvPr id="10" name="Group 99">
            <a:extLst>
              <a:ext uri="{FF2B5EF4-FFF2-40B4-BE49-F238E27FC236}">
                <a16:creationId xmlns:a16="http://schemas.microsoft.com/office/drawing/2014/main" id="{8B1FEEC7-A82B-49CC-8EC4-23DC7D7489D3}"/>
              </a:ext>
            </a:extLst>
          </p:cNvPr>
          <p:cNvGraphicFramePr>
            <a:graphicFrameLocks noGrp="1"/>
          </p:cNvGraphicFramePr>
          <p:nvPr/>
        </p:nvGraphicFramePr>
        <p:xfrm>
          <a:off x="1259632" y="5627235"/>
          <a:ext cx="2946629" cy="656970"/>
        </p:xfrm>
        <a:graphic>
          <a:graphicData uri="http://schemas.openxmlformats.org/drawingml/2006/table">
            <a:tbl>
              <a:tblPr/>
              <a:tblGrid>
                <a:gridCol w="792000">
                  <a:extLst>
                    <a:ext uri="{9D8B030D-6E8A-4147-A177-3AD203B41FA5}">
                      <a16:colId xmlns:a16="http://schemas.microsoft.com/office/drawing/2014/main" val="20000"/>
                    </a:ext>
                  </a:extLst>
                </a:gridCol>
                <a:gridCol w="183733">
                  <a:extLst>
                    <a:ext uri="{9D8B030D-6E8A-4147-A177-3AD203B41FA5}">
                      <a16:colId xmlns:a16="http://schemas.microsoft.com/office/drawing/2014/main" val="20001"/>
                    </a:ext>
                  </a:extLst>
                </a:gridCol>
                <a:gridCol w="282671">
                  <a:extLst>
                    <a:ext uri="{9D8B030D-6E8A-4147-A177-3AD203B41FA5}">
                      <a16:colId xmlns:a16="http://schemas.microsoft.com/office/drawing/2014/main" val="20002"/>
                    </a:ext>
                  </a:extLst>
                </a:gridCol>
                <a:gridCol w="280721">
                  <a:extLst>
                    <a:ext uri="{9D8B030D-6E8A-4147-A177-3AD203B41FA5}">
                      <a16:colId xmlns:a16="http://schemas.microsoft.com/office/drawing/2014/main" val="20003"/>
                    </a:ext>
                  </a:extLst>
                </a:gridCol>
                <a:gridCol w="282670">
                  <a:extLst>
                    <a:ext uri="{9D8B030D-6E8A-4147-A177-3AD203B41FA5}">
                      <a16:colId xmlns:a16="http://schemas.microsoft.com/office/drawing/2014/main" val="20004"/>
                    </a:ext>
                  </a:extLst>
                </a:gridCol>
                <a:gridCol w="280721">
                  <a:extLst>
                    <a:ext uri="{9D8B030D-6E8A-4147-A177-3AD203B41FA5}">
                      <a16:colId xmlns:a16="http://schemas.microsoft.com/office/drawing/2014/main" val="20005"/>
                    </a:ext>
                  </a:extLst>
                </a:gridCol>
                <a:gridCol w="282671">
                  <a:extLst>
                    <a:ext uri="{9D8B030D-6E8A-4147-A177-3AD203B41FA5}">
                      <a16:colId xmlns:a16="http://schemas.microsoft.com/office/drawing/2014/main" val="20006"/>
                    </a:ext>
                  </a:extLst>
                </a:gridCol>
                <a:gridCol w="280721">
                  <a:extLst>
                    <a:ext uri="{9D8B030D-6E8A-4147-A177-3AD203B41FA5}">
                      <a16:colId xmlns:a16="http://schemas.microsoft.com/office/drawing/2014/main" val="20007"/>
                    </a:ext>
                  </a:extLst>
                </a:gridCol>
                <a:gridCol w="280721">
                  <a:extLst>
                    <a:ext uri="{9D8B030D-6E8A-4147-A177-3AD203B41FA5}">
                      <a16:colId xmlns:a16="http://schemas.microsoft.com/office/drawing/2014/main" val="20008"/>
                    </a:ext>
                  </a:extLst>
                </a:gridCol>
              </a:tblGrid>
              <a:tr h="328485">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kumimoji="0" lang="en-US" sz="1600" b="0" i="1"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index</a:t>
                      </a:r>
                      <a:r>
                        <a:rPr kumimoji="0" lang="en-US" sz="1600" b="0" i="1" u="none" strike="noStrike" cap="none" normalizeH="0" baseline="0" dirty="0">
                          <a:ln>
                            <a:noFill/>
                          </a:ln>
                          <a:solidFill>
                            <a:schemeClr val="tx2">
                              <a:lumMod val="75000"/>
                            </a:schemeClr>
                          </a:solidFill>
                          <a:effectLst/>
                          <a:latin typeface="Calibri" pitchFamily="34" charset="0"/>
                          <a:ea typeface="Calibri" pitchFamily="34" charset="0"/>
                          <a:cs typeface="Times New Roman" pitchFamily="18" charset="0"/>
                        </a:rPr>
                        <a:t>   </a:t>
                      </a:r>
                      <a:endParaRPr kumimoji="0" lang="el-GR" sz="1200" b="0" i="1" u="none" strike="noStrike" cap="none" normalizeH="0" baseline="0" dirty="0">
                        <a:ln>
                          <a:noFill/>
                        </a:ln>
                        <a:solidFill>
                          <a:schemeClr val="tx2">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200" b="0" i="0" u="none" strike="noStrike" cap="none" normalizeH="0" baseline="0" dirty="0">
                        <a:ln>
                          <a:noFill/>
                        </a:ln>
                        <a:solidFill>
                          <a:schemeClr val="tx1"/>
                        </a:solidFill>
                        <a:effectLst/>
                        <a:latin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1</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2</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3</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4</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5</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6</a:t>
                      </a:r>
                      <a:endParaRPr kumimoji="0" lang="el-GR"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7</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8485">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lang="el-GR" sz="1800" i="1" dirty="0">
                          <a:solidFill>
                            <a:srgbClr val="3333CC"/>
                          </a:solidFill>
                        </a:rPr>
                        <a:t>π</a:t>
                      </a:r>
                      <a:endParaRPr kumimoji="0" lang="el-GR" sz="1200" b="0" i="0" u="none" strike="noStrike" cap="none" normalizeH="0" baseline="0" dirty="0">
                        <a:ln>
                          <a:noFill/>
                        </a:ln>
                        <a:solidFill>
                          <a:srgbClr val="262626"/>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200" b="0" i="0" u="none" strike="noStrike" cap="none" normalizeH="0" baseline="0" dirty="0">
                        <a:ln>
                          <a:noFill/>
                        </a:ln>
                        <a:solidFill>
                          <a:schemeClr val="tx1"/>
                        </a:solidFill>
                        <a:effectLst/>
                        <a:latin typeface="Calibri" pitchFamily="34" charset="0"/>
                        <a:cs typeface="Times New Roman" pitchFamily="18" charset="0"/>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n-US" sz="1800" kern="1200" dirty="0">
                          <a:solidFill>
                            <a:srgbClr val="3333CC"/>
                          </a:solidFill>
                          <a:latin typeface="+mn-lt"/>
                          <a:ea typeface="+mn-ea"/>
                          <a:cs typeface="+mn-cs"/>
                        </a:rPr>
                        <a:t>4</a:t>
                      </a: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6</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7</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n-US" sz="1800" kern="1200" dirty="0">
                          <a:solidFill>
                            <a:srgbClr val="3333CC"/>
                          </a:solidFill>
                          <a:latin typeface="+mn-lt"/>
                          <a:ea typeface="+mn-ea"/>
                          <a:cs typeface="+mn-cs"/>
                        </a:rPr>
                        <a:t>1</a:t>
                      </a: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n-US" sz="1800" kern="1200" dirty="0">
                          <a:solidFill>
                            <a:srgbClr val="3333CC"/>
                          </a:solidFill>
                          <a:latin typeface="+mn-lt"/>
                          <a:ea typeface="+mn-ea"/>
                          <a:cs typeface="+mn-cs"/>
                        </a:rPr>
                        <a:t>5</a:t>
                      </a: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2</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3</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2" name="Οβάλ 1">
            <a:extLst>
              <a:ext uri="{FF2B5EF4-FFF2-40B4-BE49-F238E27FC236}">
                <a16:creationId xmlns:a16="http://schemas.microsoft.com/office/drawing/2014/main" id="{F8587959-536B-418E-9274-3DE9B7754978}"/>
              </a:ext>
            </a:extLst>
          </p:cNvPr>
          <p:cNvSpPr/>
          <p:nvPr/>
        </p:nvSpPr>
        <p:spPr>
          <a:xfrm>
            <a:off x="3923928" y="5681468"/>
            <a:ext cx="288032" cy="57835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35079088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948391" cy="1200329"/>
          </a:xfrm>
          <a:prstGeom prst="rect">
            <a:avLst/>
          </a:prstGeom>
        </p:spPr>
        <p:txBody>
          <a:bodyPr wrap="square">
            <a:spAutoFit/>
          </a:bodyPr>
          <a:lstStyle/>
          <a:p>
            <a:pPr marL="0" lvl="3"/>
            <a:r>
              <a:rPr lang="el-GR" b="1" dirty="0">
                <a:solidFill>
                  <a:srgbClr val="C00000"/>
                </a:solidFill>
                <a:latin typeface="Times New Roman" pitchFamily="18" charset="0"/>
                <a:cs typeface="Times New Roman" pitchFamily="18" charset="0"/>
                <a:sym typeface="Wingdings" pitchFamily="2" charset="2"/>
              </a:rPr>
              <a:t>Αυτοαναστρέφουσες μεταθέσεις</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r>
              <a:rPr lang="el-GR" sz="1800" dirty="0">
                <a:effectLst/>
                <a:latin typeface="Cambria" panose="02040503050406030204" pitchFamily="18" charset="0"/>
                <a:ea typeface="Times New Roman" panose="02020603050405020304" pitchFamily="18" charset="0"/>
                <a:cs typeface="Times New Roman" panose="02020603050405020304" pitchFamily="18" charset="0"/>
              </a:rPr>
              <a:t>Πριν περιγράψουμε τις αυτοαναστρέφουσες μεταθέσεις, πρώτα θα αναφέρουν κάποιες βασικές έννοιες που θα μας βοηθήσουν να οικοδομήσουμε τις αυτοαναστρέφουσες μεταθέσεις.</a:t>
            </a:r>
            <a:r>
              <a:rPr lang="el-GR" dirty="0">
                <a:solidFill>
                  <a:schemeClr val="tx1">
                    <a:lumMod val="95000"/>
                    <a:lumOff val="5000"/>
                  </a:schemeClr>
                </a:solidFill>
                <a:latin typeface="Times New Roman" pitchFamily="18" charset="0"/>
                <a:cs typeface="Times New Roman" pitchFamily="18" charset="0"/>
                <a:sym typeface="Wingdings" pitchFamily="2" charset="2"/>
              </a:rPr>
              <a:t> </a:t>
            </a:r>
            <a:endParaRPr lang="en-US" dirty="0"/>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73</a:t>
            </a:fld>
            <a:endParaRPr lang="el-GR" altLang="el-GR" sz="1200" dirty="0">
              <a:latin typeface="Cambria" pitchFamily="18" charset="0"/>
            </a:endParaRPr>
          </a:p>
        </p:txBody>
      </p:sp>
      <p:sp>
        <p:nvSpPr>
          <p:cNvPr id="11" name="TextBox 10">
            <a:extLst>
              <a:ext uri="{FF2B5EF4-FFF2-40B4-BE49-F238E27FC236}">
                <a16:creationId xmlns:a16="http://schemas.microsoft.com/office/drawing/2014/main" id="{02CE74D0-6E1C-41E6-94B8-815D3F973F1D}"/>
              </a:ext>
            </a:extLst>
          </p:cNvPr>
          <p:cNvSpPr txBox="1"/>
          <p:nvPr/>
        </p:nvSpPr>
        <p:spPr>
          <a:xfrm>
            <a:off x="827537" y="2707510"/>
            <a:ext cx="8064943" cy="2062103"/>
          </a:xfrm>
          <a:prstGeom prst="rect">
            <a:avLst/>
          </a:prstGeom>
          <a:noFill/>
        </p:spPr>
        <p:txBody>
          <a:bodyPr wrap="square">
            <a:spAutoFit/>
          </a:bodyPr>
          <a:lstStyle/>
          <a:p>
            <a:pPr marL="285750" indent="-285750" algn="just">
              <a:buFont typeface="Arial" panose="020B0604020202020204" pitchFamily="34" charset="0"/>
              <a:buChar char="•"/>
            </a:pPr>
            <a:r>
              <a:rPr lang="el-GR" b="1" dirty="0">
                <a:solidFill>
                  <a:srgbClr val="C00000"/>
                </a:solidFill>
                <a:latin typeface="Times New Roman" pitchFamily="18" charset="0"/>
                <a:cs typeface="Times New Roman" pitchFamily="18" charset="0"/>
              </a:rPr>
              <a:t>Ορισμός </a:t>
            </a:r>
            <a:r>
              <a:rPr lang="en-US" b="1" dirty="0">
                <a:solidFill>
                  <a:srgbClr val="C00000"/>
                </a:solidFill>
                <a:latin typeface="Times New Roman" pitchFamily="18" charset="0"/>
                <a:cs typeface="Times New Roman" pitchFamily="18" charset="0"/>
              </a:rPr>
              <a:t>: </a:t>
            </a:r>
            <a:r>
              <a:rPr lang="el-GR" b="1" dirty="0">
                <a:solidFill>
                  <a:srgbClr val="C00000"/>
                </a:solidFill>
                <a:latin typeface="Times New Roman" pitchFamily="18" charset="0"/>
                <a:cs typeface="Times New Roman" pitchFamily="18" charset="0"/>
              </a:rPr>
              <a:t>Αυτοαναστρέφουσες μεταθέσεις.</a:t>
            </a:r>
            <a:r>
              <a:rPr lang="el-GR" b="1" i="1" dirty="0">
                <a:solidFill>
                  <a:srgbClr val="C00000"/>
                </a:solidFill>
                <a:latin typeface="Times New Roman" pitchFamily="18" charset="0"/>
                <a:cs typeface="Times New Roman" pitchFamily="18" charset="0"/>
              </a:rPr>
              <a:t> </a:t>
            </a:r>
            <a:endParaRPr lang="en-US" b="1" i="1" dirty="0">
              <a:solidFill>
                <a:srgbClr val="C00000"/>
              </a:solidFill>
              <a:latin typeface="Times New Roman" pitchFamily="18" charset="0"/>
              <a:cs typeface="Times New Roman" pitchFamily="18" charset="0"/>
            </a:endParaRPr>
          </a:p>
          <a:p>
            <a:pPr algn="just"/>
            <a:r>
              <a:rPr lang="el-GR" b="1" i="1" dirty="0">
                <a:solidFill>
                  <a:srgbClr val="C00000"/>
                </a:solidFill>
                <a:latin typeface="Times New Roman" pitchFamily="18" charset="0"/>
                <a:cs typeface="Times New Roman" pitchFamily="18" charset="0"/>
              </a:rPr>
              <a:t>     </a:t>
            </a:r>
            <a:r>
              <a:rPr lang="el-CY" b="1" dirty="0">
                <a:solidFill>
                  <a:srgbClr val="C00000"/>
                </a:solidFill>
                <a:latin typeface="Times New Roman" pitchFamily="18" charset="0"/>
                <a:cs typeface="Times New Roman" pitchFamily="18" charset="0"/>
              </a:rPr>
              <a:t>Παράδειγμα</a:t>
            </a:r>
            <a:r>
              <a:rPr lang="en-US" b="1" dirty="0">
                <a:solidFill>
                  <a:srgbClr val="C00000"/>
                </a:solidFill>
                <a:latin typeface="Times New Roman" pitchFamily="18" charset="0"/>
                <a:cs typeface="Times New Roman" pitchFamily="18" charset="0"/>
              </a:rPr>
              <a:t>:</a:t>
            </a:r>
            <a:endParaRPr lang="el-CY" b="1" dirty="0">
              <a:solidFill>
                <a:srgbClr val="C00000"/>
              </a:solidFill>
              <a:latin typeface="Times New Roman" pitchFamily="18" charset="0"/>
              <a:cs typeface="Times New Roman" pitchFamily="18" charset="0"/>
            </a:endParaRPr>
          </a:p>
          <a:p>
            <a:pPr marL="268288" lvl="3" indent="268288" algn="just">
              <a:spcBef>
                <a:spcPts val="600"/>
              </a:spcBef>
              <a:buFont typeface="Wingdings" panose="05000000000000000000" pitchFamily="2" charset="2"/>
              <a:buChar char="§"/>
            </a:pPr>
            <a:r>
              <a:rPr lang="el-CY" dirty="0">
                <a:latin typeface="Times New Roman" pitchFamily="18" charset="0"/>
                <a:cs typeface="Times New Roman" pitchFamily="18" charset="0"/>
              </a:rPr>
              <a:t>Έστω π = (4,6,7,1,5,2,3).</a:t>
            </a:r>
          </a:p>
          <a:p>
            <a:pPr marL="268288" lvl="3" indent="268288" algn="just">
              <a:spcBef>
                <a:spcPts val="600"/>
              </a:spcBef>
              <a:buFont typeface="Wingdings" panose="05000000000000000000" pitchFamily="2" charset="2"/>
              <a:buChar char="§"/>
            </a:pPr>
            <a:r>
              <a:rPr lang="el-GR" dirty="0">
                <a:latin typeface="Times New Roman" pitchFamily="18" charset="0"/>
                <a:cs typeface="Times New Roman" pitchFamily="18" charset="0"/>
              </a:rPr>
              <a:t>Έ</a:t>
            </a:r>
            <a:r>
              <a:rPr lang="el-CY" dirty="0">
                <a:latin typeface="Times New Roman" pitchFamily="18" charset="0"/>
                <a:cs typeface="Times New Roman" pitchFamily="18" charset="0"/>
              </a:rPr>
              <a:t>στω τα ζευγάρια (</a:t>
            </a:r>
            <a:r>
              <a:rPr lang="el-GR" dirty="0">
                <a:latin typeface="Times New Roman" pitchFamily="18" charset="0"/>
                <a:cs typeface="Times New Roman" pitchFamily="18" charset="0"/>
              </a:rPr>
              <a:t>δείκτης</a:t>
            </a:r>
            <a:r>
              <a:rPr lang="el-CY" dirty="0">
                <a:latin typeface="Times New Roman" pitchFamily="18" charset="0"/>
                <a:cs typeface="Times New Roman" pitchFamily="18" charset="0"/>
              </a:rPr>
              <a:t>, αριθμός)</a:t>
            </a:r>
            <a:r>
              <a:rPr lang="en-US" dirty="0">
                <a:latin typeface="Times New Roman" pitchFamily="18" charset="0"/>
                <a:cs typeface="Times New Roman" pitchFamily="18" charset="0"/>
              </a:rPr>
              <a:t>: (1,4), (2,6), (3,7), (4,1), (5,5), (6,2), (7,3)</a:t>
            </a:r>
            <a:r>
              <a:rPr lang="el-GR" dirty="0">
                <a:latin typeface="Times New Roman" pitchFamily="18" charset="0"/>
                <a:cs typeface="Times New Roman" pitchFamily="18" charset="0"/>
              </a:rPr>
              <a:t>.</a:t>
            </a:r>
            <a:endParaRPr lang="el-CY" dirty="0">
              <a:latin typeface="Times New Roman" pitchFamily="18" charset="0"/>
              <a:cs typeface="Times New Roman" pitchFamily="18" charset="0"/>
            </a:endParaRPr>
          </a:p>
          <a:p>
            <a:pPr marL="268288" lvl="3" indent="268288" algn="just">
              <a:spcBef>
                <a:spcPts val="600"/>
              </a:spcBef>
              <a:buFont typeface="Wingdings" panose="05000000000000000000" pitchFamily="2" charset="2"/>
              <a:buChar char="§"/>
            </a:pPr>
            <a:r>
              <a:rPr lang="el-CY" dirty="0">
                <a:latin typeface="Times New Roman" pitchFamily="18" charset="0"/>
                <a:cs typeface="Times New Roman" pitchFamily="18" charset="0"/>
              </a:rPr>
              <a:t>Εστω τώρα τα παραπάνω ζευγάρια αλλά αντεστραμένα.</a:t>
            </a:r>
          </a:p>
          <a:p>
            <a:pPr marL="268288" lvl="3" indent="268288" algn="just">
              <a:spcBef>
                <a:spcPts val="600"/>
              </a:spcBef>
              <a:buFont typeface="Wingdings" panose="05000000000000000000" pitchFamily="2" charset="2"/>
              <a:buChar char="§"/>
            </a:pPr>
            <a:r>
              <a:rPr lang="el-CY" dirty="0">
                <a:latin typeface="Times New Roman" pitchFamily="18" charset="0"/>
                <a:cs typeface="Times New Roman" pitchFamily="18" charset="0"/>
              </a:rPr>
              <a:t>Νέα ζευγάρια</a:t>
            </a:r>
            <a:r>
              <a:rPr lang="en-US" dirty="0">
                <a:latin typeface="Times New Roman" pitchFamily="18" charset="0"/>
                <a:cs typeface="Times New Roman" pitchFamily="18" charset="0"/>
              </a:rPr>
              <a:t>: (4,1), (</a:t>
            </a:r>
            <a:r>
              <a:rPr lang="el-CY" dirty="0">
                <a:latin typeface="Times New Roman" pitchFamily="18" charset="0"/>
                <a:cs typeface="Times New Roman" pitchFamily="18" charset="0"/>
              </a:rPr>
              <a:t>6,2</a:t>
            </a:r>
            <a:r>
              <a:rPr lang="en-US" dirty="0">
                <a:latin typeface="Times New Roman" pitchFamily="18" charset="0"/>
                <a:cs typeface="Times New Roman" pitchFamily="18" charset="0"/>
              </a:rPr>
              <a:t>), (</a:t>
            </a:r>
            <a:r>
              <a:rPr lang="el-CY" dirty="0">
                <a:latin typeface="Times New Roman" pitchFamily="18" charset="0"/>
                <a:cs typeface="Times New Roman" pitchFamily="18" charset="0"/>
              </a:rPr>
              <a:t>7,3</a:t>
            </a:r>
            <a:r>
              <a:rPr lang="en-US" dirty="0">
                <a:latin typeface="Times New Roman" pitchFamily="18" charset="0"/>
                <a:cs typeface="Times New Roman" pitchFamily="18" charset="0"/>
              </a:rPr>
              <a:t>), (</a:t>
            </a:r>
            <a:r>
              <a:rPr lang="el-CY" dirty="0">
                <a:latin typeface="Times New Roman" pitchFamily="18" charset="0"/>
                <a:cs typeface="Times New Roman" pitchFamily="18" charset="0"/>
              </a:rPr>
              <a:t>1,4</a:t>
            </a:r>
            <a:r>
              <a:rPr lang="en-US" dirty="0">
                <a:latin typeface="Times New Roman" pitchFamily="18" charset="0"/>
                <a:cs typeface="Times New Roman" pitchFamily="18" charset="0"/>
              </a:rPr>
              <a:t>), (5,5), (</a:t>
            </a:r>
            <a:r>
              <a:rPr lang="el-CY" dirty="0">
                <a:latin typeface="Times New Roman" pitchFamily="18" charset="0"/>
                <a:cs typeface="Times New Roman" pitchFamily="18" charset="0"/>
              </a:rPr>
              <a:t>2,6</a:t>
            </a:r>
            <a:r>
              <a:rPr lang="en-US" dirty="0">
                <a:latin typeface="Times New Roman" pitchFamily="18" charset="0"/>
                <a:cs typeface="Times New Roman" pitchFamily="18" charset="0"/>
              </a:rPr>
              <a:t>), (</a:t>
            </a:r>
            <a:r>
              <a:rPr lang="el-CY" dirty="0">
                <a:latin typeface="Times New Roman" pitchFamily="18" charset="0"/>
                <a:cs typeface="Times New Roman" pitchFamily="18" charset="0"/>
              </a:rPr>
              <a:t>3,7</a:t>
            </a:r>
            <a:r>
              <a:rPr lang="en-US" dirty="0">
                <a:latin typeface="Times New Roman" pitchFamily="18" charset="0"/>
                <a:cs typeface="Times New Roman" pitchFamily="18" charset="0"/>
              </a:rPr>
              <a:t>)</a:t>
            </a:r>
            <a:r>
              <a:rPr lang="el-GR" dirty="0">
                <a:latin typeface="Times New Roman" pitchFamily="18" charset="0"/>
                <a:cs typeface="Times New Roman" pitchFamily="18" charset="0"/>
              </a:rPr>
              <a:t>.</a:t>
            </a:r>
            <a:endParaRPr lang="el-CY" dirty="0">
              <a:latin typeface="Times New Roman" pitchFamily="18" charset="0"/>
              <a:cs typeface="Times New Roman" pitchFamily="18" charset="0"/>
            </a:endParaRPr>
          </a:p>
        </p:txBody>
      </p:sp>
      <p:sp>
        <p:nvSpPr>
          <p:cNvPr id="9" name="10 - Ορθογώνιο">
            <a:extLst>
              <a:ext uri="{FF2B5EF4-FFF2-40B4-BE49-F238E27FC236}">
                <a16:creationId xmlns:a16="http://schemas.microsoft.com/office/drawing/2014/main" id="{79B3CAE5-8348-48B9-B385-A34303637133}"/>
              </a:ext>
            </a:extLst>
          </p:cNvPr>
          <p:cNvSpPr/>
          <p:nvPr/>
        </p:nvSpPr>
        <p:spPr>
          <a:xfrm>
            <a:off x="1194902" y="5542594"/>
            <a:ext cx="3096000" cy="847181"/>
          </a:xfrm>
          <a:prstGeom prst="rect">
            <a:avLst/>
          </a:prstGeom>
          <a:solidFill>
            <a:schemeClr val="bg2">
              <a:alpha val="37000"/>
            </a:schemeClr>
          </a:solidFill>
          <a:ln>
            <a:noFill/>
          </a:ln>
          <a:scene3d>
            <a:camera prst="orthographicFront"/>
            <a:lightRig rig="threePt" dir="t"/>
          </a:scene3d>
          <a:sp3d>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l-GR" sz="1800"/>
          </a:p>
        </p:txBody>
      </p:sp>
      <p:graphicFrame>
        <p:nvGraphicFramePr>
          <p:cNvPr id="10" name="Group 99">
            <a:extLst>
              <a:ext uri="{FF2B5EF4-FFF2-40B4-BE49-F238E27FC236}">
                <a16:creationId xmlns:a16="http://schemas.microsoft.com/office/drawing/2014/main" id="{8B1FEEC7-A82B-49CC-8EC4-23DC7D7489D3}"/>
              </a:ext>
            </a:extLst>
          </p:cNvPr>
          <p:cNvGraphicFramePr>
            <a:graphicFrameLocks noGrp="1"/>
          </p:cNvGraphicFramePr>
          <p:nvPr/>
        </p:nvGraphicFramePr>
        <p:xfrm>
          <a:off x="1259632" y="5627235"/>
          <a:ext cx="2946629" cy="656970"/>
        </p:xfrm>
        <a:graphic>
          <a:graphicData uri="http://schemas.openxmlformats.org/drawingml/2006/table">
            <a:tbl>
              <a:tblPr/>
              <a:tblGrid>
                <a:gridCol w="792000">
                  <a:extLst>
                    <a:ext uri="{9D8B030D-6E8A-4147-A177-3AD203B41FA5}">
                      <a16:colId xmlns:a16="http://schemas.microsoft.com/office/drawing/2014/main" val="20000"/>
                    </a:ext>
                  </a:extLst>
                </a:gridCol>
                <a:gridCol w="183733">
                  <a:extLst>
                    <a:ext uri="{9D8B030D-6E8A-4147-A177-3AD203B41FA5}">
                      <a16:colId xmlns:a16="http://schemas.microsoft.com/office/drawing/2014/main" val="20001"/>
                    </a:ext>
                  </a:extLst>
                </a:gridCol>
                <a:gridCol w="282671">
                  <a:extLst>
                    <a:ext uri="{9D8B030D-6E8A-4147-A177-3AD203B41FA5}">
                      <a16:colId xmlns:a16="http://schemas.microsoft.com/office/drawing/2014/main" val="20002"/>
                    </a:ext>
                  </a:extLst>
                </a:gridCol>
                <a:gridCol w="280721">
                  <a:extLst>
                    <a:ext uri="{9D8B030D-6E8A-4147-A177-3AD203B41FA5}">
                      <a16:colId xmlns:a16="http://schemas.microsoft.com/office/drawing/2014/main" val="20003"/>
                    </a:ext>
                  </a:extLst>
                </a:gridCol>
                <a:gridCol w="282670">
                  <a:extLst>
                    <a:ext uri="{9D8B030D-6E8A-4147-A177-3AD203B41FA5}">
                      <a16:colId xmlns:a16="http://schemas.microsoft.com/office/drawing/2014/main" val="20004"/>
                    </a:ext>
                  </a:extLst>
                </a:gridCol>
                <a:gridCol w="280721">
                  <a:extLst>
                    <a:ext uri="{9D8B030D-6E8A-4147-A177-3AD203B41FA5}">
                      <a16:colId xmlns:a16="http://schemas.microsoft.com/office/drawing/2014/main" val="20005"/>
                    </a:ext>
                  </a:extLst>
                </a:gridCol>
                <a:gridCol w="282671">
                  <a:extLst>
                    <a:ext uri="{9D8B030D-6E8A-4147-A177-3AD203B41FA5}">
                      <a16:colId xmlns:a16="http://schemas.microsoft.com/office/drawing/2014/main" val="20006"/>
                    </a:ext>
                  </a:extLst>
                </a:gridCol>
                <a:gridCol w="280721">
                  <a:extLst>
                    <a:ext uri="{9D8B030D-6E8A-4147-A177-3AD203B41FA5}">
                      <a16:colId xmlns:a16="http://schemas.microsoft.com/office/drawing/2014/main" val="20007"/>
                    </a:ext>
                  </a:extLst>
                </a:gridCol>
                <a:gridCol w="280721">
                  <a:extLst>
                    <a:ext uri="{9D8B030D-6E8A-4147-A177-3AD203B41FA5}">
                      <a16:colId xmlns:a16="http://schemas.microsoft.com/office/drawing/2014/main" val="20008"/>
                    </a:ext>
                  </a:extLst>
                </a:gridCol>
              </a:tblGrid>
              <a:tr h="328485">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kumimoji="0" lang="en-US" sz="1600" b="0" i="1"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index</a:t>
                      </a:r>
                      <a:r>
                        <a:rPr kumimoji="0" lang="en-US" sz="1600" b="0" i="1" u="none" strike="noStrike" cap="none" normalizeH="0" baseline="0" dirty="0">
                          <a:ln>
                            <a:noFill/>
                          </a:ln>
                          <a:solidFill>
                            <a:schemeClr val="tx2">
                              <a:lumMod val="75000"/>
                            </a:schemeClr>
                          </a:solidFill>
                          <a:effectLst/>
                          <a:latin typeface="Calibri" pitchFamily="34" charset="0"/>
                          <a:ea typeface="Calibri" pitchFamily="34" charset="0"/>
                          <a:cs typeface="Times New Roman" pitchFamily="18" charset="0"/>
                        </a:rPr>
                        <a:t>   </a:t>
                      </a:r>
                      <a:endParaRPr kumimoji="0" lang="el-GR" sz="1200" b="0" i="1" u="none" strike="noStrike" cap="none" normalizeH="0" baseline="0" dirty="0">
                        <a:ln>
                          <a:noFill/>
                        </a:ln>
                        <a:solidFill>
                          <a:schemeClr val="tx2">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200" b="0" i="0" u="none" strike="noStrike" cap="none" normalizeH="0" baseline="0" dirty="0">
                        <a:ln>
                          <a:noFill/>
                        </a:ln>
                        <a:solidFill>
                          <a:schemeClr val="tx1"/>
                        </a:solidFill>
                        <a:effectLst/>
                        <a:latin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1</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2</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3</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4</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5</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6</a:t>
                      </a:r>
                      <a:endParaRPr kumimoji="0" lang="el-GR"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7</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8485">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lang="el-GR" sz="1800" i="1" dirty="0">
                          <a:solidFill>
                            <a:srgbClr val="3333CC"/>
                          </a:solidFill>
                        </a:rPr>
                        <a:t>π</a:t>
                      </a:r>
                      <a:endParaRPr kumimoji="0" lang="el-GR" sz="1200" b="0" i="0" u="none" strike="noStrike" cap="none" normalizeH="0" baseline="0" dirty="0">
                        <a:ln>
                          <a:noFill/>
                        </a:ln>
                        <a:solidFill>
                          <a:srgbClr val="262626"/>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200" b="0" i="0" u="none" strike="noStrike" cap="none" normalizeH="0" baseline="0" dirty="0">
                        <a:ln>
                          <a:noFill/>
                        </a:ln>
                        <a:solidFill>
                          <a:schemeClr val="tx1"/>
                        </a:solidFill>
                        <a:effectLst/>
                        <a:latin typeface="Calibri" pitchFamily="34" charset="0"/>
                        <a:cs typeface="Times New Roman" pitchFamily="18" charset="0"/>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n-US" sz="1800" kern="1200" dirty="0">
                          <a:solidFill>
                            <a:srgbClr val="3333CC"/>
                          </a:solidFill>
                          <a:latin typeface="+mn-lt"/>
                          <a:ea typeface="+mn-ea"/>
                          <a:cs typeface="+mn-cs"/>
                        </a:rPr>
                        <a:t>4</a:t>
                      </a: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6</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7</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n-US" sz="1800" kern="1200" dirty="0">
                          <a:solidFill>
                            <a:srgbClr val="3333CC"/>
                          </a:solidFill>
                          <a:latin typeface="+mn-lt"/>
                          <a:ea typeface="+mn-ea"/>
                          <a:cs typeface="+mn-cs"/>
                        </a:rPr>
                        <a:t>1</a:t>
                      </a: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n-US" sz="1800" kern="1200" dirty="0">
                          <a:solidFill>
                            <a:srgbClr val="3333CC"/>
                          </a:solidFill>
                          <a:latin typeface="+mn-lt"/>
                          <a:ea typeface="+mn-ea"/>
                          <a:cs typeface="+mn-cs"/>
                        </a:rPr>
                        <a:t>5</a:t>
                      </a: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2</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3</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2" name="10 - Ορθογώνιο">
            <a:extLst>
              <a:ext uri="{FF2B5EF4-FFF2-40B4-BE49-F238E27FC236}">
                <a16:creationId xmlns:a16="http://schemas.microsoft.com/office/drawing/2014/main" id="{3970A5F4-A649-4A42-8087-710BA5EA1D79}"/>
              </a:ext>
            </a:extLst>
          </p:cNvPr>
          <p:cNvSpPr/>
          <p:nvPr/>
        </p:nvSpPr>
        <p:spPr>
          <a:xfrm>
            <a:off x="5364088" y="5534147"/>
            <a:ext cx="3096000" cy="847181"/>
          </a:xfrm>
          <a:prstGeom prst="rect">
            <a:avLst/>
          </a:prstGeom>
          <a:solidFill>
            <a:schemeClr val="bg2">
              <a:alpha val="37000"/>
            </a:schemeClr>
          </a:solidFill>
          <a:ln>
            <a:noFill/>
          </a:ln>
          <a:scene3d>
            <a:camera prst="orthographicFront"/>
            <a:lightRig rig="threePt" dir="t"/>
          </a:scene3d>
          <a:sp3d>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l-GR" sz="1800"/>
          </a:p>
        </p:txBody>
      </p:sp>
      <p:graphicFrame>
        <p:nvGraphicFramePr>
          <p:cNvPr id="13" name="Group 99">
            <a:extLst>
              <a:ext uri="{FF2B5EF4-FFF2-40B4-BE49-F238E27FC236}">
                <a16:creationId xmlns:a16="http://schemas.microsoft.com/office/drawing/2014/main" id="{BF25C94C-755E-4859-9882-8DCABC7A4B27}"/>
              </a:ext>
            </a:extLst>
          </p:cNvPr>
          <p:cNvGraphicFramePr>
            <a:graphicFrameLocks noGrp="1"/>
          </p:cNvGraphicFramePr>
          <p:nvPr>
            <p:extLst>
              <p:ext uri="{D42A27DB-BD31-4B8C-83A1-F6EECF244321}">
                <p14:modId xmlns:p14="http://schemas.microsoft.com/office/powerpoint/2010/main" val="4291886572"/>
              </p:ext>
            </p:extLst>
          </p:nvPr>
        </p:nvGraphicFramePr>
        <p:xfrm>
          <a:off x="5428818" y="5618788"/>
          <a:ext cx="2946629" cy="656970"/>
        </p:xfrm>
        <a:graphic>
          <a:graphicData uri="http://schemas.openxmlformats.org/drawingml/2006/table">
            <a:tbl>
              <a:tblPr/>
              <a:tblGrid>
                <a:gridCol w="792000">
                  <a:extLst>
                    <a:ext uri="{9D8B030D-6E8A-4147-A177-3AD203B41FA5}">
                      <a16:colId xmlns:a16="http://schemas.microsoft.com/office/drawing/2014/main" val="20000"/>
                    </a:ext>
                  </a:extLst>
                </a:gridCol>
                <a:gridCol w="183733">
                  <a:extLst>
                    <a:ext uri="{9D8B030D-6E8A-4147-A177-3AD203B41FA5}">
                      <a16:colId xmlns:a16="http://schemas.microsoft.com/office/drawing/2014/main" val="20001"/>
                    </a:ext>
                  </a:extLst>
                </a:gridCol>
                <a:gridCol w="282671">
                  <a:extLst>
                    <a:ext uri="{9D8B030D-6E8A-4147-A177-3AD203B41FA5}">
                      <a16:colId xmlns:a16="http://schemas.microsoft.com/office/drawing/2014/main" val="20002"/>
                    </a:ext>
                  </a:extLst>
                </a:gridCol>
                <a:gridCol w="280721">
                  <a:extLst>
                    <a:ext uri="{9D8B030D-6E8A-4147-A177-3AD203B41FA5}">
                      <a16:colId xmlns:a16="http://schemas.microsoft.com/office/drawing/2014/main" val="20003"/>
                    </a:ext>
                  </a:extLst>
                </a:gridCol>
                <a:gridCol w="282670">
                  <a:extLst>
                    <a:ext uri="{9D8B030D-6E8A-4147-A177-3AD203B41FA5}">
                      <a16:colId xmlns:a16="http://schemas.microsoft.com/office/drawing/2014/main" val="20004"/>
                    </a:ext>
                  </a:extLst>
                </a:gridCol>
                <a:gridCol w="280721">
                  <a:extLst>
                    <a:ext uri="{9D8B030D-6E8A-4147-A177-3AD203B41FA5}">
                      <a16:colId xmlns:a16="http://schemas.microsoft.com/office/drawing/2014/main" val="20005"/>
                    </a:ext>
                  </a:extLst>
                </a:gridCol>
                <a:gridCol w="282671">
                  <a:extLst>
                    <a:ext uri="{9D8B030D-6E8A-4147-A177-3AD203B41FA5}">
                      <a16:colId xmlns:a16="http://schemas.microsoft.com/office/drawing/2014/main" val="20006"/>
                    </a:ext>
                  </a:extLst>
                </a:gridCol>
                <a:gridCol w="280721">
                  <a:extLst>
                    <a:ext uri="{9D8B030D-6E8A-4147-A177-3AD203B41FA5}">
                      <a16:colId xmlns:a16="http://schemas.microsoft.com/office/drawing/2014/main" val="20007"/>
                    </a:ext>
                  </a:extLst>
                </a:gridCol>
                <a:gridCol w="280721">
                  <a:extLst>
                    <a:ext uri="{9D8B030D-6E8A-4147-A177-3AD203B41FA5}">
                      <a16:colId xmlns:a16="http://schemas.microsoft.com/office/drawing/2014/main" val="20008"/>
                    </a:ext>
                  </a:extLst>
                </a:gridCol>
              </a:tblGrid>
              <a:tr h="328485">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kumimoji="0" lang="en-US" sz="1600" b="0" i="1"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index</a:t>
                      </a:r>
                      <a:r>
                        <a:rPr kumimoji="0" lang="en-US" sz="1600" b="0" i="1" u="none" strike="noStrike" cap="none" normalizeH="0" baseline="0" dirty="0">
                          <a:ln>
                            <a:noFill/>
                          </a:ln>
                          <a:solidFill>
                            <a:schemeClr val="tx2">
                              <a:lumMod val="75000"/>
                            </a:schemeClr>
                          </a:solidFill>
                          <a:effectLst/>
                          <a:latin typeface="Calibri" pitchFamily="34" charset="0"/>
                          <a:ea typeface="Calibri" pitchFamily="34" charset="0"/>
                          <a:cs typeface="Times New Roman" pitchFamily="18" charset="0"/>
                        </a:rPr>
                        <a:t>   </a:t>
                      </a:r>
                      <a:endParaRPr kumimoji="0" lang="el-GR" sz="1200" b="0" i="1" u="none" strike="noStrike" cap="none" normalizeH="0" baseline="0" dirty="0">
                        <a:ln>
                          <a:noFill/>
                        </a:ln>
                        <a:solidFill>
                          <a:schemeClr val="tx2">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200" b="0" i="0" u="none" strike="noStrike" cap="none" normalizeH="0" baseline="0" dirty="0">
                        <a:ln>
                          <a:noFill/>
                        </a:ln>
                        <a:solidFill>
                          <a:schemeClr val="tx1"/>
                        </a:solidFill>
                        <a:effectLst/>
                        <a:latin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1</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2</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3</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4</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5</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6</a:t>
                      </a:r>
                      <a:endParaRPr kumimoji="0" lang="el-GR"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7</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8485">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lang="el-GR" sz="1800" i="1" dirty="0">
                          <a:solidFill>
                            <a:srgbClr val="3333CC"/>
                          </a:solidFill>
                        </a:rPr>
                        <a:t>π*</a:t>
                      </a:r>
                      <a:endParaRPr kumimoji="0" lang="el-GR" sz="1200" b="0" i="0" u="none" strike="noStrike" cap="none" normalizeH="0" baseline="0" dirty="0">
                        <a:ln>
                          <a:noFill/>
                        </a:ln>
                        <a:solidFill>
                          <a:srgbClr val="262626"/>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200" b="0" i="0" u="none" strike="noStrike" cap="none" normalizeH="0" baseline="0" dirty="0">
                        <a:ln>
                          <a:noFill/>
                        </a:ln>
                        <a:solidFill>
                          <a:schemeClr val="tx1"/>
                        </a:solidFill>
                        <a:effectLst/>
                        <a:latin typeface="Calibri" pitchFamily="34" charset="0"/>
                        <a:cs typeface="Times New Roman" pitchFamily="18" charset="0"/>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0961667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948391" cy="1200329"/>
          </a:xfrm>
          <a:prstGeom prst="rect">
            <a:avLst/>
          </a:prstGeom>
        </p:spPr>
        <p:txBody>
          <a:bodyPr wrap="square">
            <a:spAutoFit/>
          </a:bodyPr>
          <a:lstStyle/>
          <a:p>
            <a:pPr marL="0" lvl="3"/>
            <a:r>
              <a:rPr lang="el-GR" b="1" dirty="0">
                <a:solidFill>
                  <a:srgbClr val="C00000"/>
                </a:solidFill>
                <a:latin typeface="Times New Roman" pitchFamily="18" charset="0"/>
                <a:cs typeface="Times New Roman" pitchFamily="18" charset="0"/>
                <a:sym typeface="Wingdings" pitchFamily="2" charset="2"/>
              </a:rPr>
              <a:t>Αυτοαναστρέφουσες μεταθέσεις</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r>
              <a:rPr lang="el-GR" sz="1800" dirty="0">
                <a:effectLst/>
                <a:latin typeface="Cambria" panose="02040503050406030204" pitchFamily="18" charset="0"/>
                <a:ea typeface="Times New Roman" panose="02020603050405020304" pitchFamily="18" charset="0"/>
                <a:cs typeface="Times New Roman" panose="02020603050405020304" pitchFamily="18" charset="0"/>
              </a:rPr>
              <a:t>Πριν περιγράψουμε τις αυτοαναστρέφουσες μεταθέσεις, πρώτα θα αναφέρουν κάποιες βασικές έννοιες που θα μας βοηθήσουν να οικοδομήσουμε τις αυτοαναστρέφουσες μεταθέσεις.</a:t>
            </a:r>
            <a:r>
              <a:rPr lang="el-GR" dirty="0">
                <a:solidFill>
                  <a:schemeClr val="tx1">
                    <a:lumMod val="95000"/>
                    <a:lumOff val="5000"/>
                  </a:schemeClr>
                </a:solidFill>
                <a:latin typeface="Times New Roman" pitchFamily="18" charset="0"/>
                <a:cs typeface="Times New Roman" pitchFamily="18" charset="0"/>
                <a:sym typeface="Wingdings" pitchFamily="2" charset="2"/>
              </a:rPr>
              <a:t> </a:t>
            </a:r>
            <a:endParaRPr lang="en-US" dirty="0"/>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74</a:t>
            </a:fld>
            <a:endParaRPr lang="el-GR" altLang="el-GR" sz="1200" dirty="0">
              <a:latin typeface="Cambria" pitchFamily="18" charset="0"/>
            </a:endParaRPr>
          </a:p>
        </p:txBody>
      </p:sp>
      <p:sp>
        <p:nvSpPr>
          <p:cNvPr id="11" name="TextBox 10">
            <a:extLst>
              <a:ext uri="{FF2B5EF4-FFF2-40B4-BE49-F238E27FC236}">
                <a16:creationId xmlns:a16="http://schemas.microsoft.com/office/drawing/2014/main" id="{02CE74D0-6E1C-41E6-94B8-815D3F973F1D}"/>
              </a:ext>
            </a:extLst>
          </p:cNvPr>
          <p:cNvSpPr txBox="1"/>
          <p:nvPr/>
        </p:nvSpPr>
        <p:spPr>
          <a:xfrm>
            <a:off x="827537" y="2707510"/>
            <a:ext cx="8064943" cy="2062103"/>
          </a:xfrm>
          <a:prstGeom prst="rect">
            <a:avLst/>
          </a:prstGeom>
          <a:noFill/>
        </p:spPr>
        <p:txBody>
          <a:bodyPr wrap="square">
            <a:spAutoFit/>
          </a:bodyPr>
          <a:lstStyle/>
          <a:p>
            <a:pPr marL="285750" indent="-285750" algn="just">
              <a:buFont typeface="Arial" panose="020B0604020202020204" pitchFamily="34" charset="0"/>
              <a:buChar char="•"/>
            </a:pPr>
            <a:r>
              <a:rPr lang="el-GR" b="1" dirty="0">
                <a:solidFill>
                  <a:srgbClr val="C00000"/>
                </a:solidFill>
                <a:latin typeface="Times New Roman" pitchFamily="18" charset="0"/>
                <a:cs typeface="Times New Roman" pitchFamily="18" charset="0"/>
              </a:rPr>
              <a:t>Ορισμός </a:t>
            </a:r>
            <a:r>
              <a:rPr lang="en-US" b="1" dirty="0">
                <a:solidFill>
                  <a:srgbClr val="C00000"/>
                </a:solidFill>
                <a:latin typeface="Times New Roman" pitchFamily="18" charset="0"/>
                <a:cs typeface="Times New Roman" pitchFamily="18" charset="0"/>
              </a:rPr>
              <a:t>: </a:t>
            </a:r>
            <a:r>
              <a:rPr lang="el-GR" b="1" dirty="0">
                <a:solidFill>
                  <a:srgbClr val="C00000"/>
                </a:solidFill>
                <a:latin typeface="Times New Roman" pitchFamily="18" charset="0"/>
                <a:cs typeface="Times New Roman" pitchFamily="18" charset="0"/>
              </a:rPr>
              <a:t>Αυτοαναστρέφουσες μεταθέσεις.</a:t>
            </a:r>
            <a:r>
              <a:rPr lang="el-GR" b="1" i="1" dirty="0">
                <a:solidFill>
                  <a:srgbClr val="C00000"/>
                </a:solidFill>
                <a:latin typeface="Times New Roman" pitchFamily="18" charset="0"/>
                <a:cs typeface="Times New Roman" pitchFamily="18" charset="0"/>
              </a:rPr>
              <a:t> </a:t>
            </a:r>
            <a:endParaRPr lang="en-US" b="1" i="1" dirty="0">
              <a:solidFill>
                <a:srgbClr val="C00000"/>
              </a:solidFill>
              <a:latin typeface="Times New Roman" pitchFamily="18" charset="0"/>
              <a:cs typeface="Times New Roman" pitchFamily="18" charset="0"/>
            </a:endParaRPr>
          </a:p>
          <a:p>
            <a:pPr algn="just"/>
            <a:r>
              <a:rPr lang="el-GR" b="1" i="1" dirty="0">
                <a:solidFill>
                  <a:srgbClr val="C00000"/>
                </a:solidFill>
                <a:latin typeface="Times New Roman" pitchFamily="18" charset="0"/>
                <a:cs typeface="Times New Roman" pitchFamily="18" charset="0"/>
              </a:rPr>
              <a:t>     </a:t>
            </a:r>
            <a:r>
              <a:rPr lang="el-CY" b="1" dirty="0">
                <a:solidFill>
                  <a:srgbClr val="C00000"/>
                </a:solidFill>
                <a:latin typeface="Times New Roman" pitchFamily="18" charset="0"/>
                <a:cs typeface="Times New Roman" pitchFamily="18" charset="0"/>
              </a:rPr>
              <a:t>Παράδειγμα</a:t>
            </a:r>
            <a:r>
              <a:rPr lang="en-US" b="1" dirty="0">
                <a:solidFill>
                  <a:srgbClr val="C00000"/>
                </a:solidFill>
                <a:latin typeface="Times New Roman" pitchFamily="18" charset="0"/>
                <a:cs typeface="Times New Roman" pitchFamily="18" charset="0"/>
              </a:rPr>
              <a:t>:</a:t>
            </a:r>
            <a:endParaRPr lang="el-CY" b="1" dirty="0">
              <a:solidFill>
                <a:srgbClr val="C00000"/>
              </a:solidFill>
              <a:latin typeface="Times New Roman" pitchFamily="18" charset="0"/>
              <a:cs typeface="Times New Roman" pitchFamily="18" charset="0"/>
            </a:endParaRPr>
          </a:p>
          <a:p>
            <a:pPr marL="268288" lvl="3" indent="268288" algn="just">
              <a:spcBef>
                <a:spcPts val="600"/>
              </a:spcBef>
              <a:buFont typeface="Wingdings" panose="05000000000000000000" pitchFamily="2" charset="2"/>
              <a:buChar char="§"/>
            </a:pPr>
            <a:r>
              <a:rPr lang="el-CY" dirty="0">
                <a:latin typeface="Times New Roman" pitchFamily="18" charset="0"/>
                <a:cs typeface="Times New Roman" pitchFamily="18" charset="0"/>
              </a:rPr>
              <a:t>Έστω π = (4,6,7,1,5,2,3).</a:t>
            </a:r>
          </a:p>
          <a:p>
            <a:pPr marL="268288" lvl="3" indent="268288" algn="just">
              <a:spcBef>
                <a:spcPts val="600"/>
              </a:spcBef>
              <a:buFont typeface="Wingdings" panose="05000000000000000000" pitchFamily="2" charset="2"/>
              <a:buChar char="§"/>
            </a:pPr>
            <a:r>
              <a:rPr lang="el-GR" dirty="0">
                <a:latin typeface="Times New Roman" pitchFamily="18" charset="0"/>
                <a:cs typeface="Times New Roman" pitchFamily="18" charset="0"/>
              </a:rPr>
              <a:t>Έ</a:t>
            </a:r>
            <a:r>
              <a:rPr lang="el-CY" dirty="0">
                <a:latin typeface="Times New Roman" pitchFamily="18" charset="0"/>
                <a:cs typeface="Times New Roman" pitchFamily="18" charset="0"/>
              </a:rPr>
              <a:t>στω τα ζευγάρια (</a:t>
            </a:r>
            <a:r>
              <a:rPr lang="el-GR" dirty="0">
                <a:latin typeface="Times New Roman" pitchFamily="18" charset="0"/>
                <a:cs typeface="Times New Roman" pitchFamily="18" charset="0"/>
              </a:rPr>
              <a:t>δείκτης</a:t>
            </a:r>
            <a:r>
              <a:rPr lang="el-CY" dirty="0">
                <a:latin typeface="Times New Roman" pitchFamily="18" charset="0"/>
                <a:cs typeface="Times New Roman" pitchFamily="18" charset="0"/>
              </a:rPr>
              <a:t>, αριθμός)</a:t>
            </a:r>
            <a:r>
              <a:rPr lang="en-US" dirty="0">
                <a:latin typeface="Times New Roman" pitchFamily="18" charset="0"/>
                <a:cs typeface="Times New Roman" pitchFamily="18" charset="0"/>
              </a:rPr>
              <a:t>: (1,4), (2,6), (3,7), (4,1), (5,5), (6,2), (7,3)</a:t>
            </a:r>
            <a:r>
              <a:rPr lang="el-GR" dirty="0">
                <a:latin typeface="Times New Roman" pitchFamily="18" charset="0"/>
                <a:cs typeface="Times New Roman" pitchFamily="18" charset="0"/>
              </a:rPr>
              <a:t>.</a:t>
            </a:r>
            <a:endParaRPr lang="el-CY" dirty="0">
              <a:latin typeface="Times New Roman" pitchFamily="18" charset="0"/>
              <a:cs typeface="Times New Roman" pitchFamily="18" charset="0"/>
            </a:endParaRPr>
          </a:p>
          <a:p>
            <a:pPr marL="268288" lvl="3" indent="268288" algn="just">
              <a:spcBef>
                <a:spcPts val="600"/>
              </a:spcBef>
              <a:buFont typeface="Wingdings" panose="05000000000000000000" pitchFamily="2" charset="2"/>
              <a:buChar char="§"/>
            </a:pPr>
            <a:r>
              <a:rPr lang="el-CY" dirty="0">
                <a:latin typeface="Times New Roman" pitchFamily="18" charset="0"/>
                <a:cs typeface="Times New Roman" pitchFamily="18" charset="0"/>
              </a:rPr>
              <a:t>Εστω τώρα τα παραπάνω ζευγάρια αλλά αντεστραμένα.</a:t>
            </a:r>
          </a:p>
          <a:p>
            <a:pPr marL="268288" lvl="3" indent="268288" algn="just">
              <a:spcBef>
                <a:spcPts val="600"/>
              </a:spcBef>
              <a:buFont typeface="Wingdings" panose="05000000000000000000" pitchFamily="2" charset="2"/>
              <a:buChar char="§"/>
            </a:pPr>
            <a:r>
              <a:rPr lang="el-CY" dirty="0">
                <a:latin typeface="Times New Roman" pitchFamily="18" charset="0"/>
                <a:cs typeface="Times New Roman" pitchFamily="18" charset="0"/>
              </a:rPr>
              <a:t>Νέα ζευγάρια</a:t>
            </a:r>
            <a:r>
              <a:rPr lang="en-US" dirty="0">
                <a:latin typeface="Times New Roman" pitchFamily="18" charset="0"/>
                <a:cs typeface="Times New Roman" pitchFamily="18" charset="0"/>
              </a:rPr>
              <a:t>: </a:t>
            </a:r>
            <a:r>
              <a:rPr lang="en-US" dirty="0">
                <a:solidFill>
                  <a:srgbClr val="C00000"/>
                </a:solidFill>
                <a:latin typeface="Times New Roman" pitchFamily="18" charset="0"/>
                <a:cs typeface="Times New Roman" pitchFamily="18" charset="0"/>
              </a:rPr>
              <a:t>(4,1)</a:t>
            </a:r>
            <a:r>
              <a:rPr lang="en-US" dirty="0">
                <a:latin typeface="Times New Roman" pitchFamily="18" charset="0"/>
                <a:cs typeface="Times New Roman" pitchFamily="18" charset="0"/>
              </a:rPr>
              <a:t>, (</a:t>
            </a:r>
            <a:r>
              <a:rPr lang="el-CY" dirty="0">
                <a:latin typeface="Times New Roman" pitchFamily="18" charset="0"/>
                <a:cs typeface="Times New Roman" pitchFamily="18" charset="0"/>
              </a:rPr>
              <a:t>6,2</a:t>
            </a:r>
            <a:r>
              <a:rPr lang="en-US" dirty="0">
                <a:latin typeface="Times New Roman" pitchFamily="18" charset="0"/>
                <a:cs typeface="Times New Roman" pitchFamily="18" charset="0"/>
              </a:rPr>
              <a:t>), (</a:t>
            </a:r>
            <a:r>
              <a:rPr lang="el-CY" dirty="0">
                <a:latin typeface="Times New Roman" pitchFamily="18" charset="0"/>
                <a:cs typeface="Times New Roman" pitchFamily="18" charset="0"/>
              </a:rPr>
              <a:t>7,3</a:t>
            </a:r>
            <a:r>
              <a:rPr lang="en-US" dirty="0">
                <a:latin typeface="Times New Roman" pitchFamily="18" charset="0"/>
                <a:cs typeface="Times New Roman" pitchFamily="18" charset="0"/>
              </a:rPr>
              <a:t>), (</a:t>
            </a:r>
            <a:r>
              <a:rPr lang="el-CY" dirty="0">
                <a:latin typeface="Times New Roman" pitchFamily="18" charset="0"/>
                <a:cs typeface="Times New Roman" pitchFamily="18" charset="0"/>
              </a:rPr>
              <a:t>1,4</a:t>
            </a:r>
            <a:r>
              <a:rPr lang="en-US" dirty="0">
                <a:latin typeface="Times New Roman" pitchFamily="18" charset="0"/>
                <a:cs typeface="Times New Roman" pitchFamily="18" charset="0"/>
              </a:rPr>
              <a:t>), (5,5), (</a:t>
            </a:r>
            <a:r>
              <a:rPr lang="el-CY" dirty="0">
                <a:latin typeface="Times New Roman" pitchFamily="18" charset="0"/>
                <a:cs typeface="Times New Roman" pitchFamily="18" charset="0"/>
              </a:rPr>
              <a:t>2,6</a:t>
            </a:r>
            <a:r>
              <a:rPr lang="en-US" dirty="0">
                <a:latin typeface="Times New Roman" pitchFamily="18" charset="0"/>
                <a:cs typeface="Times New Roman" pitchFamily="18" charset="0"/>
              </a:rPr>
              <a:t>), (</a:t>
            </a:r>
            <a:r>
              <a:rPr lang="el-CY" dirty="0">
                <a:latin typeface="Times New Roman" pitchFamily="18" charset="0"/>
                <a:cs typeface="Times New Roman" pitchFamily="18" charset="0"/>
              </a:rPr>
              <a:t>3,7</a:t>
            </a:r>
            <a:r>
              <a:rPr lang="en-US" dirty="0">
                <a:latin typeface="Times New Roman" pitchFamily="18" charset="0"/>
                <a:cs typeface="Times New Roman" pitchFamily="18" charset="0"/>
              </a:rPr>
              <a:t>)</a:t>
            </a:r>
            <a:r>
              <a:rPr lang="el-GR" dirty="0">
                <a:latin typeface="Times New Roman" pitchFamily="18" charset="0"/>
                <a:cs typeface="Times New Roman" pitchFamily="18" charset="0"/>
              </a:rPr>
              <a:t>.</a:t>
            </a:r>
            <a:endParaRPr lang="el-CY" dirty="0">
              <a:latin typeface="Times New Roman" pitchFamily="18" charset="0"/>
              <a:cs typeface="Times New Roman" pitchFamily="18" charset="0"/>
            </a:endParaRPr>
          </a:p>
        </p:txBody>
      </p:sp>
      <p:sp>
        <p:nvSpPr>
          <p:cNvPr id="9" name="10 - Ορθογώνιο">
            <a:extLst>
              <a:ext uri="{FF2B5EF4-FFF2-40B4-BE49-F238E27FC236}">
                <a16:creationId xmlns:a16="http://schemas.microsoft.com/office/drawing/2014/main" id="{79B3CAE5-8348-48B9-B385-A34303637133}"/>
              </a:ext>
            </a:extLst>
          </p:cNvPr>
          <p:cNvSpPr/>
          <p:nvPr/>
        </p:nvSpPr>
        <p:spPr>
          <a:xfrm>
            <a:off x="1194902" y="5542594"/>
            <a:ext cx="3096000" cy="847181"/>
          </a:xfrm>
          <a:prstGeom prst="rect">
            <a:avLst/>
          </a:prstGeom>
          <a:solidFill>
            <a:schemeClr val="bg2">
              <a:alpha val="37000"/>
            </a:schemeClr>
          </a:solidFill>
          <a:ln>
            <a:noFill/>
          </a:ln>
          <a:scene3d>
            <a:camera prst="orthographicFront"/>
            <a:lightRig rig="threePt" dir="t"/>
          </a:scene3d>
          <a:sp3d>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l-GR" sz="1800"/>
          </a:p>
        </p:txBody>
      </p:sp>
      <p:graphicFrame>
        <p:nvGraphicFramePr>
          <p:cNvPr id="10" name="Group 99">
            <a:extLst>
              <a:ext uri="{FF2B5EF4-FFF2-40B4-BE49-F238E27FC236}">
                <a16:creationId xmlns:a16="http://schemas.microsoft.com/office/drawing/2014/main" id="{8B1FEEC7-A82B-49CC-8EC4-23DC7D7489D3}"/>
              </a:ext>
            </a:extLst>
          </p:cNvPr>
          <p:cNvGraphicFramePr>
            <a:graphicFrameLocks noGrp="1"/>
          </p:cNvGraphicFramePr>
          <p:nvPr/>
        </p:nvGraphicFramePr>
        <p:xfrm>
          <a:off x="1259632" y="5627235"/>
          <a:ext cx="2946629" cy="656970"/>
        </p:xfrm>
        <a:graphic>
          <a:graphicData uri="http://schemas.openxmlformats.org/drawingml/2006/table">
            <a:tbl>
              <a:tblPr/>
              <a:tblGrid>
                <a:gridCol w="792000">
                  <a:extLst>
                    <a:ext uri="{9D8B030D-6E8A-4147-A177-3AD203B41FA5}">
                      <a16:colId xmlns:a16="http://schemas.microsoft.com/office/drawing/2014/main" val="20000"/>
                    </a:ext>
                  </a:extLst>
                </a:gridCol>
                <a:gridCol w="183733">
                  <a:extLst>
                    <a:ext uri="{9D8B030D-6E8A-4147-A177-3AD203B41FA5}">
                      <a16:colId xmlns:a16="http://schemas.microsoft.com/office/drawing/2014/main" val="20001"/>
                    </a:ext>
                  </a:extLst>
                </a:gridCol>
                <a:gridCol w="282671">
                  <a:extLst>
                    <a:ext uri="{9D8B030D-6E8A-4147-A177-3AD203B41FA5}">
                      <a16:colId xmlns:a16="http://schemas.microsoft.com/office/drawing/2014/main" val="20002"/>
                    </a:ext>
                  </a:extLst>
                </a:gridCol>
                <a:gridCol w="280721">
                  <a:extLst>
                    <a:ext uri="{9D8B030D-6E8A-4147-A177-3AD203B41FA5}">
                      <a16:colId xmlns:a16="http://schemas.microsoft.com/office/drawing/2014/main" val="20003"/>
                    </a:ext>
                  </a:extLst>
                </a:gridCol>
                <a:gridCol w="282670">
                  <a:extLst>
                    <a:ext uri="{9D8B030D-6E8A-4147-A177-3AD203B41FA5}">
                      <a16:colId xmlns:a16="http://schemas.microsoft.com/office/drawing/2014/main" val="20004"/>
                    </a:ext>
                  </a:extLst>
                </a:gridCol>
                <a:gridCol w="280721">
                  <a:extLst>
                    <a:ext uri="{9D8B030D-6E8A-4147-A177-3AD203B41FA5}">
                      <a16:colId xmlns:a16="http://schemas.microsoft.com/office/drawing/2014/main" val="20005"/>
                    </a:ext>
                  </a:extLst>
                </a:gridCol>
                <a:gridCol w="282671">
                  <a:extLst>
                    <a:ext uri="{9D8B030D-6E8A-4147-A177-3AD203B41FA5}">
                      <a16:colId xmlns:a16="http://schemas.microsoft.com/office/drawing/2014/main" val="20006"/>
                    </a:ext>
                  </a:extLst>
                </a:gridCol>
                <a:gridCol w="280721">
                  <a:extLst>
                    <a:ext uri="{9D8B030D-6E8A-4147-A177-3AD203B41FA5}">
                      <a16:colId xmlns:a16="http://schemas.microsoft.com/office/drawing/2014/main" val="20007"/>
                    </a:ext>
                  </a:extLst>
                </a:gridCol>
                <a:gridCol w="280721">
                  <a:extLst>
                    <a:ext uri="{9D8B030D-6E8A-4147-A177-3AD203B41FA5}">
                      <a16:colId xmlns:a16="http://schemas.microsoft.com/office/drawing/2014/main" val="20008"/>
                    </a:ext>
                  </a:extLst>
                </a:gridCol>
              </a:tblGrid>
              <a:tr h="328485">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kumimoji="0" lang="en-US" sz="1600" b="0" i="1"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index</a:t>
                      </a:r>
                      <a:r>
                        <a:rPr kumimoji="0" lang="en-US" sz="1600" b="0" i="1" u="none" strike="noStrike" cap="none" normalizeH="0" baseline="0" dirty="0">
                          <a:ln>
                            <a:noFill/>
                          </a:ln>
                          <a:solidFill>
                            <a:schemeClr val="tx2">
                              <a:lumMod val="75000"/>
                            </a:schemeClr>
                          </a:solidFill>
                          <a:effectLst/>
                          <a:latin typeface="Calibri" pitchFamily="34" charset="0"/>
                          <a:ea typeface="Calibri" pitchFamily="34" charset="0"/>
                          <a:cs typeface="Times New Roman" pitchFamily="18" charset="0"/>
                        </a:rPr>
                        <a:t>   </a:t>
                      </a:r>
                      <a:endParaRPr kumimoji="0" lang="el-GR" sz="1200" b="0" i="1" u="none" strike="noStrike" cap="none" normalizeH="0" baseline="0" dirty="0">
                        <a:ln>
                          <a:noFill/>
                        </a:ln>
                        <a:solidFill>
                          <a:schemeClr val="tx2">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200" b="0" i="0" u="none" strike="noStrike" cap="none" normalizeH="0" baseline="0" dirty="0">
                        <a:ln>
                          <a:noFill/>
                        </a:ln>
                        <a:solidFill>
                          <a:schemeClr val="tx1"/>
                        </a:solidFill>
                        <a:effectLst/>
                        <a:latin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1</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2</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3</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4</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5</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6</a:t>
                      </a:r>
                      <a:endParaRPr kumimoji="0" lang="el-GR"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7</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8485">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lang="el-GR" sz="1800" i="1" dirty="0">
                          <a:solidFill>
                            <a:srgbClr val="3333CC"/>
                          </a:solidFill>
                        </a:rPr>
                        <a:t>π</a:t>
                      </a:r>
                      <a:endParaRPr kumimoji="0" lang="el-GR" sz="1200" b="0" i="0" u="none" strike="noStrike" cap="none" normalizeH="0" baseline="0" dirty="0">
                        <a:ln>
                          <a:noFill/>
                        </a:ln>
                        <a:solidFill>
                          <a:srgbClr val="262626"/>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200" b="0" i="0" u="none" strike="noStrike" cap="none" normalizeH="0" baseline="0" dirty="0">
                        <a:ln>
                          <a:noFill/>
                        </a:ln>
                        <a:solidFill>
                          <a:schemeClr val="tx1"/>
                        </a:solidFill>
                        <a:effectLst/>
                        <a:latin typeface="Calibri" pitchFamily="34" charset="0"/>
                        <a:cs typeface="Times New Roman" pitchFamily="18" charset="0"/>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n-US" sz="1800" kern="1200" dirty="0">
                          <a:solidFill>
                            <a:srgbClr val="3333CC"/>
                          </a:solidFill>
                          <a:latin typeface="+mn-lt"/>
                          <a:ea typeface="+mn-ea"/>
                          <a:cs typeface="+mn-cs"/>
                        </a:rPr>
                        <a:t>4</a:t>
                      </a: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6</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7</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n-US" sz="1800" kern="1200" dirty="0">
                          <a:solidFill>
                            <a:srgbClr val="3333CC"/>
                          </a:solidFill>
                          <a:latin typeface="+mn-lt"/>
                          <a:ea typeface="+mn-ea"/>
                          <a:cs typeface="+mn-cs"/>
                        </a:rPr>
                        <a:t>1</a:t>
                      </a: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n-US" sz="1800" kern="1200" dirty="0">
                          <a:solidFill>
                            <a:srgbClr val="3333CC"/>
                          </a:solidFill>
                          <a:latin typeface="+mn-lt"/>
                          <a:ea typeface="+mn-ea"/>
                          <a:cs typeface="+mn-cs"/>
                        </a:rPr>
                        <a:t>5</a:t>
                      </a: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2</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3</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2" name="10 - Ορθογώνιο">
            <a:extLst>
              <a:ext uri="{FF2B5EF4-FFF2-40B4-BE49-F238E27FC236}">
                <a16:creationId xmlns:a16="http://schemas.microsoft.com/office/drawing/2014/main" id="{3970A5F4-A649-4A42-8087-710BA5EA1D79}"/>
              </a:ext>
            </a:extLst>
          </p:cNvPr>
          <p:cNvSpPr/>
          <p:nvPr/>
        </p:nvSpPr>
        <p:spPr>
          <a:xfrm>
            <a:off x="5364088" y="5534147"/>
            <a:ext cx="3096000" cy="847181"/>
          </a:xfrm>
          <a:prstGeom prst="rect">
            <a:avLst/>
          </a:prstGeom>
          <a:solidFill>
            <a:schemeClr val="bg2">
              <a:alpha val="37000"/>
            </a:schemeClr>
          </a:solidFill>
          <a:ln>
            <a:noFill/>
          </a:ln>
          <a:scene3d>
            <a:camera prst="orthographicFront"/>
            <a:lightRig rig="threePt" dir="t"/>
          </a:scene3d>
          <a:sp3d>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l-GR" sz="1800"/>
          </a:p>
        </p:txBody>
      </p:sp>
      <p:graphicFrame>
        <p:nvGraphicFramePr>
          <p:cNvPr id="13" name="Group 99">
            <a:extLst>
              <a:ext uri="{FF2B5EF4-FFF2-40B4-BE49-F238E27FC236}">
                <a16:creationId xmlns:a16="http://schemas.microsoft.com/office/drawing/2014/main" id="{BF25C94C-755E-4859-9882-8DCABC7A4B27}"/>
              </a:ext>
            </a:extLst>
          </p:cNvPr>
          <p:cNvGraphicFramePr>
            <a:graphicFrameLocks noGrp="1"/>
          </p:cNvGraphicFramePr>
          <p:nvPr>
            <p:extLst>
              <p:ext uri="{D42A27DB-BD31-4B8C-83A1-F6EECF244321}">
                <p14:modId xmlns:p14="http://schemas.microsoft.com/office/powerpoint/2010/main" val="2115149163"/>
              </p:ext>
            </p:extLst>
          </p:nvPr>
        </p:nvGraphicFramePr>
        <p:xfrm>
          <a:off x="5428818" y="5618788"/>
          <a:ext cx="2946629" cy="656970"/>
        </p:xfrm>
        <a:graphic>
          <a:graphicData uri="http://schemas.openxmlformats.org/drawingml/2006/table">
            <a:tbl>
              <a:tblPr/>
              <a:tblGrid>
                <a:gridCol w="792000">
                  <a:extLst>
                    <a:ext uri="{9D8B030D-6E8A-4147-A177-3AD203B41FA5}">
                      <a16:colId xmlns:a16="http://schemas.microsoft.com/office/drawing/2014/main" val="20000"/>
                    </a:ext>
                  </a:extLst>
                </a:gridCol>
                <a:gridCol w="183733">
                  <a:extLst>
                    <a:ext uri="{9D8B030D-6E8A-4147-A177-3AD203B41FA5}">
                      <a16:colId xmlns:a16="http://schemas.microsoft.com/office/drawing/2014/main" val="20001"/>
                    </a:ext>
                  </a:extLst>
                </a:gridCol>
                <a:gridCol w="282671">
                  <a:extLst>
                    <a:ext uri="{9D8B030D-6E8A-4147-A177-3AD203B41FA5}">
                      <a16:colId xmlns:a16="http://schemas.microsoft.com/office/drawing/2014/main" val="20002"/>
                    </a:ext>
                  </a:extLst>
                </a:gridCol>
                <a:gridCol w="280721">
                  <a:extLst>
                    <a:ext uri="{9D8B030D-6E8A-4147-A177-3AD203B41FA5}">
                      <a16:colId xmlns:a16="http://schemas.microsoft.com/office/drawing/2014/main" val="20003"/>
                    </a:ext>
                  </a:extLst>
                </a:gridCol>
                <a:gridCol w="282670">
                  <a:extLst>
                    <a:ext uri="{9D8B030D-6E8A-4147-A177-3AD203B41FA5}">
                      <a16:colId xmlns:a16="http://schemas.microsoft.com/office/drawing/2014/main" val="20004"/>
                    </a:ext>
                  </a:extLst>
                </a:gridCol>
                <a:gridCol w="280721">
                  <a:extLst>
                    <a:ext uri="{9D8B030D-6E8A-4147-A177-3AD203B41FA5}">
                      <a16:colId xmlns:a16="http://schemas.microsoft.com/office/drawing/2014/main" val="20005"/>
                    </a:ext>
                  </a:extLst>
                </a:gridCol>
                <a:gridCol w="282671">
                  <a:extLst>
                    <a:ext uri="{9D8B030D-6E8A-4147-A177-3AD203B41FA5}">
                      <a16:colId xmlns:a16="http://schemas.microsoft.com/office/drawing/2014/main" val="20006"/>
                    </a:ext>
                  </a:extLst>
                </a:gridCol>
                <a:gridCol w="280721">
                  <a:extLst>
                    <a:ext uri="{9D8B030D-6E8A-4147-A177-3AD203B41FA5}">
                      <a16:colId xmlns:a16="http://schemas.microsoft.com/office/drawing/2014/main" val="20007"/>
                    </a:ext>
                  </a:extLst>
                </a:gridCol>
                <a:gridCol w="280721">
                  <a:extLst>
                    <a:ext uri="{9D8B030D-6E8A-4147-A177-3AD203B41FA5}">
                      <a16:colId xmlns:a16="http://schemas.microsoft.com/office/drawing/2014/main" val="20008"/>
                    </a:ext>
                  </a:extLst>
                </a:gridCol>
              </a:tblGrid>
              <a:tr h="328485">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kumimoji="0" lang="en-US" sz="1600" b="0" i="1"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index</a:t>
                      </a:r>
                      <a:r>
                        <a:rPr kumimoji="0" lang="en-US" sz="1600" b="0" i="1" u="none" strike="noStrike" cap="none" normalizeH="0" baseline="0" dirty="0">
                          <a:ln>
                            <a:noFill/>
                          </a:ln>
                          <a:solidFill>
                            <a:schemeClr val="tx2">
                              <a:lumMod val="75000"/>
                            </a:schemeClr>
                          </a:solidFill>
                          <a:effectLst/>
                          <a:latin typeface="Calibri" pitchFamily="34" charset="0"/>
                          <a:ea typeface="Calibri" pitchFamily="34" charset="0"/>
                          <a:cs typeface="Times New Roman" pitchFamily="18" charset="0"/>
                        </a:rPr>
                        <a:t>   </a:t>
                      </a:r>
                      <a:endParaRPr kumimoji="0" lang="el-GR" sz="1200" b="0" i="1" u="none" strike="noStrike" cap="none" normalizeH="0" baseline="0" dirty="0">
                        <a:ln>
                          <a:noFill/>
                        </a:ln>
                        <a:solidFill>
                          <a:schemeClr val="tx2">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200" b="0" i="0" u="none" strike="noStrike" cap="none" normalizeH="0" baseline="0" dirty="0">
                        <a:ln>
                          <a:noFill/>
                        </a:ln>
                        <a:solidFill>
                          <a:schemeClr val="tx1"/>
                        </a:solidFill>
                        <a:effectLst/>
                        <a:latin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1</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2</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3</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rgbClr val="C00000"/>
                          </a:solidFill>
                          <a:effectLst/>
                          <a:latin typeface="Calibri" pitchFamily="34" charset="0"/>
                          <a:ea typeface="Calibri" pitchFamily="34" charset="0"/>
                          <a:cs typeface="Times New Roman" pitchFamily="18" charset="0"/>
                        </a:rPr>
                        <a:t>4</a:t>
                      </a:r>
                      <a:endParaRPr kumimoji="0" lang="el-GR" sz="1050" b="0" i="0" u="none" strike="noStrike" cap="none" normalizeH="0" baseline="0" dirty="0">
                        <a:ln>
                          <a:noFill/>
                        </a:ln>
                        <a:solidFill>
                          <a:srgbClr val="C00000"/>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5</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6</a:t>
                      </a:r>
                      <a:endParaRPr kumimoji="0" lang="el-GR"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7</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8485">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lang="el-GR" sz="1800" i="1" dirty="0">
                          <a:solidFill>
                            <a:srgbClr val="3333CC"/>
                          </a:solidFill>
                        </a:rPr>
                        <a:t>π*</a:t>
                      </a:r>
                      <a:endParaRPr kumimoji="0" lang="el-GR" sz="1200" b="0" i="0" u="none" strike="noStrike" cap="none" normalizeH="0" baseline="0" dirty="0">
                        <a:ln>
                          <a:noFill/>
                        </a:ln>
                        <a:solidFill>
                          <a:srgbClr val="262626"/>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200" b="0" i="0" u="none" strike="noStrike" cap="none" normalizeH="0" baseline="0" dirty="0">
                        <a:ln>
                          <a:noFill/>
                        </a:ln>
                        <a:solidFill>
                          <a:schemeClr val="tx1"/>
                        </a:solidFill>
                        <a:effectLst/>
                        <a:latin typeface="Calibri" pitchFamily="34" charset="0"/>
                        <a:cs typeface="Times New Roman" pitchFamily="18" charset="0"/>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C00000"/>
                          </a:solidFill>
                          <a:latin typeface="+mn-lt"/>
                          <a:ea typeface="+mn-ea"/>
                          <a:cs typeface="+mn-cs"/>
                        </a:rPr>
                        <a:t>1</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559687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948391" cy="1200329"/>
          </a:xfrm>
          <a:prstGeom prst="rect">
            <a:avLst/>
          </a:prstGeom>
        </p:spPr>
        <p:txBody>
          <a:bodyPr wrap="square">
            <a:spAutoFit/>
          </a:bodyPr>
          <a:lstStyle/>
          <a:p>
            <a:pPr marL="0" lvl="3"/>
            <a:r>
              <a:rPr lang="el-GR" b="1" dirty="0">
                <a:solidFill>
                  <a:srgbClr val="C00000"/>
                </a:solidFill>
                <a:latin typeface="Times New Roman" pitchFamily="18" charset="0"/>
                <a:cs typeface="Times New Roman" pitchFamily="18" charset="0"/>
                <a:sym typeface="Wingdings" pitchFamily="2" charset="2"/>
              </a:rPr>
              <a:t>Αυτοαναστρέφουσες μεταθέσεις</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r>
              <a:rPr lang="el-GR" sz="1800" dirty="0">
                <a:effectLst/>
                <a:latin typeface="Cambria" panose="02040503050406030204" pitchFamily="18" charset="0"/>
                <a:ea typeface="Times New Roman" panose="02020603050405020304" pitchFamily="18" charset="0"/>
                <a:cs typeface="Times New Roman" panose="02020603050405020304" pitchFamily="18" charset="0"/>
              </a:rPr>
              <a:t>Πριν περιγράψουμε τις αυτοαναστρέφουσες μεταθέσεις, πρώτα θα αναφέρουν κάποιες βασικές έννοιες που θα μας βοηθήσουν να οικοδομήσουμε τις αυτοαναστρέφουσες μεταθέσεις.</a:t>
            </a:r>
            <a:r>
              <a:rPr lang="el-GR" dirty="0">
                <a:solidFill>
                  <a:schemeClr val="tx1">
                    <a:lumMod val="95000"/>
                    <a:lumOff val="5000"/>
                  </a:schemeClr>
                </a:solidFill>
                <a:latin typeface="Times New Roman" pitchFamily="18" charset="0"/>
                <a:cs typeface="Times New Roman" pitchFamily="18" charset="0"/>
                <a:sym typeface="Wingdings" pitchFamily="2" charset="2"/>
              </a:rPr>
              <a:t> </a:t>
            </a:r>
            <a:endParaRPr lang="en-US" dirty="0"/>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75</a:t>
            </a:fld>
            <a:endParaRPr lang="el-GR" altLang="el-GR" sz="1200" dirty="0">
              <a:latin typeface="Cambria" pitchFamily="18" charset="0"/>
            </a:endParaRPr>
          </a:p>
        </p:txBody>
      </p:sp>
      <p:sp>
        <p:nvSpPr>
          <p:cNvPr id="11" name="TextBox 10">
            <a:extLst>
              <a:ext uri="{FF2B5EF4-FFF2-40B4-BE49-F238E27FC236}">
                <a16:creationId xmlns:a16="http://schemas.microsoft.com/office/drawing/2014/main" id="{02CE74D0-6E1C-41E6-94B8-815D3F973F1D}"/>
              </a:ext>
            </a:extLst>
          </p:cNvPr>
          <p:cNvSpPr txBox="1"/>
          <p:nvPr/>
        </p:nvSpPr>
        <p:spPr>
          <a:xfrm>
            <a:off x="827537" y="2707510"/>
            <a:ext cx="8064943" cy="2062103"/>
          </a:xfrm>
          <a:prstGeom prst="rect">
            <a:avLst/>
          </a:prstGeom>
          <a:noFill/>
        </p:spPr>
        <p:txBody>
          <a:bodyPr wrap="square">
            <a:spAutoFit/>
          </a:bodyPr>
          <a:lstStyle/>
          <a:p>
            <a:pPr marL="285750" indent="-285750" algn="just">
              <a:buFont typeface="Arial" panose="020B0604020202020204" pitchFamily="34" charset="0"/>
              <a:buChar char="•"/>
            </a:pPr>
            <a:r>
              <a:rPr lang="el-GR" b="1" dirty="0">
                <a:solidFill>
                  <a:srgbClr val="C00000"/>
                </a:solidFill>
                <a:latin typeface="Times New Roman" pitchFamily="18" charset="0"/>
                <a:cs typeface="Times New Roman" pitchFamily="18" charset="0"/>
              </a:rPr>
              <a:t>Ορισμός </a:t>
            </a:r>
            <a:r>
              <a:rPr lang="en-US" b="1" dirty="0">
                <a:solidFill>
                  <a:srgbClr val="C00000"/>
                </a:solidFill>
                <a:latin typeface="Times New Roman" pitchFamily="18" charset="0"/>
                <a:cs typeface="Times New Roman" pitchFamily="18" charset="0"/>
              </a:rPr>
              <a:t>: </a:t>
            </a:r>
            <a:r>
              <a:rPr lang="el-GR" b="1" dirty="0">
                <a:solidFill>
                  <a:srgbClr val="C00000"/>
                </a:solidFill>
                <a:latin typeface="Times New Roman" pitchFamily="18" charset="0"/>
                <a:cs typeface="Times New Roman" pitchFamily="18" charset="0"/>
              </a:rPr>
              <a:t>Αυτοαναστρέφουσες μεταθέσεις.</a:t>
            </a:r>
            <a:r>
              <a:rPr lang="el-GR" b="1" i="1" dirty="0">
                <a:solidFill>
                  <a:srgbClr val="C00000"/>
                </a:solidFill>
                <a:latin typeface="Times New Roman" pitchFamily="18" charset="0"/>
                <a:cs typeface="Times New Roman" pitchFamily="18" charset="0"/>
              </a:rPr>
              <a:t> </a:t>
            </a:r>
            <a:endParaRPr lang="en-US" b="1" i="1" dirty="0">
              <a:solidFill>
                <a:srgbClr val="C00000"/>
              </a:solidFill>
              <a:latin typeface="Times New Roman" pitchFamily="18" charset="0"/>
              <a:cs typeface="Times New Roman" pitchFamily="18" charset="0"/>
            </a:endParaRPr>
          </a:p>
          <a:p>
            <a:pPr algn="just"/>
            <a:r>
              <a:rPr lang="el-GR" b="1" i="1" dirty="0">
                <a:solidFill>
                  <a:srgbClr val="C00000"/>
                </a:solidFill>
                <a:latin typeface="Times New Roman" pitchFamily="18" charset="0"/>
                <a:cs typeface="Times New Roman" pitchFamily="18" charset="0"/>
              </a:rPr>
              <a:t>     </a:t>
            </a:r>
            <a:r>
              <a:rPr lang="el-CY" b="1" dirty="0">
                <a:solidFill>
                  <a:srgbClr val="C00000"/>
                </a:solidFill>
                <a:latin typeface="Times New Roman" pitchFamily="18" charset="0"/>
                <a:cs typeface="Times New Roman" pitchFamily="18" charset="0"/>
              </a:rPr>
              <a:t>Παράδειγμα</a:t>
            </a:r>
            <a:r>
              <a:rPr lang="en-US" b="1" dirty="0">
                <a:solidFill>
                  <a:srgbClr val="C00000"/>
                </a:solidFill>
                <a:latin typeface="Times New Roman" pitchFamily="18" charset="0"/>
                <a:cs typeface="Times New Roman" pitchFamily="18" charset="0"/>
              </a:rPr>
              <a:t>:</a:t>
            </a:r>
            <a:endParaRPr lang="el-CY" b="1" dirty="0">
              <a:solidFill>
                <a:srgbClr val="C00000"/>
              </a:solidFill>
              <a:latin typeface="Times New Roman" pitchFamily="18" charset="0"/>
              <a:cs typeface="Times New Roman" pitchFamily="18" charset="0"/>
            </a:endParaRPr>
          </a:p>
          <a:p>
            <a:pPr marL="268288" lvl="3" indent="268288" algn="just">
              <a:spcBef>
                <a:spcPts val="600"/>
              </a:spcBef>
              <a:buFont typeface="Wingdings" panose="05000000000000000000" pitchFamily="2" charset="2"/>
              <a:buChar char="§"/>
            </a:pPr>
            <a:r>
              <a:rPr lang="el-CY" dirty="0">
                <a:latin typeface="Times New Roman" pitchFamily="18" charset="0"/>
                <a:cs typeface="Times New Roman" pitchFamily="18" charset="0"/>
              </a:rPr>
              <a:t>Έστω π = (4,6,7,1,5,2,3).</a:t>
            </a:r>
          </a:p>
          <a:p>
            <a:pPr marL="268288" lvl="3" indent="268288" algn="just">
              <a:spcBef>
                <a:spcPts val="600"/>
              </a:spcBef>
              <a:buFont typeface="Wingdings" panose="05000000000000000000" pitchFamily="2" charset="2"/>
              <a:buChar char="§"/>
            </a:pPr>
            <a:r>
              <a:rPr lang="el-GR" dirty="0">
                <a:latin typeface="Times New Roman" pitchFamily="18" charset="0"/>
                <a:cs typeface="Times New Roman" pitchFamily="18" charset="0"/>
              </a:rPr>
              <a:t>Έ</a:t>
            </a:r>
            <a:r>
              <a:rPr lang="el-CY" dirty="0">
                <a:latin typeface="Times New Roman" pitchFamily="18" charset="0"/>
                <a:cs typeface="Times New Roman" pitchFamily="18" charset="0"/>
              </a:rPr>
              <a:t>στω τα ζευγάρια (</a:t>
            </a:r>
            <a:r>
              <a:rPr lang="el-GR" dirty="0">
                <a:latin typeface="Times New Roman" pitchFamily="18" charset="0"/>
                <a:cs typeface="Times New Roman" pitchFamily="18" charset="0"/>
              </a:rPr>
              <a:t>δείκτης</a:t>
            </a:r>
            <a:r>
              <a:rPr lang="el-CY" dirty="0">
                <a:latin typeface="Times New Roman" pitchFamily="18" charset="0"/>
                <a:cs typeface="Times New Roman" pitchFamily="18" charset="0"/>
              </a:rPr>
              <a:t>, αριθμός)</a:t>
            </a:r>
            <a:r>
              <a:rPr lang="en-US" dirty="0">
                <a:latin typeface="Times New Roman" pitchFamily="18" charset="0"/>
                <a:cs typeface="Times New Roman" pitchFamily="18" charset="0"/>
              </a:rPr>
              <a:t>: (1,4), (2,6), (3,7), (4,1), (5,5), (6,2), (7,3)</a:t>
            </a:r>
            <a:r>
              <a:rPr lang="el-GR" dirty="0">
                <a:latin typeface="Times New Roman" pitchFamily="18" charset="0"/>
                <a:cs typeface="Times New Roman" pitchFamily="18" charset="0"/>
              </a:rPr>
              <a:t>.</a:t>
            </a:r>
            <a:endParaRPr lang="el-CY" dirty="0">
              <a:latin typeface="Times New Roman" pitchFamily="18" charset="0"/>
              <a:cs typeface="Times New Roman" pitchFamily="18" charset="0"/>
            </a:endParaRPr>
          </a:p>
          <a:p>
            <a:pPr marL="268288" lvl="3" indent="268288" algn="just">
              <a:spcBef>
                <a:spcPts val="600"/>
              </a:spcBef>
              <a:buFont typeface="Wingdings" panose="05000000000000000000" pitchFamily="2" charset="2"/>
              <a:buChar char="§"/>
            </a:pPr>
            <a:r>
              <a:rPr lang="el-CY" dirty="0">
                <a:latin typeface="Times New Roman" pitchFamily="18" charset="0"/>
                <a:cs typeface="Times New Roman" pitchFamily="18" charset="0"/>
              </a:rPr>
              <a:t>Εστω τώρα τα παραπάνω ζευγάρια αλλά αντεστραμένα.</a:t>
            </a:r>
          </a:p>
          <a:p>
            <a:pPr marL="268288" lvl="3" indent="268288" algn="just">
              <a:spcBef>
                <a:spcPts val="600"/>
              </a:spcBef>
              <a:buFont typeface="Wingdings" panose="05000000000000000000" pitchFamily="2" charset="2"/>
              <a:buChar char="§"/>
            </a:pPr>
            <a:r>
              <a:rPr lang="el-CY" dirty="0">
                <a:latin typeface="Times New Roman" pitchFamily="18" charset="0"/>
                <a:cs typeface="Times New Roman" pitchFamily="18" charset="0"/>
              </a:rPr>
              <a:t>Νέα ζευγάρια</a:t>
            </a:r>
            <a:r>
              <a:rPr lang="en-US" dirty="0">
                <a:latin typeface="Times New Roman" pitchFamily="18" charset="0"/>
                <a:cs typeface="Times New Roman" pitchFamily="18" charset="0"/>
              </a:rPr>
              <a:t>: (4,1), </a:t>
            </a:r>
            <a:r>
              <a:rPr lang="en-US" dirty="0">
                <a:solidFill>
                  <a:srgbClr val="C00000"/>
                </a:solidFill>
                <a:latin typeface="Times New Roman" pitchFamily="18" charset="0"/>
                <a:cs typeface="Times New Roman" pitchFamily="18" charset="0"/>
              </a:rPr>
              <a:t>(</a:t>
            </a:r>
            <a:r>
              <a:rPr lang="el-CY" dirty="0">
                <a:solidFill>
                  <a:srgbClr val="C00000"/>
                </a:solidFill>
                <a:latin typeface="Times New Roman" pitchFamily="18" charset="0"/>
                <a:cs typeface="Times New Roman" pitchFamily="18" charset="0"/>
              </a:rPr>
              <a:t>6,2</a:t>
            </a:r>
            <a:r>
              <a:rPr lang="en-US" dirty="0">
                <a:solidFill>
                  <a:srgbClr val="C00000"/>
                </a:solidFill>
                <a:latin typeface="Times New Roman" pitchFamily="18" charset="0"/>
                <a:cs typeface="Times New Roman" pitchFamily="18" charset="0"/>
              </a:rPr>
              <a:t>)</a:t>
            </a:r>
            <a:r>
              <a:rPr lang="en-US" dirty="0">
                <a:latin typeface="Times New Roman" pitchFamily="18" charset="0"/>
                <a:cs typeface="Times New Roman" pitchFamily="18" charset="0"/>
              </a:rPr>
              <a:t>, (</a:t>
            </a:r>
            <a:r>
              <a:rPr lang="el-CY" dirty="0">
                <a:latin typeface="Times New Roman" pitchFamily="18" charset="0"/>
                <a:cs typeface="Times New Roman" pitchFamily="18" charset="0"/>
              </a:rPr>
              <a:t>7,3</a:t>
            </a:r>
            <a:r>
              <a:rPr lang="en-US" dirty="0">
                <a:latin typeface="Times New Roman" pitchFamily="18" charset="0"/>
                <a:cs typeface="Times New Roman" pitchFamily="18" charset="0"/>
              </a:rPr>
              <a:t>), (</a:t>
            </a:r>
            <a:r>
              <a:rPr lang="el-CY" dirty="0">
                <a:latin typeface="Times New Roman" pitchFamily="18" charset="0"/>
                <a:cs typeface="Times New Roman" pitchFamily="18" charset="0"/>
              </a:rPr>
              <a:t>1,4</a:t>
            </a:r>
            <a:r>
              <a:rPr lang="en-US" dirty="0">
                <a:latin typeface="Times New Roman" pitchFamily="18" charset="0"/>
                <a:cs typeface="Times New Roman" pitchFamily="18" charset="0"/>
              </a:rPr>
              <a:t>), (5,5), (</a:t>
            </a:r>
            <a:r>
              <a:rPr lang="el-CY" dirty="0">
                <a:latin typeface="Times New Roman" pitchFamily="18" charset="0"/>
                <a:cs typeface="Times New Roman" pitchFamily="18" charset="0"/>
              </a:rPr>
              <a:t>2,6</a:t>
            </a:r>
            <a:r>
              <a:rPr lang="en-US" dirty="0">
                <a:latin typeface="Times New Roman" pitchFamily="18" charset="0"/>
                <a:cs typeface="Times New Roman" pitchFamily="18" charset="0"/>
              </a:rPr>
              <a:t>), (</a:t>
            </a:r>
            <a:r>
              <a:rPr lang="el-CY" dirty="0">
                <a:latin typeface="Times New Roman" pitchFamily="18" charset="0"/>
                <a:cs typeface="Times New Roman" pitchFamily="18" charset="0"/>
              </a:rPr>
              <a:t>3,7</a:t>
            </a:r>
            <a:r>
              <a:rPr lang="en-US" dirty="0">
                <a:latin typeface="Times New Roman" pitchFamily="18" charset="0"/>
                <a:cs typeface="Times New Roman" pitchFamily="18" charset="0"/>
              </a:rPr>
              <a:t>)</a:t>
            </a:r>
            <a:r>
              <a:rPr lang="el-GR" dirty="0">
                <a:latin typeface="Times New Roman" pitchFamily="18" charset="0"/>
                <a:cs typeface="Times New Roman" pitchFamily="18" charset="0"/>
              </a:rPr>
              <a:t>.</a:t>
            </a:r>
            <a:endParaRPr lang="el-CY" dirty="0">
              <a:latin typeface="Times New Roman" pitchFamily="18" charset="0"/>
              <a:cs typeface="Times New Roman" pitchFamily="18" charset="0"/>
            </a:endParaRPr>
          </a:p>
        </p:txBody>
      </p:sp>
      <p:sp>
        <p:nvSpPr>
          <p:cNvPr id="9" name="10 - Ορθογώνιο">
            <a:extLst>
              <a:ext uri="{FF2B5EF4-FFF2-40B4-BE49-F238E27FC236}">
                <a16:creationId xmlns:a16="http://schemas.microsoft.com/office/drawing/2014/main" id="{79B3CAE5-8348-48B9-B385-A34303637133}"/>
              </a:ext>
            </a:extLst>
          </p:cNvPr>
          <p:cNvSpPr/>
          <p:nvPr/>
        </p:nvSpPr>
        <p:spPr>
          <a:xfrm>
            <a:off x="1194902" y="5542594"/>
            <a:ext cx="3096000" cy="847181"/>
          </a:xfrm>
          <a:prstGeom prst="rect">
            <a:avLst/>
          </a:prstGeom>
          <a:solidFill>
            <a:schemeClr val="bg2">
              <a:alpha val="37000"/>
            </a:schemeClr>
          </a:solidFill>
          <a:ln>
            <a:noFill/>
          </a:ln>
          <a:scene3d>
            <a:camera prst="orthographicFront"/>
            <a:lightRig rig="threePt" dir="t"/>
          </a:scene3d>
          <a:sp3d>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l-GR" sz="1800"/>
          </a:p>
        </p:txBody>
      </p:sp>
      <p:graphicFrame>
        <p:nvGraphicFramePr>
          <p:cNvPr id="10" name="Group 99">
            <a:extLst>
              <a:ext uri="{FF2B5EF4-FFF2-40B4-BE49-F238E27FC236}">
                <a16:creationId xmlns:a16="http://schemas.microsoft.com/office/drawing/2014/main" id="{8B1FEEC7-A82B-49CC-8EC4-23DC7D7489D3}"/>
              </a:ext>
            </a:extLst>
          </p:cNvPr>
          <p:cNvGraphicFramePr>
            <a:graphicFrameLocks noGrp="1"/>
          </p:cNvGraphicFramePr>
          <p:nvPr/>
        </p:nvGraphicFramePr>
        <p:xfrm>
          <a:off x="1259632" y="5627235"/>
          <a:ext cx="2946629" cy="656970"/>
        </p:xfrm>
        <a:graphic>
          <a:graphicData uri="http://schemas.openxmlformats.org/drawingml/2006/table">
            <a:tbl>
              <a:tblPr/>
              <a:tblGrid>
                <a:gridCol w="792000">
                  <a:extLst>
                    <a:ext uri="{9D8B030D-6E8A-4147-A177-3AD203B41FA5}">
                      <a16:colId xmlns:a16="http://schemas.microsoft.com/office/drawing/2014/main" val="20000"/>
                    </a:ext>
                  </a:extLst>
                </a:gridCol>
                <a:gridCol w="183733">
                  <a:extLst>
                    <a:ext uri="{9D8B030D-6E8A-4147-A177-3AD203B41FA5}">
                      <a16:colId xmlns:a16="http://schemas.microsoft.com/office/drawing/2014/main" val="20001"/>
                    </a:ext>
                  </a:extLst>
                </a:gridCol>
                <a:gridCol w="282671">
                  <a:extLst>
                    <a:ext uri="{9D8B030D-6E8A-4147-A177-3AD203B41FA5}">
                      <a16:colId xmlns:a16="http://schemas.microsoft.com/office/drawing/2014/main" val="20002"/>
                    </a:ext>
                  </a:extLst>
                </a:gridCol>
                <a:gridCol w="280721">
                  <a:extLst>
                    <a:ext uri="{9D8B030D-6E8A-4147-A177-3AD203B41FA5}">
                      <a16:colId xmlns:a16="http://schemas.microsoft.com/office/drawing/2014/main" val="20003"/>
                    </a:ext>
                  </a:extLst>
                </a:gridCol>
                <a:gridCol w="282670">
                  <a:extLst>
                    <a:ext uri="{9D8B030D-6E8A-4147-A177-3AD203B41FA5}">
                      <a16:colId xmlns:a16="http://schemas.microsoft.com/office/drawing/2014/main" val="20004"/>
                    </a:ext>
                  </a:extLst>
                </a:gridCol>
                <a:gridCol w="280721">
                  <a:extLst>
                    <a:ext uri="{9D8B030D-6E8A-4147-A177-3AD203B41FA5}">
                      <a16:colId xmlns:a16="http://schemas.microsoft.com/office/drawing/2014/main" val="20005"/>
                    </a:ext>
                  </a:extLst>
                </a:gridCol>
                <a:gridCol w="282671">
                  <a:extLst>
                    <a:ext uri="{9D8B030D-6E8A-4147-A177-3AD203B41FA5}">
                      <a16:colId xmlns:a16="http://schemas.microsoft.com/office/drawing/2014/main" val="20006"/>
                    </a:ext>
                  </a:extLst>
                </a:gridCol>
                <a:gridCol w="280721">
                  <a:extLst>
                    <a:ext uri="{9D8B030D-6E8A-4147-A177-3AD203B41FA5}">
                      <a16:colId xmlns:a16="http://schemas.microsoft.com/office/drawing/2014/main" val="20007"/>
                    </a:ext>
                  </a:extLst>
                </a:gridCol>
                <a:gridCol w="280721">
                  <a:extLst>
                    <a:ext uri="{9D8B030D-6E8A-4147-A177-3AD203B41FA5}">
                      <a16:colId xmlns:a16="http://schemas.microsoft.com/office/drawing/2014/main" val="20008"/>
                    </a:ext>
                  </a:extLst>
                </a:gridCol>
              </a:tblGrid>
              <a:tr h="328485">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kumimoji="0" lang="en-US" sz="1600" b="0" i="1"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index</a:t>
                      </a:r>
                      <a:r>
                        <a:rPr kumimoji="0" lang="en-US" sz="1600" b="0" i="1" u="none" strike="noStrike" cap="none" normalizeH="0" baseline="0" dirty="0">
                          <a:ln>
                            <a:noFill/>
                          </a:ln>
                          <a:solidFill>
                            <a:schemeClr val="tx2">
                              <a:lumMod val="75000"/>
                            </a:schemeClr>
                          </a:solidFill>
                          <a:effectLst/>
                          <a:latin typeface="Calibri" pitchFamily="34" charset="0"/>
                          <a:ea typeface="Calibri" pitchFamily="34" charset="0"/>
                          <a:cs typeface="Times New Roman" pitchFamily="18" charset="0"/>
                        </a:rPr>
                        <a:t>   </a:t>
                      </a:r>
                      <a:endParaRPr kumimoji="0" lang="el-GR" sz="1200" b="0" i="1" u="none" strike="noStrike" cap="none" normalizeH="0" baseline="0" dirty="0">
                        <a:ln>
                          <a:noFill/>
                        </a:ln>
                        <a:solidFill>
                          <a:schemeClr val="tx2">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200" b="0" i="0" u="none" strike="noStrike" cap="none" normalizeH="0" baseline="0" dirty="0">
                        <a:ln>
                          <a:noFill/>
                        </a:ln>
                        <a:solidFill>
                          <a:schemeClr val="tx1"/>
                        </a:solidFill>
                        <a:effectLst/>
                        <a:latin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1</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2</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3</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4</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5</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6</a:t>
                      </a:r>
                      <a:endParaRPr kumimoji="0" lang="el-GR"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7</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8485">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lang="el-GR" sz="1800" i="1" dirty="0">
                          <a:solidFill>
                            <a:srgbClr val="3333CC"/>
                          </a:solidFill>
                        </a:rPr>
                        <a:t>π</a:t>
                      </a:r>
                      <a:endParaRPr kumimoji="0" lang="el-GR" sz="1200" b="0" i="0" u="none" strike="noStrike" cap="none" normalizeH="0" baseline="0" dirty="0">
                        <a:ln>
                          <a:noFill/>
                        </a:ln>
                        <a:solidFill>
                          <a:srgbClr val="262626"/>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200" b="0" i="0" u="none" strike="noStrike" cap="none" normalizeH="0" baseline="0" dirty="0">
                        <a:ln>
                          <a:noFill/>
                        </a:ln>
                        <a:solidFill>
                          <a:schemeClr val="tx1"/>
                        </a:solidFill>
                        <a:effectLst/>
                        <a:latin typeface="Calibri" pitchFamily="34" charset="0"/>
                        <a:cs typeface="Times New Roman" pitchFamily="18" charset="0"/>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n-US" sz="1800" kern="1200" dirty="0">
                          <a:solidFill>
                            <a:srgbClr val="3333CC"/>
                          </a:solidFill>
                          <a:latin typeface="+mn-lt"/>
                          <a:ea typeface="+mn-ea"/>
                          <a:cs typeface="+mn-cs"/>
                        </a:rPr>
                        <a:t>4</a:t>
                      </a: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6</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7</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n-US" sz="1800" kern="1200" dirty="0">
                          <a:solidFill>
                            <a:srgbClr val="3333CC"/>
                          </a:solidFill>
                          <a:latin typeface="+mn-lt"/>
                          <a:ea typeface="+mn-ea"/>
                          <a:cs typeface="+mn-cs"/>
                        </a:rPr>
                        <a:t>1</a:t>
                      </a: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n-US" sz="1800" kern="1200" dirty="0">
                          <a:solidFill>
                            <a:srgbClr val="3333CC"/>
                          </a:solidFill>
                          <a:latin typeface="+mn-lt"/>
                          <a:ea typeface="+mn-ea"/>
                          <a:cs typeface="+mn-cs"/>
                        </a:rPr>
                        <a:t>5</a:t>
                      </a: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2</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3</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2" name="10 - Ορθογώνιο">
            <a:extLst>
              <a:ext uri="{FF2B5EF4-FFF2-40B4-BE49-F238E27FC236}">
                <a16:creationId xmlns:a16="http://schemas.microsoft.com/office/drawing/2014/main" id="{3970A5F4-A649-4A42-8087-710BA5EA1D79}"/>
              </a:ext>
            </a:extLst>
          </p:cNvPr>
          <p:cNvSpPr/>
          <p:nvPr/>
        </p:nvSpPr>
        <p:spPr>
          <a:xfrm>
            <a:off x="5364088" y="5534147"/>
            <a:ext cx="3096000" cy="847181"/>
          </a:xfrm>
          <a:prstGeom prst="rect">
            <a:avLst/>
          </a:prstGeom>
          <a:solidFill>
            <a:schemeClr val="bg2">
              <a:alpha val="37000"/>
            </a:schemeClr>
          </a:solidFill>
          <a:ln>
            <a:noFill/>
          </a:ln>
          <a:scene3d>
            <a:camera prst="orthographicFront"/>
            <a:lightRig rig="threePt" dir="t"/>
          </a:scene3d>
          <a:sp3d>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l-GR" sz="1800"/>
          </a:p>
        </p:txBody>
      </p:sp>
      <p:graphicFrame>
        <p:nvGraphicFramePr>
          <p:cNvPr id="13" name="Group 99">
            <a:extLst>
              <a:ext uri="{FF2B5EF4-FFF2-40B4-BE49-F238E27FC236}">
                <a16:creationId xmlns:a16="http://schemas.microsoft.com/office/drawing/2014/main" id="{BF25C94C-755E-4859-9882-8DCABC7A4B27}"/>
              </a:ext>
            </a:extLst>
          </p:cNvPr>
          <p:cNvGraphicFramePr>
            <a:graphicFrameLocks noGrp="1"/>
          </p:cNvGraphicFramePr>
          <p:nvPr>
            <p:extLst>
              <p:ext uri="{D42A27DB-BD31-4B8C-83A1-F6EECF244321}">
                <p14:modId xmlns:p14="http://schemas.microsoft.com/office/powerpoint/2010/main" val="853353182"/>
              </p:ext>
            </p:extLst>
          </p:nvPr>
        </p:nvGraphicFramePr>
        <p:xfrm>
          <a:off x="5428818" y="5618788"/>
          <a:ext cx="2946629" cy="656970"/>
        </p:xfrm>
        <a:graphic>
          <a:graphicData uri="http://schemas.openxmlformats.org/drawingml/2006/table">
            <a:tbl>
              <a:tblPr/>
              <a:tblGrid>
                <a:gridCol w="792000">
                  <a:extLst>
                    <a:ext uri="{9D8B030D-6E8A-4147-A177-3AD203B41FA5}">
                      <a16:colId xmlns:a16="http://schemas.microsoft.com/office/drawing/2014/main" val="20000"/>
                    </a:ext>
                  </a:extLst>
                </a:gridCol>
                <a:gridCol w="183733">
                  <a:extLst>
                    <a:ext uri="{9D8B030D-6E8A-4147-A177-3AD203B41FA5}">
                      <a16:colId xmlns:a16="http://schemas.microsoft.com/office/drawing/2014/main" val="20001"/>
                    </a:ext>
                  </a:extLst>
                </a:gridCol>
                <a:gridCol w="282671">
                  <a:extLst>
                    <a:ext uri="{9D8B030D-6E8A-4147-A177-3AD203B41FA5}">
                      <a16:colId xmlns:a16="http://schemas.microsoft.com/office/drawing/2014/main" val="20002"/>
                    </a:ext>
                  </a:extLst>
                </a:gridCol>
                <a:gridCol w="280721">
                  <a:extLst>
                    <a:ext uri="{9D8B030D-6E8A-4147-A177-3AD203B41FA5}">
                      <a16:colId xmlns:a16="http://schemas.microsoft.com/office/drawing/2014/main" val="20003"/>
                    </a:ext>
                  </a:extLst>
                </a:gridCol>
                <a:gridCol w="282670">
                  <a:extLst>
                    <a:ext uri="{9D8B030D-6E8A-4147-A177-3AD203B41FA5}">
                      <a16:colId xmlns:a16="http://schemas.microsoft.com/office/drawing/2014/main" val="20004"/>
                    </a:ext>
                  </a:extLst>
                </a:gridCol>
                <a:gridCol w="280721">
                  <a:extLst>
                    <a:ext uri="{9D8B030D-6E8A-4147-A177-3AD203B41FA5}">
                      <a16:colId xmlns:a16="http://schemas.microsoft.com/office/drawing/2014/main" val="20005"/>
                    </a:ext>
                  </a:extLst>
                </a:gridCol>
                <a:gridCol w="282671">
                  <a:extLst>
                    <a:ext uri="{9D8B030D-6E8A-4147-A177-3AD203B41FA5}">
                      <a16:colId xmlns:a16="http://schemas.microsoft.com/office/drawing/2014/main" val="20006"/>
                    </a:ext>
                  </a:extLst>
                </a:gridCol>
                <a:gridCol w="280721">
                  <a:extLst>
                    <a:ext uri="{9D8B030D-6E8A-4147-A177-3AD203B41FA5}">
                      <a16:colId xmlns:a16="http://schemas.microsoft.com/office/drawing/2014/main" val="20007"/>
                    </a:ext>
                  </a:extLst>
                </a:gridCol>
                <a:gridCol w="280721">
                  <a:extLst>
                    <a:ext uri="{9D8B030D-6E8A-4147-A177-3AD203B41FA5}">
                      <a16:colId xmlns:a16="http://schemas.microsoft.com/office/drawing/2014/main" val="20008"/>
                    </a:ext>
                  </a:extLst>
                </a:gridCol>
              </a:tblGrid>
              <a:tr h="328485">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kumimoji="0" lang="en-US" sz="1600" b="0" i="1"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index</a:t>
                      </a:r>
                      <a:r>
                        <a:rPr kumimoji="0" lang="en-US" sz="1600" b="0" i="1" u="none" strike="noStrike" cap="none" normalizeH="0" baseline="0" dirty="0">
                          <a:ln>
                            <a:noFill/>
                          </a:ln>
                          <a:solidFill>
                            <a:schemeClr val="tx2">
                              <a:lumMod val="75000"/>
                            </a:schemeClr>
                          </a:solidFill>
                          <a:effectLst/>
                          <a:latin typeface="Calibri" pitchFamily="34" charset="0"/>
                          <a:ea typeface="Calibri" pitchFamily="34" charset="0"/>
                          <a:cs typeface="Times New Roman" pitchFamily="18" charset="0"/>
                        </a:rPr>
                        <a:t>   </a:t>
                      </a:r>
                      <a:endParaRPr kumimoji="0" lang="el-GR" sz="1200" b="0" i="1" u="none" strike="noStrike" cap="none" normalizeH="0" baseline="0" dirty="0">
                        <a:ln>
                          <a:noFill/>
                        </a:ln>
                        <a:solidFill>
                          <a:schemeClr val="tx2">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200" b="0" i="0" u="none" strike="noStrike" cap="none" normalizeH="0" baseline="0" dirty="0">
                        <a:ln>
                          <a:noFill/>
                        </a:ln>
                        <a:solidFill>
                          <a:schemeClr val="tx1"/>
                        </a:solidFill>
                        <a:effectLst/>
                        <a:latin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1</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2</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3</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kern="1200"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4</a:t>
                      </a:r>
                      <a:endParaRPr kumimoji="0" lang="el-GR" sz="1400" b="0" i="0" u="none" strike="noStrike" kern="1200"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5</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rgbClr val="C00000"/>
                          </a:solidFill>
                          <a:effectLst/>
                          <a:latin typeface="Calibri" pitchFamily="34" charset="0"/>
                          <a:ea typeface="Calibri" pitchFamily="34" charset="0"/>
                          <a:cs typeface="Times New Roman" pitchFamily="18" charset="0"/>
                        </a:rPr>
                        <a:t>6</a:t>
                      </a:r>
                      <a:endParaRPr kumimoji="0" lang="el-GR" sz="1400" b="0" i="0" u="none" strike="noStrike" cap="none" normalizeH="0" baseline="0" dirty="0">
                        <a:ln>
                          <a:noFill/>
                        </a:ln>
                        <a:solidFill>
                          <a:srgbClr val="C00000"/>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7</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8485">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lang="el-GR" sz="1800" i="1" dirty="0">
                          <a:solidFill>
                            <a:srgbClr val="3333CC"/>
                          </a:solidFill>
                        </a:rPr>
                        <a:t>π*</a:t>
                      </a:r>
                      <a:endParaRPr kumimoji="0" lang="el-GR" sz="1200" b="0" i="0" u="none" strike="noStrike" cap="none" normalizeH="0" baseline="0" dirty="0">
                        <a:ln>
                          <a:noFill/>
                        </a:ln>
                        <a:solidFill>
                          <a:srgbClr val="262626"/>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200" b="0" i="0" u="none" strike="noStrike" cap="none" normalizeH="0" baseline="0" dirty="0">
                        <a:ln>
                          <a:noFill/>
                        </a:ln>
                        <a:solidFill>
                          <a:schemeClr val="tx1"/>
                        </a:solidFill>
                        <a:effectLst/>
                        <a:latin typeface="Calibri" pitchFamily="34" charset="0"/>
                        <a:cs typeface="Times New Roman" pitchFamily="18" charset="0"/>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l-GR" sz="1800" kern="1200" dirty="0">
                          <a:solidFill>
                            <a:srgbClr val="3333CC"/>
                          </a:solidFill>
                          <a:latin typeface="+mn-lt"/>
                          <a:ea typeface="+mn-ea"/>
                          <a:cs typeface="+mn-cs"/>
                        </a:rPr>
                        <a:t>1</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C00000"/>
                          </a:solidFill>
                          <a:latin typeface="+mn-lt"/>
                          <a:ea typeface="+mn-ea"/>
                          <a:cs typeface="+mn-cs"/>
                        </a:rPr>
                        <a:t>2</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7839105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948391" cy="1200329"/>
          </a:xfrm>
          <a:prstGeom prst="rect">
            <a:avLst/>
          </a:prstGeom>
        </p:spPr>
        <p:txBody>
          <a:bodyPr wrap="square">
            <a:spAutoFit/>
          </a:bodyPr>
          <a:lstStyle/>
          <a:p>
            <a:pPr marL="0" lvl="3"/>
            <a:r>
              <a:rPr lang="el-GR" b="1" dirty="0">
                <a:solidFill>
                  <a:srgbClr val="C00000"/>
                </a:solidFill>
                <a:latin typeface="Times New Roman" pitchFamily="18" charset="0"/>
                <a:cs typeface="Times New Roman" pitchFamily="18" charset="0"/>
                <a:sym typeface="Wingdings" pitchFamily="2" charset="2"/>
              </a:rPr>
              <a:t>Αυτοαναστρέφουσες μεταθέσεις</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r>
              <a:rPr lang="el-GR" sz="1800" dirty="0">
                <a:effectLst/>
                <a:latin typeface="Cambria" panose="02040503050406030204" pitchFamily="18" charset="0"/>
                <a:ea typeface="Times New Roman" panose="02020603050405020304" pitchFamily="18" charset="0"/>
                <a:cs typeface="Times New Roman" panose="02020603050405020304" pitchFamily="18" charset="0"/>
              </a:rPr>
              <a:t>Πριν περιγράψουμε τις αυτοαναστρέφουσες μεταθέσεις, πρώτα θα αναφέρουν κάποιες βασικές έννοιες που θα μας βοηθήσουν να οικοδομήσουμε τις αυτοαναστρέφουσες μεταθέσεις.</a:t>
            </a:r>
            <a:r>
              <a:rPr lang="el-GR" dirty="0">
                <a:solidFill>
                  <a:schemeClr val="tx1">
                    <a:lumMod val="95000"/>
                    <a:lumOff val="5000"/>
                  </a:schemeClr>
                </a:solidFill>
                <a:latin typeface="Times New Roman" pitchFamily="18" charset="0"/>
                <a:cs typeface="Times New Roman" pitchFamily="18" charset="0"/>
                <a:sym typeface="Wingdings" pitchFamily="2" charset="2"/>
              </a:rPr>
              <a:t> </a:t>
            </a:r>
            <a:endParaRPr lang="en-US" dirty="0"/>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76</a:t>
            </a:fld>
            <a:endParaRPr lang="el-GR" altLang="el-GR" sz="1200" dirty="0">
              <a:latin typeface="Cambria" pitchFamily="18" charset="0"/>
            </a:endParaRPr>
          </a:p>
        </p:txBody>
      </p:sp>
      <p:sp>
        <p:nvSpPr>
          <p:cNvPr id="11" name="TextBox 10">
            <a:extLst>
              <a:ext uri="{FF2B5EF4-FFF2-40B4-BE49-F238E27FC236}">
                <a16:creationId xmlns:a16="http://schemas.microsoft.com/office/drawing/2014/main" id="{02CE74D0-6E1C-41E6-94B8-815D3F973F1D}"/>
              </a:ext>
            </a:extLst>
          </p:cNvPr>
          <p:cNvSpPr txBox="1"/>
          <p:nvPr/>
        </p:nvSpPr>
        <p:spPr>
          <a:xfrm>
            <a:off x="827537" y="2707510"/>
            <a:ext cx="8064943" cy="2062103"/>
          </a:xfrm>
          <a:prstGeom prst="rect">
            <a:avLst/>
          </a:prstGeom>
          <a:noFill/>
        </p:spPr>
        <p:txBody>
          <a:bodyPr wrap="square">
            <a:spAutoFit/>
          </a:bodyPr>
          <a:lstStyle/>
          <a:p>
            <a:pPr marL="285750" indent="-285750" algn="just">
              <a:buFont typeface="Arial" panose="020B0604020202020204" pitchFamily="34" charset="0"/>
              <a:buChar char="•"/>
            </a:pPr>
            <a:r>
              <a:rPr lang="el-GR" b="1" dirty="0">
                <a:solidFill>
                  <a:srgbClr val="C00000"/>
                </a:solidFill>
                <a:latin typeface="Times New Roman" pitchFamily="18" charset="0"/>
                <a:cs typeface="Times New Roman" pitchFamily="18" charset="0"/>
              </a:rPr>
              <a:t>Ορισμός </a:t>
            </a:r>
            <a:r>
              <a:rPr lang="en-US" b="1" dirty="0">
                <a:solidFill>
                  <a:srgbClr val="C00000"/>
                </a:solidFill>
                <a:latin typeface="Times New Roman" pitchFamily="18" charset="0"/>
                <a:cs typeface="Times New Roman" pitchFamily="18" charset="0"/>
              </a:rPr>
              <a:t>: </a:t>
            </a:r>
            <a:r>
              <a:rPr lang="el-GR" b="1" dirty="0">
                <a:solidFill>
                  <a:srgbClr val="C00000"/>
                </a:solidFill>
                <a:latin typeface="Times New Roman" pitchFamily="18" charset="0"/>
                <a:cs typeface="Times New Roman" pitchFamily="18" charset="0"/>
              </a:rPr>
              <a:t>Αυτοαναστρέφουσες μεταθέσεις.</a:t>
            </a:r>
            <a:r>
              <a:rPr lang="el-GR" b="1" i="1" dirty="0">
                <a:solidFill>
                  <a:srgbClr val="C00000"/>
                </a:solidFill>
                <a:latin typeface="Times New Roman" pitchFamily="18" charset="0"/>
                <a:cs typeface="Times New Roman" pitchFamily="18" charset="0"/>
              </a:rPr>
              <a:t> </a:t>
            </a:r>
            <a:endParaRPr lang="en-US" b="1" i="1" dirty="0">
              <a:solidFill>
                <a:srgbClr val="C00000"/>
              </a:solidFill>
              <a:latin typeface="Times New Roman" pitchFamily="18" charset="0"/>
              <a:cs typeface="Times New Roman" pitchFamily="18" charset="0"/>
            </a:endParaRPr>
          </a:p>
          <a:p>
            <a:pPr algn="just"/>
            <a:r>
              <a:rPr lang="el-GR" b="1" i="1" dirty="0">
                <a:solidFill>
                  <a:srgbClr val="C00000"/>
                </a:solidFill>
                <a:latin typeface="Times New Roman" pitchFamily="18" charset="0"/>
                <a:cs typeface="Times New Roman" pitchFamily="18" charset="0"/>
              </a:rPr>
              <a:t>     </a:t>
            </a:r>
            <a:r>
              <a:rPr lang="el-CY" b="1" dirty="0">
                <a:solidFill>
                  <a:srgbClr val="C00000"/>
                </a:solidFill>
                <a:latin typeface="Times New Roman" pitchFamily="18" charset="0"/>
                <a:cs typeface="Times New Roman" pitchFamily="18" charset="0"/>
              </a:rPr>
              <a:t>Παράδειγμα</a:t>
            </a:r>
            <a:r>
              <a:rPr lang="en-US" b="1" dirty="0">
                <a:solidFill>
                  <a:srgbClr val="C00000"/>
                </a:solidFill>
                <a:latin typeface="Times New Roman" pitchFamily="18" charset="0"/>
                <a:cs typeface="Times New Roman" pitchFamily="18" charset="0"/>
              </a:rPr>
              <a:t>:</a:t>
            </a:r>
            <a:endParaRPr lang="el-CY" b="1" dirty="0">
              <a:solidFill>
                <a:srgbClr val="C00000"/>
              </a:solidFill>
              <a:latin typeface="Times New Roman" pitchFamily="18" charset="0"/>
              <a:cs typeface="Times New Roman" pitchFamily="18" charset="0"/>
            </a:endParaRPr>
          </a:p>
          <a:p>
            <a:pPr marL="268288" lvl="3" indent="268288" algn="just">
              <a:spcBef>
                <a:spcPts val="600"/>
              </a:spcBef>
              <a:buFont typeface="Wingdings" panose="05000000000000000000" pitchFamily="2" charset="2"/>
              <a:buChar char="§"/>
            </a:pPr>
            <a:r>
              <a:rPr lang="el-CY" dirty="0">
                <a:latin typeface="Times New Roman" pitchFamily="18" charset="0"/>
                <a:cs typeface="Times New Roman" pitchFamily="18" charset="0"/>
              </a:rPr>
              <a:t>Έστω π = (4,6,7,1,5,2,3).</a:t>
            </a:r>
          </a:p>
          <a:p>
            <a:pPr marL="268288" lvl="3" indent="268288" algn="just">
              <a:spcBef>
                <a:spcPts val="600"/>
              </a:spcBef>
              <a:buFont typeface="Wingdings" panose="05000000000000000000" pitchFamily="2" charset="2"/>
              <a:buChar char="§"/>
            </a:pPr>
            <a:r>
              <a:rPr lang="el-GR" dirty="0">
                <a:latin typeface="Times New Roman" pitchFamily="18" charset="0"/>
                <a:cs typeface="Times New Roman" pitchFamily="18" charset="0"/>
              </a:rPr>
              <a:t>Έ</a:t>
            </a:r>
            <a:r>
              <a:rPr lang="el-CY" dirty="0">
                <a:latin typeface="Times New Roman" pitchFamily="18" charset="0"/>
                <a:cs typeface="Times New Roman" pitchFamily="18" charset="0"/>
              </a:rPr>
              <a:t>στω τα ζευγάρια (</a:t>
            </a:r>
            <a:r>
              <a:rPr lang="el-GR" dirty="0">
                <a:latin typeface="Times New Roman" pitchFamily="18" charset="0"/>
                <a:cs typeface="Times New Roman" pitchFamily="18" charset="0"/>
              </a:rPr>
              <a:t>δείκτης</a:t>
            </a:r>
            <a:r>
              <a:rPr lang="el-CY" dirty="0">
                <a:latin typeface="Times New Roman" pitchFamily="18" charset="0"/>
                <a:cs typeface="Times New Roman" pitchFamily="18" charset="0"/>
              </a:rPr>
              <a:t>, αριθμός)</a:t>
            </a:r>
            <a:r>
              <a:rPr lang="en-US" dirty="0">
                <a:latin typeface="Times New Roman" pitchFamily="18" charset="0"/>
                <a:cs typeface="Times New Roman" pitchFamily="18" charset="0"/>
              </a:rPr>
              <a:t>: (1,4), (2,6), (3,7), (4,1), (5,5), (6,2), (7,3)</a:t>
            </a:r>
            <a:r>
              <a:rPr lang="el-GR" dirty="0">
                <a:latin typeface="Times New Roman" pitchFamily="18" charset="0"/>
                <a:cs typeface="Times New Roman" pitchFamily="18" charset="0"/>
              </a:rPr>
              <a:t>.</a:t>
            </a:r>
            <a:endParaRPr lang="el-CY" dirty="0">
              <a:latin typeface="Times New Roman" pitchFamily="18" charset="0"/>
              <a:cs typeface="Times New Roman" pitchFamily="18" charset="0"/>
            </a:endParaRPr>
          </a:p>
          <a:p>
            <a:pPr marL="268288" lvl="3" indent="268288" algn="just">
              <a:spcBef>
                <a:spcPts val="600"/>
              </a:spcBef>
              <a:buFont typeface="Wingdings" panose="05000000000000000000" pitchFamily="2" charset="2"/>
              <a:buChar char="§"/>
            </a:pPr>
            <a:r>
              <a:rPr lang="el-CY" dirty="0">
                <a:latin typeface="Times New Roman" pitchFamily="18" charset="0"/>
                <a:cs typeface="Times New Roman" pitchFamily="18" charset="0"/>
              </a:rPr>
              <a:t>Εστω τώρα τα παραπάνω ζευγάρια αλλά αντεστραμένα.</a:t>
            </a:r>
          </a:p>
          <a:p>
            <a:pPr marL="268288" lvl="3" indent="268288" algn="just">
              <a:spcBef>
                <a:spcPts val="600"/>
              </a:spcBef>
              <a:buFont typeface="Wingdings" panose="05000000000000000000" pitchFamily="2" charset="2"/>
              <a:buChar char="§"/>
            </a:pPr>
            <a:r>
              <a:rPr lang="el-CY" dirty="0">
                <a:latin typeface="Times New Roman" pitchFamily="18" charset="0"/>
                <a:cs typeface="Times New Roman" pitchFamily="18" charset="0"/>
              </a:rPr>
              <a:t>Νέα ζευγάρια</a:t>
            </a:r>
            <a:r>
              <a:rPr lang="en-US" dirty="0">
                <a:latin typeface="Times New Roman" pitchFamily="18" charset="0"/>
                <a:cs typeface="Times New Roman" pitchFamily="18" charset="0"/>
              </a:rPr>
              <a:t>: (4,1), (</a:t>
            </a:r>
            <a:r>
              <a:rPr lang="el-CY" dirty="0">
                <a:latin typeface="Times New Roman" pitchFamily="18" charset="0"/>
                <a:cs typeface="Times New Roman" pitchFamily="18" charset="0"/>
              </a:rPr>
              <a:t>6,2</a:t>
            </a:r>
            <a:r>
              <a:rPr lang="en-US" dirty="0">
                <a:latin typeface="Times New Roman" pitchFamily="18" charset="0"/>
                <a:cs typeface="Times New Roman" pitchFamily="18" charset="0"/>
              </a:rPr>
              <a:t>), </a:t>
            </a:r>
            <a:r>
              <a:rPr lang="en-US" dirty="0">
                <a:solidFill>
                  <a:srgbClr val="C00000"/>
                </a:solidFill>
                <a:latin typeface="Times New Roman" pitchFamily="18" charset="0"/>
                <a:cs typeface="Times New Roman" pitchFamily="18" charset="0"/>
              </a:rPr>
              <a:t>(</a:t>
            </a:r>
            <a:r>
              <a:rPr lang="el-CY" dirty="0">
                <a:solidFill>
                  <a:srgbClr val="C00000"/>
                </a:solidFill>
                <a:latin typeface="Times New Roman" pitchFamily="18" charset="0"/>
                <a:cs typeface="Times New Roman" pitchFamily="18" charset="0"/>
              </a:rPr>
              <a:t>7,3</a:t>
            </a:r>
            <a:r>
              <a:rPr lang="en-US" dirty="0">
                <a:solidFill>
                  <a:srgbClr val="C00000"/>
                </a:solidFill>
                <a:latin typeface="Times New Roman" pitchFamily="18" charset="0"/>
                <a:cs typeface="Times New Roman" pitchFamily="18" charset="0"/>
              </a:rPr>
              <a:t>)</a:t>
            </a:r>
            <a:r>
              <a:rPr lang="en-US" dirty="0">
                <a:latin typeface="Times New Roman" pitchFamily="18" charset="0"/>
                <a:cs typeface="Times New Roman" pitchFamily="18" charset="0"/>
              </a:rPr>
              <a:t>, (</a:t>
            </a:r>
            <a:r>
              <a:rPr lang="el-CY" dirty="0">
                <a:latin typeface="Times New Roman" pitchFamily="18" charset="0"/>
                <a:cs typeface="Times New Roman" pitchFamily="18" charset="0"/>
              </a:rPr>
              <a:t>1,4</a:t>
            </a:r>
            <a:r>
              <a:rPr lang="en-US" dirty="0">
                <a:latin typeface="Times New Roman" pitchFamily="18" charset="0"/>
                <a:cs typeface="Times New Roman" pitchFamily="18" charset="0"/>
              </a:rPr>
              <a:t>), (5,5), (</a:t>
            </a:r>
            <a:r>
              <a:rPr lang="el-CY" dirty="0">
                <a:latin typeface="Times New Roman" pitchFamily="18" charset="0"/>
                <a:cs typeface="Times New Roman" pitchFamily="18" charset="0"/>
              </a:rPr>
              <a:t>2,6</a:t>
            </a:r>
            <a:r>
              <a:rPr lang="en-US" dirty="0">
                <a:latin typeface="Times New Roman" pitchFamily="18" charset="0"/>
                <a:cs typeface="Times New Roman" pitchFamily="18" charset="0"/>
              </a:rPr>
              <a:t>), (</a:t>
            </a:r>
            <a:r>
              <a:rPr lang="el-CY" dirty="0">
                <a:latin typeface="Times New Roman" pitchFamily="18" charset="0"/>
                <a:cs typeface="Times New Roman" pitchFamily="18" charset="0"/>
              </a:rPr>
              <a:t>3,7</a:t>
            </a:r>
            <a:r>
              <a:rPr lang="en-US" dirty="0">
                <a:latin typeface="Times New Roman" pitchFamily="18" charset="0"/>
                <a:cs typeface="Times New Roman" pitchFamily="18" charset="0"/>
              </a:rPr>
              <a:t>)</a:t>
            </a:r>
            <a:r>
              <a:rPr lang="el-GR" dirty="0">
                <a:latin typeface="Times New Roman" pitchFamily="18" charset="0"/>
                <a:cs typeface="Times New Roman" pitchFamily="18" charset="0"/>
              </a:rPr>
              <a:t>.</a:t>
            </a:r>
            <a:endParaRPr lang="el-CY" dirty="0">
              <a:latin typeface="Times New Roman" pitchFamily="18" charset="0"/>
              <a:cs typeface="Times New Roman" pitchFamily="18" charset="0"/>
            </a:endParaRPr>
          </a:p>
        </p:txBody>
      </p:sp>
      <p:sp>
        <p:nvSpPr>
          <p:cNvPr id="9" name="10 - Ορθογώνιο">
            <a:extLst>
              <a:ext uri="{FF2B5EF4-FFF2-40B4-BE49-F238E27FC236}">
                <a16:creationId xmlns:a16="http://schemas.microsoft.com/office/drawing/2014/main" id="{79B3CAE5-8348-48B9-B385-A34303637133}"/>
              </a:ext>
            </a:extLst>
          </p:cNvPr>
          <p:cNvSpPr/>
          <p:nvPr/>
        </p:nvSpPr>
        <p:spPr>
          <a:xfrm>
            <a:off x="1194902" y="5542594"/>
            <a:ext cx="3096000" cy="847181"/>
          </a:xfrm>
          <a:prstGeom prst="rect">
            <a:avLst/>
          </a:prstGeom>
          <a:solidFill>
            <a:schemeClr val="bg2">
              <a:alpha val="37000"/>
            </a:schemeClr>
          </a:solidFill>
          <a:ln>
            <a:noFill/>
          </a:ln>
          <a:scene3d>
            <a:camera prst="orthographicFront"/>
            <a:lightRig rig="threePt" dir="t"/>
          </a:scene3d>
          <a:sp3d>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l-GR" sz="1800"/>
          </a:p>
        </p:txBody>
      </p:sp>
      <p:graphicFrame>
        <p:nvGraphicFramePr>
          <p:cNvPr id="10" name="Group 99">
            <a:extLst>
              <a:ext uri="{FF2B5EF4-FFF2-40B4-BE49-F238E27FC236}">
                <a16:creationId xmlns:a16="http://schemas.microsoft.com/office/drawing/2014/main" id="{8B1FEEC7-A82B-49CC-8EC4-23DC7D7489D3}"/>
              </a:ext>
            </a:extLst>
          </p:cNvPr>
          <p:cNvGraphicFramePr>
            <a:graphicFrameLocks noGrp="1"/>
          </p:cNvGraphicFramePr>
          <p:nvPr/>
        </p:nvGraphicFramePr>
        <p:xfrm>
          <a:off x="1259632" y="5627235"/>
          <a:ext cx="2946629" cy="656970"/>
        </p:xfrm>
        <a:graphic>
          <a:graphicData uri="http://schemas.openxmlformats.org/drawingml/2006/table">
            <a:tbl>
              <a:tblPr/>
              <a:tblGrid>
                <a:gridCol w="792000">
                  <a:extLst>
                    <a:ext uri="{9D8B030D-6E8A-4147-A177-3AD203B41FA5}">
                      <a16:colId xmlns:a16="http://schemas.microsoft.com/office/drawing/2014/main" val="20000"/>
                    </a:ext>
                  </a:extLst>
                </a:gridCol>
                <a:gridCol w="183733">
                  <a:extLst>
                    <a:ext uri="{9D8B030D-6E8A-4147-A177-3AD203B41FA5}">
                      <a16:colId xmlns:a16="http://schemas.microsoft.com/office/drawing/2014/main" val="20001"/>
                    </a:ext>
                  </a:extLst>
                </a:gridCol>
                <a:gridCol w="282671">
                  <a:extLst>
                    <a:ext uri="{9D8B030D-6E8A-4147-A177-3AD203B41FA5}">
                      <a16:colId xmlns:a16="http://schemas.microsoft.com/office/drawing/2014/main" val="20002"/>
                    </a:ext>
                  </a:extLst>
                </a:gridCol>
                <a:gridCol w="280721">
                  <a:extLst>
                    <a:ext uri="{9D8B030D-6E8A-4147-A177-3AD203B41FA5}">
                      <a16:colId xmlns:a16="http://schemas.microsoft.com/office/drawing/2014/main" val="20003"/>
                    </a:ext>
                  </a:extLst>
                </a:gridCol>
                <a:gridCol w="282670">
                  <a:extLst>
                    <a:ext uri="{9D8B030D-6E8A-4147-A177-3AD203B41FA5}">
                      <a16:colId xmlns:a16="http://schemas.microsoft.com/office/drawing/2014/main" val="20004"/>
                    </a:ext>
                  </a:extLst>
                </a:gridCol>
                <a:gridCol w="280721">
                  <a:extLst>
                    <a:ext uri="{9D8B030D-6E8A-4147-A177-3AD203B41FA5}">
                      <a16:colId xmlns:a16="http://schemas.microsoft.com/office/drawing/2014/main" val="20005"/>
                    </a:ext>
                  </a:extLst>
                </a:gridCol>
                <a:gridCol w="282671">
                  <a:extLst>
                    <a:ext uri="{9D8B030D-6E8A-4147-A177-3AD203B41FA5}">
                      <a16:colId xmlns:a16="http://schemas.microsoft.com/office/drawing/2014/main" val="20006"/>
                    </a:ext>
                  </a:extLst>
                </a:gridCol>
                <a:gridCol w="280721">
                  <a:extLst>
                    <a:ext uri="{9D8B030D-6E8A-4147-A177-3AD203B41FA5}">
                      <a16:colId xmlns:a16="http://schemas.microsoft.com/office/drawing/2014/main" val="20007"/>
                    </a:ext>
                  </a:extLst>
                </a:gridCol>
                <a:gridCol w="280721">
                  <a:extLst>
                    <a:ext uri="{9D8B030D-6E8A-4147-A177-3AD203B41FA5}">
                      <a16:colId xmlns:a16="http://schemas.microsoft.com/office/drawing/2014/main" val="20008"/>
                    </a:ext>
                  </a:extLst>
                </a:gridCol>
              </a:tblGrid>
              <a:tr h="328485">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kumimoji="0" lang="en-US" sz="1600" b="0" i="1"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index</a:t>
                      </a:r>
                      <a:r>
                        <a:rPr kumimoji="0" lang="en-US" sz="1600" b="0" i="1" u="none" strike="noStrike" cap="none" normalizeH="0" baseline="0" dirty="0">
                          <a:ln>
                            <a:noFill/>
                          </a:ln>
                          <a:solidFill>
                            <a:schemeClr val="tx2">
                              <a:lumMod val="75000"/>
                            </a:schemeClr>
                          </a:solidFill>
                          <a:effectLst/>
                          <a:latin typeface="Calibri" pitchFamily="34" charset="0"/>
                          <a:ea typeface="Calibri" pitchFamily="34" charset="0"/>
                          <a:cs typeface="Times New Roman" pitchFamily="18" charset="0"/>
                        </a:rPr>
                        <a:t>   </a:t>
                      </a:r>
                      <a:endParaRPr kumimoji="0" lang="el-GR" sz="1200" b="0" i="1" u="none" strike="noStrike" cap="none" normalizeH="0" baseline="0" dirty="0">
                        <a:ln>
                          <a:noFill/>
                        </a:ln>
                        <a:solidFill>
                          <a:schemeClr val="tx2">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200" b="0" i="0" u="none" strike="noStrike" cap="none" normalizeH="0" baseline="0" dirty="0">
                        <a:ln>
                          <a:noFill/>
                        </a:ln>
                        <a:solidFill>
                          <a:schemeClr val="tx1"/>
                        </a:solidFill>
                        <a:effectLst/>
                        <a:latin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1</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2</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3</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4</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5</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6</a:t>
                      </a:r>
                      <a:endParaRPr kumimoji="0" lang="el-GR"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7</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8485">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lang="el-GR" sz="1800" i="1" dirty="0">
                          <a:solidFill>
                            <a:srgbClr val="3333CC"/>
                          </a:solidFill>
                        </a:rPr>
                        <a:t>π</a:t>
                      </a:r>
                      <a:endParaRPr kumimoji="0" lang="el-GR" sz="1200" b="0" i="0" u="none" strike="noStrike" cap="none" normalizeH="0" baseline="0" dirty="0">
                        <a:ln>
                          <a:noFill/>
                        </a:ln>
                        <a:solidFill>
                          <a:srgbClr val="262626"/>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200" b="0" i="0" u="none" strike="noStrike" cap="none" normalizeH="0" baseline="0" dirty="0">
                        <a:ln>
                          <a:noFill/>
                        </a:ln>
                        <a:solidFill>
                          <a:schemeClr val="tx1"/>
                        </a:solidFill>
                        <a:effectLst/>
                        <a:latin typeface="Calibri" pitchFamily="34" charset="0"/>
                        <a:cs typeface="Times New Roman" pitchFamily="18" charset="0"/>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n-US" sz="1800" kern="1200" dirty="0">
                          <a:solidFill>
                            <a:srgbClr val="3333CC"/>
                          </a:solidFill>
                          <a:latin typeface="+mn-lt"/>
                          <a:ea typeface="+mn-ea"/>
                          <a:cs typeface="+mn-cs"/>
                        </a:rPr>
                        <a:t>4</a:t>
                      </a: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6</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7</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n-US" sz="1800" kern="1200" dirty="0">
                          <a:solidFill>
                            <a:srgbClr val="3333CC"/>
                          </a:solidFill>
                          <a:latin typeface="+mn-lt"/>
                          <a:ea typeface="+mn-ea"/>
                          <a:cs typeface="+mn-cs"/>
                        </a:rPr>
                        <a:t>1</a:t>
                      </a: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n-US" sz="1800" kern="1200" dirty="0">
                          <a:solidFill>
                            <a:srgbClr val="3333CC"/>
                          </a:solidFill>
                          <a:latin typeface="+mn-lt"/>
                          <a:ea typeface="+mn-ea"/>
                          <a:cs typeface="+mn-cs"/>
                        </a:rPr>
                        <a:t>5</a:t>
                      </a: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2</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3</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2" name="10 - Ορθογώνιο">
            <a:extLst>
              <a:ext uri="{FF2B5EF4-FFF2-40B4-BE49-F238E27FC236}">
                <a16:creationId xmlns:a16="http://schemas.microsoft.com/office/drawing/2014/main" id="{3970A5F4-A649-4A42-8087-710BA5EA1D79}"/>
              </a:ext>
            </a:extLst>
          </p:cNvPr>
          <p:cNvSpPr/>
          <p:nvPr/>
        </p:nvSpPr>
        <p:spPr>
          <a:xfrm>
            <a:off x="5364088" y="5534147"/>
            <a:ext cx="3096000" cy="847181"/>
          </a:xfrm>
          <a:prstGeom prst="rect">
            <a:avLst/>
          </a:prstGeom>
          <a:solidFill>
            <a:schemeClr val="bg2">
              <a:alpha val="37000"/>
            </a:schemeClr>
          </a:solidFill>
          <a:ln>
            <a:noFill/>
          </a:ln>
          <a:scene3d>
            <a:camera prst="orthographicFront"/>
            <a:lightRig rig="threePt" dir="t"/>
          </a:scene3d>
          <a:sp3d>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l-GR" sz="1800"/>
          </a:p>
        </p:txBody>
      </p:sp>
      <p:graphicFrame>
        <p:nvGraphicFramePr>
          <p:cNvPr id="13" name="Group 99">
            <a:extLst>
              <a:ext uri="{FF2B5EF4-FFF2-40B4-BE49-F238E27FC236}">
                <a16:creationId xmlns:a16="http://schemas.microsoft.com/office/drawing/2014/main" id="{BF25C94C-755E-4859-9882-8DCABC7A4B27}"/>
              </a:ext>
            </a:extLst>
          </p:cNvPr>
          <p:cNvGraphicFramePr>
            <a:graphicFrameLocks noGrp="1"/>
          </p:cNvGraphicFramePr>
          <p:nvPr>
            <p:extLst>
              <p:ext uri="{D42A27DB-BD31-4B8C-83A1-F6EECF244321}">
                <p14:modId xmlns:p14="http://schemas.microsoft.com/office/powerpoint/2010/main" val="2824089667"/>
              </p:ext>
            </p:extLst>
          </p:nvPr>
        </p:nvGraphicFramePr>
        <p:xfrm>
          <a:off x="5428818" y="5618788"/>
          <a:ext cx="2946629" cy="656970"/>
        </p:xfrm>
        <a:graphic>
          <a:graphicData uri="http://schemas.openxmlformats.org/drawingml/2006/table">
            <a:tbl>
              <a:tblPr/>
              <a:tblGrid>
                <a:gridCol w="792000">
                  <a:extLst>
                    <a:ext uri="{9D8B030D-6E8A-4147-A177-3AD203B41FA5}">
                      <a16:colId xmlns:a16="http://schemas.microsoft.com/office/drawing/2014/main" val="20000"/>
                    </a:ext>
                  </a:extLst>
                </a:gridCol>
                <a:gridCol w="183733">
                  <a:extLst>
                    <a:ext uri="{9D8B030D-6E8A-4147-A177-3AD203B41FA5}">
                      <a16:colId xmlns:a16="http://schemas.microsoft.com/office/drawing/2014/main" val="20001"/>
                    </a:ext>
                  </a:extLst>
                </a:gridCol>
                <a:gridCol w="282671">
                  <a:extLst>
                    <a:ext uri="{9D8B030D-6E8A-4147-A177-3AD203B41FA5}">
                      <a16:colId xmlns:a16="http://schemas.microsoft.com/office/drawing/2014/main" val="20002"/>
                    </a:ext>
                  </a:extLst>
                </a:gridCol>
                <a:gridCol w="280721">
                  <a:extLst>
                    <a:ext uri="{9D8B030D-6E8A-4147-A177-3AD203B41FA5}">
                      <a16:colId xmlns:a16="http://schemas.microsoft.com/office/drawing/2014/main" val="20003"/>
                    </a:ext>
                  </a:extLst>
                </a:gridCol>
                <a:gridCol w="282670">
                  <a:extLst>
                    <a:ext uri="{9D8B030D-6E8A-4147-A177-3AD203B41FA5}">
                      <a16:colId xmlns:a16="http://schemas.microsoft.com/office/drawing/2014/main" val="20004"/>
                    </a:ext>
                  </a:extLst>
                </a:gridCol>
                <a:gridCol w="280721">
                  <a:extLst>
                    <a:ext uri="{9D8B030D-6E8A-4147-A177-3AD203B41FA5}">
                      <a16:colId xmlns:a16="http://schemas.microsoft.com/office/drawing/2014/main" val="20005"/>
                    </a:ext>
                  </a:extLst>
                </a:gridCol>
                <a:gridCol w="282671">
                  <a:extLst>
                    <a:ext uri="{9D8B030D-6E8A-4147-A177-3AD203B41FA5}">
                      <a16:colId xmlns:a16="http://schemas.microsoft.com/office/drawing/2014/main" val="20006"/>
                    </a:ext>
                  </a:extLst>
                </a:gridCol>
                <a:gridCol w="280721">
                  <a:extLst>
                    <a:ext uri="{9D8B030D-6E8A-4147-A177-3AD203B41FA5}">
                      <a16:colId xmlns:a16="http://schemas.microsoft.com/office/drawing/2014/main" val="20007"/>
                    </a:ext>
                  </a:extLst>
                </a:gridCol>
                <a:gridCol w="280721">
                  <a:extLst>
                    <a:ext uri="{9D8B030D-6E8A-4147-A177-3AD203B41FA5}">
                      <a16:colId xmlns:a16="http://schemas.microsoft.com/office/drawing/2014/main" val="20008"/>
                    </a:ext>
                  </a:extLst>
                </a:gridCol>
              </a:tblGrid>
              <a:tr h="328485">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kumimoji="0" lang="en-US" sz="1600" b="0" i="1"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index</a:t>
                      </a:r>
                      <a:r>
                        <a:rPr kumimoji="0" lang="en-US" sz="1600" b="0" i="1" u="none" strike="noStrike" cap="none" normalizeH="0" baseline="0" dirty="0">
                          <a:ln>
                            <a:noFill/>
                          </a:ln>
                          <a:solidFill>
                            <a:schemeClr val="tx2">
                              <a:lumMod val="75000"/>
                            </a:schemeClr>
                          </a:solidFill>
                          <a:effectLst/>
                          <a:latin typeface="Calibri" pitchFamily="34" charset="0"/>
                          <a:ea typeface="Calibri" pitchFamily="34" charset="0"/>
                          <a:cs typeface="Times New Roman" pitchFamily="18" charset="0"/>
                        </a:rPr>
                        <a:t>   </a:t>
                      </a:r>
                      <a:endParaRPr kumimoji="0" lang="el-GR" sz="1200" b="0" i="1" u="none" strike="noStrike" cap="none" normalizeH="0" baseline="0" dirty="0">
                        <a:ln>
                          <a:noFill/>
                        </a:ln>
                        <a:solidFill>
                          <a:schemeClr val="tx2">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200" b="0" i="0" u="none" strike="noStrike" cap="none" normalizeH="0" baseline="0" dirty="0">
                        <a:ln>
                          <a:noFill/>
                        </a:ln>
                        <a:solidFill>
                          <a:schemeClr val="tx1"/>
                        </a:solidFill>
                        <a:effectLst/>
                        <a:latin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1</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2</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3</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kern="1200"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4</a:t>
                      </a:r>
                      <a:endParaRPr kumimoji="0" lang="el-GR" sz="1400" b="0" i="0" u="none" strike="noStrike" kern="1200"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5</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kern="1200"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6</a:t>
                      </a:r>
                      <a:endParaRPr kumimoji="0" lang="el-GR" sz="1400" b="0" i="0" u="none" strike="noStrike" kern="1200"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rgbClr val="C00000"/>
                          </a:solidFill>
                          <a:effectLst/>
                          <a:latin typeface="Calibri" pitchFamily="34" charset="0"/>
                          <a:ea typeface="Calibri" pitchFamily="34" charset="0"/>
                          <a:cs typeface="Times New Roman" pitchFamily="18" charset="0"/>
                        </a:rPr>
                        <a:t>7</a:t>
                      </a:r>
                      <a:endParaRPr kumimoji="0" lang="el-GR" sz="1050" b="0" i="0" u="none" strike="noStrike" cap="none" normalizeH="0" baseline="0" dirty="0">
                        <a:ln>
                          <a:noFill/>
                        </a:ln>
                        <a:solidFill>
                          <a:srgbClr val="C00000"/>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8485">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lang="el-GR" sz="1800" i="1" dirty="0">
                          <a:solidFill>
                            <a:srgbClr val="3333CC"/>
                          </a:solidFill>
                        </a:rPr>
                        <a:t>π*</a:t>
                      </a:r>
                      <a:endParaRPr kumimoji="0" lang="el-GR" sz="1200" b="0" i="0" u="none" strike="noStrike" cap="none" normalizeH="0" baseline="0" dirty="0">
                        <a:ln>
                          <a:noFill/>
                        </a:ln>
                        <a:solidFill>
                          <a:srgbClr val="262626"/>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200" b="0" i="0" u="none" strike="noStrike" cap="none" normalizeH="0" baseline="0" dirty="0">
                        <a:ln>
                          <a:noFill/>
                        </a:ln>
                        <a:solidFill>
                          <a:schemeClr val="tx1"/>
                        </a:solidFill>
                        <a:effectLst/>
                        <a:latin typeface="Calibri" pitchFamily="34" charset="0"/>
                        <a:cs typeface="Times New Roman" pitchFamily="18" charset="0"/>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l-GR" sz="1800" kern="1200" dirty="0">
                          <a:solidFill>
                            <a:srgbClr val="3333CC"/>
                          </a:solidFill>
                          <a:latin typeface="+mn-lt"/>
                          <a:ea typeface="+mn-ea"/>
                          <a:cs typeface="+mn-cs"/>
                        </a:rPr>
                        <a:t>1</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l-GR" sz="1800" kern="1200" dirty="0">
                          <a:solidFill>
                            <a:srgbClr val="3333CC"/>
                          </a:solidFill>
                          <a:latin typeface="+mn-lt"/>
                          <a:ea typeface="+mn-ea"/>
                          <a:cs typeface="+mn-cs"/>
                        </a:rPr>
                        <a:t>2</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C00000"/>
                          </a:solidFill>
                          <a:latin typeface="+mn-lt"/>
                          <a:ea typeface="+mn-ea"/>
                          <a:cs typeface="+mn-cs"/>
                        </a:rPr>
                        <a:t>3</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2801860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948391" cy="1200329"/>
          </a:xfrm>
          <a:prstGeom prst="rect">
            <a:avLst/>
          </a:prstGeom>
        </p:spPr>
        <p:txBody>
          <a:bodyPr wrap="square">
            <a:spAutoFit/>
          </a:bodyPr>
          <a:lstStyle/>
          <a:p>
            <a:pPr marL="0" lvl="3"/>
            <a:r>
              <a:rPr lang="el-GR" b="1" dirty="0">
                <a:solidFill>
                  <a:srgbClr val="C00000"/>
                </a:solidFill>
                <a:latin typeface="Times New Roman" pitchFamily="18" charset="0"/>
                <a:cs typeface="Times New Roman" pitchFamily="18" charset="0"/>
                <a:sym typeface="Wingdings" pitchFamily="2" charset="2"/>
              </a:rPr>
              <a:t>Αυτοαναστρέφουσες μεταθέσεις</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r>
              <a:rPr lang="el-GR" sz="1800" dirty="0">
                <a:effectLst/>
                <a:latin typeface="Cambria" panose="02040503050406030204" pitchFamily="18" charset="0"/>
                <a:ea typeface="Times New Roman" panose="02020603050405020304" pitchFamily="18" charset="0"/>
                <a:cs typeface="Times New Roman" panose="02020603050405020304" pitchFamily="18" charset="0"/>
              </a:rPr>
              <a:t>Πριν περιγράψουμε τις αυτοαναστρέφουσες μεταθέσεις, πρώτα θα αναφέρουν κάποιες βασικές έννοιες που θα μας βοηθήσουν να οικοδομήσουμε τις αυτοαναστρέφουσες μεταθέσεις.</a:t>
            </a:r>
            <a:r>
              <a:rPr lang="el-GR" dirty="0">
                <a:solidFill>
                  <a:schemeClr val="tx1">
                    <a:lumMod val="95000"/>
                    <a:lumOff val="5000"/>
                  </a:schemeClr>
                </a:solidFill>
                <a:latin typeface="Times New Roman" pitchFamily="18" charset="0"/>
                <a:cs typeface="Times New Roman" pitchFamily="18" charset="0"/>
                <a:sym typeface="Wingdings" pitchFamily="2" charset="2"/>
              </a:rPr>
              <a:t> </a:t>
            </a:r>
            <a:endParaRPr lang="en-US" dirty="0"/>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77</a:t>
            </a:fld>
            <a:endParaRPr lang="el-GR" altLang="el-GR" sz="1200" dirty="0">
              <a:latin typeface="Cambria" pitchFamily="18" charset="0"/>
            </a:endParaRPr>
          </a:p>
        </p:txBody>
      </p:sp>
      <p:sp>
        <p:nvSpPr>
          <p:cNvPr id="11" name="TextBox 10">
            <a:extLst>
              <a:ext uri="{FF2B5EF4-FFF2-40B4-BE49-F238E27FC236}">
                <a16:creationId xmlns:a16="http://schemas.microsoft.com/office/drawing/2014/main" id="{02CE74D0-6E1C-41E6-94B8-815D3F973F1D}"/>
              </a:ext>
            </a:extLst>
          </p:cNvPr>
          <p:cNvSpPr txBox="1"/>
          <p:nvPr/>
        </p:nvSpPr>
        <p:spPr>
          <a:xfrm>
            <a:off x="827537" y="2707510"/>
            <a:ext cx="8064943" cy="2062103"/>
          </a:xfrm>
          <a:prstGeom prst="rect">
            <a:avLst/>
          </a:prstGeom>
          <a:noFill/>
        </p:spPr>
        <p:txBody>
          <a:bodyPr wrap="square">
            <a:spAutoFit/>
          </a:bodyPr>
          <a:lstStyle/>
          <a:p>
            <a:pPr marL="285750" indent="-285750" algn="just">
              <a:buFont typeface="Arial" panose="020B0604020202020204" pitchFamily="34" charset="0"/>
              <a:buChar char="•"/>
            </a:pPr>
            <a:r>
              <a:rPr lang="el-GR" b="1" dirty="0">
                <a:solidFill>
                  <a:srgbClr val="C00000"/>
                </a:solidFill>
                <a:latin typeface="Times New Roman" pitchFamily="18" charset="0"/>
                <a:cs typeface="Times New Roman" pitchFamily="18" charset="0"/>
              </a:rPr>
              <a:t>Ορισμός </a:t>
            </a:r>
            <a:r>
              <a:rPr lang="en-US" b="1" dirty="0">
                <a:solidFill>
                  <a:srgbClr val="C00000"/>
                </a:solidFill>
                <a:latin typeface="Times New Roman" pitchFamily="18" charset="0"/>
                <a:cs typeface="Times New Roman" pitchFamily="18" charset="0"/>
              </a:rPr>
              <a:t>: </a:t>
            </a:r>
            <a:r>
              <a:rPr lang="el-GR" b="1" dirty="0">
                <a:solidFill>
                  <a:srgbClr val="C00000"/>
                </a:solidFill>
                <a:latin typeface="Times New Roman" pitchFamily="18" charset="0"/>
                <a:cs typeface="Times New Roman" pitchFamily="18" charset="0"/>
              </a:rPr>
              <a:t>Αυτοαναστρέφουσες μεταθέσεις.</a:t>
            </a:r>
            <a:r>
              <a:rPr lang="el-GR" b="1" i="1" dirty="0">
                <a:solidFill>
                  <a:srgbClr val="C00000"/>
                </a:solidFill>
                <a:latin typeface="Times New Roman" pitchFamily="18" charset="0"/>
                <a:cs typeface="Times New Roman" pitchFamily="18" charset="0"/>
              </a:rPr>
              <a:t> </a:t>
            </a:r>
            <a:endParaRPr lang="en-US" b="1" i="1" dirty="0">
              <a:solidFill>
                <a:srgbClr val="C00000"/>
              </a:solidFill>
              <a:latin typeface="Times New Roman" pitchFamily="18" charset="0"/>
              <a:cs typeface="Times New Roman" pitchFamily="18" charset="0"/>
            </a:endParaRPr>
          </a:p>
          <a:p>
            <a:pPr algn="just"/>
            <a:r>
              <a:rPr lang="el-GR" b="1" i="1" dirty="0">
                <a:solidFill>
                  <a:srgbClr val="C00000"/>
                </a:solidFill>
                <a:latin typeface="Times New Roman" pitchFamily="18" charset="0"/>
                <a:cs typeface="Times New Roman" pitchFamily="18" charset="0"/>
              </a:rPr>
              <a:t>     </a:t>
            </a:r>
            <a:r>
              <a:rPr lang="el-CY" b="1" dirty="0">
                <a:solidFill>
                  <a:srgbClr val="C00000"/>
                </a:solidFill>
                <a:latin typeface="Times New Roman" pitchFamily="18" charset="0"/>
                <a:cs typeface="Times New Roman" pitchFamily="18" charset="0"/>
              </a:rPr>
              <a:t>Παράδειγμα</a:t>
            </a:r>
            <a:r>
              <a:rPr lang="en-US" b="1" dirty="0">
                <a:solidFill>
                  <a:srgbClr val="C00000"/>
                </a:solidFill>
                <a:latin typeface="Times New Roman" pitchFamily="18" charset="0"/>
                <a:cs typeface="Times New Roman" pitchFamily="18" charset="0"/>
              </a:rPr>
              <a:t>:</a:t>
            </a:r>
            <a:endParaRPr lang="el-CY" b="1" dirty="0">
              <a:solidFill>
                <a:srgbClr val="C00000"/>
              </a:solidFill>
              <a:latin typeface="Times New Roman" pitchFamily="18" charset="0"/>
              <a:cs typeface="Times New Roman" pitchFamily="18" charset="0"/>
            </a:endParaRPr>
          </a:p>
          <a:p>
            <a:pPr marL="268288" lvl="3" indent="268288" algn="just">
              <a:spcBef>
                <a:spcPts val="600"/>
              </a:spcBef>
              <a:buFont typeface="Wingdings" panose="05000000000000000000" pitchFamily="2" charset="2"/>
              <a:buChar char="§"/>
            </a:pPr>
            <a:r>
              <a:rPr lang="el-CY" dirty="0">
                <a:latin typeface="Times New Roman" pitchFamily="18" charset="0"/>
                <a:cs typeface="Times New Roman" pitchFamily="18" charset="0"/>
              </a:rPr>
              <a:t>Έστω π = (4,6,7,1,5,2,3).</a:t>
            </a:r>
          </a:p>
          <a:p>
            <a:pPr marL="268288" lvl="3" indent="268288" algn="just">
              <a:spcBef>
                <a:spcPts val="600"/>
              </a:spcBef>
              <a:buFont typeface="Wingdings" panose="05000000000000000000" pitchFamily="2" charset="2"/>
              <a:buChar char="§"/>
            </a:pPr>
            <a:r>
              <a:rPr lang="el-GR" dirty="0">
                <a:latin typeface="Times New Roman" pitchFamily="18" charset="0"/>
                <a:cs typeface="Times New Roman" pitchFamily="18" charset="0"/>
              </a:rPr>
              <a:t>Έ</a:t>
            </a:r>
            <a:r>
              <a:rPr lang="el-CY" dirty="0">
                <a:latin typeface="Times New Roman" pitchFamily="18" charset="0"/>
                <a:cs typeface="Times New Roman" pitchFamily="18" charset="0"/>
              </a:rPr>
              <a:t>στω τα ζευγάρια (</a:t>
            </a:r>
            <a:r>
              <a:rPr lang="el-GR" dirty="0">
                <a:latin typeface="Times New Roman" pitchFamily="18" charset="0"/>
                <a:cs typeface="Times New Roman" pitchFamily="18" charset="0"/>
              </a:rPr>
              <a:t>δείκτης</a:t>
            </a:r>
            <a:r>
              <a:rPr lang="el-CY" dirty="0">
                <a:latin typeface="Times New Roman" pitchFamily="18" charset="0"/>
                <a:cs typeface="Times New Roman" pitchFamily="18" charset="0"/>
              </a:rPr>
              <a:t>, αριθμός)</a:t>
            </a:r>
            <a:r>
              <a:rPr lang="en-US" dirty="0">
                <a:latin typeface="Times New Roman" pitchFamily="18" charset="0"/>
                <a:cs typeface="Times New Roman" pitchFamily="18" charset="0"/>
              </a:rPr>
              <a:t>: (1,4), (2,6), (3,7), (4,1), (5,5), (6,2), (7,3)</a:t>
            </a:r>
            <a:r>
              <a:rPr lang="el-GR" dirty="0">
                <a:latin typeface="Times New Roman" pitchFamily="18" charset="0"/>
                <a:cs typeface="Times New Roman" pitchFamily="18" charset="0"/>
              </a:rPr>
              <a:t>.</a:t>
            </a:r>
            <a:endParaRPr lang="el-CY" dirty="0">
              <a:latin typeface="Times New Roman" pitchFamily="18" charset="0"/>
              <a:cs typeface="Times New Roman" pitchFamily="18" charset="0"/>
            </a:endParaRPr>
          </a:p>
          <a:p>
            <a:pPr marL="268288" lvl="3" indent="268288" algn="just">
              <a:spcBef>
                <a:spcPts val="600"/>
              </a:spcBef>
              <a:buFont typeface="Wingdings" panose="05000000000000000000" pitchFamily="2" charset="2"/>
              <a:buChar char="§"/>
            </a:pPr>
            <a:r>
              <a:rPr lang="el-CY" dirty="0">
                <a:latin typeface="Times New Roman" pitchFamily="18" charset="0"/>
                <a:cs typeface="Times New Roman" pitchFamily="18" charset="0"/>
              </a:rPr>
              <a:t>Εστω τώρα τα παραπάνω ζευγάρια αλλά αντεστραμένα.</a:t>
            </a:r>
          </a:p>
          <a:p>
            <a:pPr marL="268288" lvl="3" indent="268288" algn="just">
              <a:spcBef>
                <a:spcPts val="600"/>
              </a:spcBef>
              <a:buFont typeface="Wingdings" panose="05000000000000000000" pitchFamily="2" charset="2"/>
              <a:buChar char="§"/>
            </a:pPr>
            <a:r>
              <a:rPr lang="el-CY" dirty="0">
                <a:latin typeface="Times New Roman" pitchFamily="18" charset="0"/>
                <a:cs typeface="Times New Roman" pitchFamily="18" charset="0"/>
              </a:rPr>
              <a:t>Νέα ζευγάρια</a:t>
            </a:r>
            <a:r>
              <a:rPr lang="en-US" dirty="0">
                <a:latin typeface="Times New Roman" pitchFamily="18" charset="0"/>
                <a:cs typeface="Times New Roman" pitchFamily="18" charset="0"/>
              </a:rPr>
              <a:t>: (4,1), (</a:t>
            </a:r>
            <a:r>
              <a:rPr lang="el-CY" dirty="0">
                <a:latin typeface="Times New Roman" pitchFamily="18" charset="0"/>
                <a:cs typeface="Times New Roman" pitchFamily="18" charset="0"/>
              </a:rPr>
              <a:t>6,2</a:t>
            </a:r>
            <a:r>
              <a:rPr lang="en-US" dirty="0">
                <a:latin typeface="Times New Roman" pitchFamily="18" charset="0"/>
                <a:cs typeface="Times New Roman" pitchFamily="18" charset="0"/>
              </a:rPr>
              <a:t>), (</a:t>
            </a:r>
            <a:r>
              <a:rPr lang="el-CY" dirty="0">
                <a:latin typeface="Times New Roman" pitchFamily="18" charset="0"/>
                <a:cs typeface="Times New Roman" pitchFamily="18" charset="0"/>
              </a:rPr>
              <a:t>7,3</a:t>
            </a:r>
            <a:r>
              <a:rPr lang="en-US" dirty="0">
                <a:latin typeface="Times New Roman" pitchFamily="18" charset="0"/>
                <a:cs typeface="Times New Roman" pitchFamily="18" charset="0"/>
              </a:rPr>
              <a:t>), </a:t>
            </a:r>
            <a:r>
              <a:rPr lang="en-US" dirty="0">
                <a:solidFill>
                  <a:srgbClr val="C00000"/>
                </a:solidFill>
                <a:latin typeface="Times New Roman" pitchFamily="18" charset="0"/>
                <a:cs typeface="Times New Roman" pitchFamily="18" charset="0"/>
              </a:rPr>
              <a:t>(</a:t>
            </a:r>
            <a:r>
              <a:rPr lang="el-CY" dirty="0">
                <a:solidFill>
                  <a:srgbClr val="C00000"/>
                </a:solidFill>
                <a:latin typeface="Times New Roman" pitchFamily="18" charset="0"/>
                <a:cs typeface="Times New Roman" pitchFamily="18" charset="0"/>
              </a:rPr>
              <a:t>1,4</a:t>
            </a:r>
            <a:r>
              <a:rPr lang="en-US" dirty="0">
                <a:solidFill>
                  <a:srgbClr val="C00000"/>
                </a:solidFill>
                <a:latin typeface="Times New Roman" pitchFamily="18" charset="0"/>
                <a:cs typeface="Times New Roman" pitchFamily="18" charset="0"/>
              </a:rPr>
              <a:t>)</a:t>
            </a:r>
            <a:r>
              <a:rPr lang="en-US" dirty="0">
                <a:latin typeface="Times New Roman" pitchFamily="18" charset="0"/>
                <a:cs typeface="Times New Roman" pitchFamily="18" charset="0"/>
              </a:rPr>
              <a:t>, (5,5), (</a:t>
            </a:r>
            <a:r>
              <a:rPr lang="el-CY" dirty="0">
                <a:latin typeface="Times New Roman" pitchFamily="18" charset="0"/>
                <a:cs typeface="Times New Roman" pitchFamily="18" charset="0"/>
              </a:rPr>
              <a:t>2,6</a:t>
            </a:r>
            <a:r>
              <a:rPr lang="en-US" dirty="0">
                <a:latin typeface="Times New Roman" pitchFamily="18" charset="0"/>
                <a:cs typeface="Times New Roman" pitchFamily="18" charset="0"/>
              </a:rPr>
              <a:t>), (</a:t>
            </a:r>
            <a:r>
              <a:rPr lang="el-CY" dirty="0">
                <a:latin typeface="Times New Roman" pitchFamily="18" charset="0"/>
                <a:cs typeface="Times New Roman" pitchFamily="18" charset="0"/>
              </a:rPr>
              <a:t>3,7</a:t>
            </a:r>
            <a:r>
              <a:rPr lang="en-US" dirty="0">
                <a:latin typeface="Times New Roman" pitchFamily="18" charset="0"/>
                <a:cs typeface="Times New Roman" pitchFamily="18" charset="0"/>
              </a:rPr>
              <a:t>)</a:t>
            </a:r>
            <a:r>
              <a:rPr lang="el-GR" dirty="0">
                <a:latin typeface="Times New Roman" pitchFamily="18" charset="0"/>
                <a:cs typeface="Times New Roman" pitchFamily="18" charset="0"/>
              </a:rPr>
              <a:t>.</a:t>
            </a:r>
            <a:endParaRPr lang="el-CY" dirty="0">
              <a:latin typeface="Times New Roman" pitchFamily="18" charset="0"/>
              <a:cs typeface="Times New Roman" pitchFamily="18" charset="0"/>
            </a:endParaRPr>
          </a:p>
        </p:txBody>
      </p:sp>
      <p:sp>
        <p:nvSpPr>
          <p:cNvPr id="9" name="10 - Ορθογώνιο">
            <a:extLst>
              <a:ext uri="{FF2B5EF4-FFF2-40B4-BE49-F238E27FC236}">
                <a16:creationId xmlns:a16="http://schemas.microsoft.com/office/drawing/2014/main" id="{79B3CAE5-8348-48B9-B385-A34303637133}"/>
              </a:ext>
            </a:extLst>
          </p:cNvPr>
          <p:cNvSpPr/>
          <p:nvPr/>
        </p:nvSpPr>
        <p:spPr>
          <a:xfrm>
            <a:off x="1194902" y="5542594"/>
            <a:ext cx="3096000" cy="847181"/>
          </a:xfrm>
          <a:prstGeom prst="rect">
            <a:avLst/>
          </a:prstGeom>
          <a:solidFill>
            <a:schemeClr val="bg2">
              <a:alpha val="37000"/>
            </a:schemeClr>
          </a:solidFill>
          <a:ln>
            <a:noFill/>
          </a:ln>
          <a:scene3d>
            <a:camera prst="orthographicFront"/>
            <a:lightRig rig="threePt" dir="t"/>
          </a:scene3d>
          <a:sp3d>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l-GR" sz="1800"/>
          </a:p>
        </p:txBody>
      </p:sp>
      <p:graphicFrame>
        <p:nvGraphicFramePr>
          <p:cNvPr id="10" name="Group 99">
            <a:extLst>
              <a:ext uri="{FF2B5EF4-FFF2-40B4-BE49-F238E27FC236}">
                <a16:creationId xmlns:a16="http://schemas.microsoft.com/office/drawing/2014/main" id="{8B1FEEC7-A82B-49CC-8EC4-23DC7D7489D3}"/>
              </a:ext>
            </a:extLst>
          </p:cNvPr>
          <p:cNvGraphicFramePr>
            <a:graphicFrameLocks noGrp="1"/>
          </p:cNvGraphicFramePr>
          <p:nvPr/>
        </p:nvGraphicFramePr>
        <p:xfrm>
          <a:off x="1259632" y="5627235"/>
          <a:ext cx="2946629" cy="656970"/>
        </p:xfrm>
        <a:graphic>
          <a:graphicData uri="http://schemas.openxmlformats.org/drawingml/2006/table">
            <a:tbl>
              <a:tblPr/>
              <a:tblGrid>
                <a:gridCol w="792000">
                  <a:extLst>
                    <a:ext uri="{9D8B030D-6E8A-4147-A177-3AD203B41FA5}">
                      <a16:colId xmlns:a16="http://schemas.microsoft.com/office/drawing/2014/main" val="20000"/>
                    </a:ext>
                  </a:extLst>
                </a:gridCol>
                <a:gridCol w="183733">
                  <a:extLst>
                    <a:ext uri="{9D8B030D-6E8A-4147-A177-3AD203B41FA5}">
                      <a16:colId xmlns:a16="http://schemas.microsoft.com/office/drawing/2014/main" val="20001"/>
                    </a:ext>
                  </a:extLst>
                </a:gridCol>
                <a:gridCol w="282671">
                  <a:extLst>
                    <a:ext uri="{9D8B030D-6E8A-4147-A177-3AD203B41FA5}">
                      <a16:colId xmlns:a16="http://schemas.microsoft.com/office/drawing/2014/main" val="20002"/>
                    </a:ext>
                  </a:extLst>
                </a:gridCol>
                <a:gridCol w="280721">
                  <a:extLst>
                    <a:ext uri="{9D8B030D-6E8A-4147-A177-3AD203B41FA5}">
                      <a16:colId xmlns:a16="http://schemas.microsoft.com/office/drawing/2014/main" val="20003"/>
                    </a:ext>
                  </a:extLst>
                </a:gridCol>
                <a:gridCol w="282670">
                  <a:extLst>
                    <a:ext uri="{9D8B030D-6E8A-4147-A177-3AD203B41FA5}">
                      <a16:colId xmlns:a16="http://schemas.microsoft.com/office/drawing/2014/main" val="20004"/>
                    </a:ext>
                  </a:extLst>
                </a:gridCol>
                <a:gridCol w="280721">
                  <a:extLst>
                    <a:ext uri="{9D8B030D-6E8A-4147-A177-3AD203B41FA5}">
                      <a16:colId xmlns:a16="http://schemas.microsoft.com/office/drawing/2014/main" val="20005"/>
                    </a:ext>
                  </a:extLst>
                </a:gridCol>
                <a:gridCol w="282671">
                  <a:extLst>
                    <a:ext uri="{9D8B030D-6E8A-4147-A177-3AD203B41FA5}">
                      <a16:colId xmlns:a16="http://schemas.microsoft.com/office/drawing/2014/main" val="20006"/>
                    </a:ext>
                  </a:extLst>
                </a:gridCol>
                <a:gridCol w="280721">
                  <a:extLst>
                    <a:ext uri="{9D8B030D-6E8A-4147-A177-3AD203B41FA5}">
                      <a16:colId xmlns:a16="http://schemas.microsoft.com/office/drawing/2014/main" val="20007"/>
                    </a:ext>
                  </a:extLst>
                </a:gridCol>
                <a:gridCol w="280721">
                  <a:extLst>
                    <a:ext uri="{9D8B030D-6E8A-4147-A177-3AD203B41FA5}">
                      <a16:colId xmlns:a16="http://schemas.microsoft.com/office/drawing/2014/main" val="20008"/>
                    </a:ext>
                  </a:extLst>
                </a:gridCol>
              </a:tblGrid>
              <a:tr h="328485">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kumimoji="0" lang="en-US" sz="1600" b="0" i="1"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index</a:t>
                      </a:r>
                      <a:r>
                        <a:rPr kumimoji="0" lang="en-US" sz="1600" b="0" i="1" u="none" strike="noStrike" cap="none" normalizeH="0" baseline="0" dirty="0">
                          <a:ln>
                            <a:noFill/>
                          </a:ln>
                          <a:solidFill>
                            <a:schemeClr val="tx2">
                              <a:lumMod val="75000"/>
                            </a:schemeClr>
                          </a:solidFill>
                          <a:effectLst/>
                          <a:latin typeface="Calibri" pitchFamily="34" charset="0"/>
                          <a:ea typeface="Calibri" pitchFamily="34" charset="0"/>
                          <a:cs typeface="Times New Roman" pitchFamily="18" charset="0"/>
                        </a:rPr>
                        <a:t>   </a:t>
                      </a:r>
                      <a:endParaRPr kumimoji="0" lang="el-GR" sz="1200" b="0" i="1" u="none" strike="noStrike" cap="none" normalizeH="0" baseline="0" dirty="0">
                        <a:ln>
                          <a:noFill/>
                        </a:ln>
                        <a:solidFill>
                          <a:schemeClr val="tx2">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200" b="0" i="0" u="none" strike="noStrike" cap="none" normalizeH="0" baseline="0" dirty="0">
                        <a:ln>
                          <a:noFill/>
                        </a:ln>
                        <a:solidFill>
                          <a:schemeClr val="tx1"/>
                        </a:solidFill>
                        <a:effectLst/>
                        <a:latin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1</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2</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3</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4</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5</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6</a:t>
                      </a:r>
                      <a:endParaRPr kumimoji="0" lang="el-GR"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7</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8485">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lang="el-GR" sz="1800" i="1" dirty="0">
                          <a:solidFill>
                            <a:srgbClr val="3333CC"/>
                          </a:solidFill>
                        </a:rPr>
                        <a:t>π</a:t>
                      </a:r>
                      <a:endParaRPr kumimoji="0" lang="el-GR" sz="1200" b="0" i="0" u="none" strike="noStrike" cap="none" normalizeH="0" baseline="0" dirty="0">
                        <a:ln>
                          <a:noFill/>
                        </a:ln>
                        <a:solidFill>
                          <a:srgbClr val="262626"/>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200" b="0" i="0" u="none" strike="noStrike" cap="none" normalizeH="0" baseline="0" dirty="0">
                        <a:ln>
                          <a:noFill/>
                        </a:ln>
                        <a:solidFill>
                          <a:schemeClr val="tx1"/>
                        </a:solidFill>
                        <a:effectLst/>
                        <a:latin typeface="Calibri" pitchFamily="34" charset="0"/>
                        <a:cs typeface="Times New Roman" pitchFamily="18" charset="0"/>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n-US" sz="1800" kern="1200" dirty="0">
                          <a:solidFill>
                            <a:srgbClr val="3333CC"/>
                          </a:solidFill>
                          <a:latin typeface="+mn-lt"/>
                          <a:ea typeface="+mn-ea"/>
                          <a:cs typeface="+mn-cs"/>
                        </a:rPr>
                        <a:t>4</a:t>
                      </a: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6</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7</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n-US" sz="1800" kern="1200" dirty="0">
                          <a:solidFill>
                            <a:srgbClr val="3333CC"/>
                          </a:solidFill>
                          <a:latin typeface="+mn-lt"/>
                          <a:ea typeface="+mn-ea"/>
                          <a:cs typeface="+mn-cs"/>
                        </a:rPr>
                        <a:t>1</a:t>
                      </a: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n-US" sz="1800" kern="1200" dirty="0">
                          <a:solidFill>
                            <a:srgbClr val="3333CC"/>
                          </a:solidFill>
                          <a:latin typeface="+mn-lt"/>
                          <a:ea typeface="+mn-ea"/>
                          <a:cs typeface="+mn-cs"/>
                        </a:rPr>
                        <a:t>5</a:t>
                      </a: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2</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3</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2" name="10 - Ορθογώνιο">
            <a:extLst>
              <a:ext uri="{FF2B5EF4-FFF2-40B4-BE49-F238E27FC236}">
                <a16:creationId xmlns:a16="http://schemas.microsoft.com/office/drawing/2014/main" id="{3970A5F4-A649-4A42-8087-710BA5EA1D79}"/>
              </a:ext>
            </a:extLst>
          </p:cNvPr>
          <p:cNvSpPr/>
          <p:nvPr/>
        </p:nvSpPr>
        <p:spPr>
          <a:xfrm>
            <a:off x="5364088" y="5534147"/>
            <a:ext cx="3096000" cy="847181"/>
          </a:xfrm>
          <a:prstGeom prst="rect">
            <a:avLst/>
          </a:prstGeom>
          <a:solidFill>
            <a:schemeClr val="bg2">
              <a:alpha val="37000"/>
            </a:schemeClr>
          </a:solidFill>
          <a:ln>
            <a:noFill/>
          </a:ln>
          <a:scene3d>
            <a:camera prst="orthographicFront"/>
            <a:lightRig rig="threePt" dir="t"/>
          </a:scene3d>
          <a:sp3d>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l-GR" sz="1800"/>
          </a:p>
        </p:txBody>
      </p:sp>
      <p:graphicFrame>
        <p:nvGraphicFramePr>
          <p:cNvPr id="13" name="Group 99">
            <a:extLst>
              <a:ext uri="{FF2B5EF4-FFF2-40B4-BE49-F238E27FC236}">
                <a16:creationId xmlns:a16="http://schemas.microsoft.com/office/drawing/2014/main" id="{BF25C94C-755E-4859-9882-8DCABC7A4B27}"/>
              </a:ext>
            </a:extLst>
          </p:cNvPr>
          <p:cNvGraphicFramePr>
            <a:graphicFrameLocks noGrp="1"/>
          </p:cNvGraphicFramePr>
          <p:nvPr>
            <p:extLst>
              <p:ext uri="{D42A27DB-BD31-4B8C-83A1-F6EECF244321}">
                <p14:modId xmlns:p14="http://schemas.microsoft.com/office/powerpoint/2010/main" val="2498389783"/>
              </p:ext>
            </p:extLst>
          </p:nvPr>
        </p:nvGraphicFramePr>
        <p:xfrm>
          <a:off x="5428818" y="5618788"/>
          <a:ext cx="2946629" cy="656970"/>
        </p:xfrm>
        <a:graphic>
          <a:graphicData uri="http://schemas.openxmlformats.org/drawingml/2006/table">
            <a:tbl>
              <a:tblPr/>
              <a:tblGrid>
                <a:gridCol w="792000">
                  <a:extLst>
                    <a:ext uri="{9D8B030D-6E8A-4147-A177-3AD203B41FA5}">
                      <a16:colId xmlns:a16="http://schemas.microsoft.com/office/drawing/2014/main" val="20000"/>
                    </a:ext>
                  </a:extLst>
                </a:gridCol>
                <a:gridCol w="183733">
                  <a:extLst>
                    <a:ext uri="{9D8B030D-6E8A-4147-A177-3AD203B41FA5}">
                      <a16:colId xmlns:a16="http://schemas.microsoft.com/office/drawing/2014/main" val="20001"/>
                    </a:ext>
                  </a:extLst>
                </a:gridCol>
                <a:gridCol w="282671">
                  <a:extLst>
                    <a:ext uri="{9D8B030D-6E8A-4147-A177-3AD203B41FA5}">
                      <a16:colId xmlns:a16="http://schemas.microsoft.com/office/drawing/2014/main" val="20002"/>
                    </a:ext>
                  </a:extLst>
                </a:gridCol>
                <a:gridCol w="280721">
                  <a:extLst>
                    <a:ext uri="{9D8B030D-6E8A-4147-A177-3AD203B41FA5}">
                      <a16:colId xmlns:a16="http://schemas.microsoft.com/office/drawing/2014/main" val="20003"/>
                    </a:ext>
                  </a:extLst>
                </a:gridCol>
                <a:gridCol w="282670">
                  <a:extLst>
                    <a:ext uri="{9D8B030D-6E8A-4147-A177-3AD203B41FA5}">
                      <a16:colId xmlns:a16="http://schemas.microsoft.com/office/drawing/2014/main" val="20004"/>
                    </a:ext>
                  </a:extLst>
                </a:gridCol>
                <a:gridCol w="280721">
                  <a:extLst>
                    <a:ext uri="{9D8B030D-6E8A-4147-A177-3AD203B41FA5}">
                      <a16:colId xmlns:a16="http://schemas.microsoft.com/office/drawing/2014/main" val="20005"/>
                    </a:ext>
                  </a:extLst>
                </a:gridCol>
                <a:gridCol w="282671">
                  <a:extLst>
                    <a:ext uri="{9D8B030D-6E8A-4147-A177-3AD203B41FA5}">
                      <a16:colId xmlns:a16="http://schemas.microsoft.com/office/drawing/2014/main" val="20006"/>
                    </a:ext>
                  </a:extLst>
                </a:gridCol>
                <a:gridCol w="280721">
                  <a:extLst>
                    <a:ext uri="{9D8B030D-6E8A-4147-A177-3AD203B41FA5}">
                      <a16:colId xmlns:a16="http://schemas.microsoft.com/office/drawing/2014/main" val="20007"/>
                    </a:ext>
                  </a:extLst>
                </a:gridCol>
                <a:gridCol w="280721">
                  <a:extLst>
                    <a:ext uri="{9D8B030D-6E8A-4147-A177-3AD203B41FA5}">
                      <a16:colId xmlns:a16="http://schemas.microsoft.com/office/drawing/2014/main" val="20008"/>
                    </a:ext>
                  </a:extLst>
                </a:gridCol>
              </a:tblGrid>
              <a:tr h="328485">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kumimoji="0" lang="en-US" sz="1600" b="0" i="1"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index</a:t>
                      </a:r>
                      <a:r>
                        <a:rPr kumimoji="0" lang="en-US" sz="1600" b="0" i="1" u="none" strike="noStrike" cap="none" normalizeH="0" baseline="0" dirty="0">
                          <a:ln>
                            <a:noFill/>
                          </a:ln>
                          <a:solidFill>
                            <a:schemeClr val="tx2">
                              <a:lumMod val="75000"/>
                            </a:schemeClr>
                          </a:solidFill>
                          <a:effectLst/>
                          <a:latin typeface="Calibri" pitchFamily="34" charset="0"/>
                          <a:ea typeface="Calibri" pitchFamily="34" charset="0"/>
                          <a:cs typeface="Times New Roman" pitchFamily="18" charset="0"/>
                        </a:rPr>
                        <a:t>   </a:t>
                      </a:r>
                      <a:endParaRPr kumimoji="0" lang="el-GR" sz="1200" b="0" i="1" u="none" strike="noStrike" cap="none" normalizeH="0" baseline="0" dirty="0">
                        <a:ln>
                          <a:noFill/>
                        </a:ln>
                        <a:solidFill>
                          <a:schemeClr val="tx2">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200" b="0" i="0" u="none" strike="noStrike" cap="none" normalizeH="0" baseline="0" dirty="0">
                        <a:ln>
                          <a:noFill/>
                        </a:ln>
                        <a:solidFill>
                          <a:schemeClr val="tx1"/>
                        </a:solidFill>
                        <a:effectLst/>
                        <a:latin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rgbClr val="C00000"/>
                          </a:solidFill>
                          <a:effectLst/>
                          <a:latin typeface="Calibri" pitchFamily="34" charset="0"/>
                          <a:ea typeface="Calibri" pitchFamily="34" charset="0"/>
                          <a:cs typeface="Times New Roman" pitchFamily="18" charset="0"/>
                        </a:rPr>
                        <a:t>1</a:t>
                      </a:r>
                      <a:endParaRPr kumimoji="0" lang="el-GR" sz="1050" b="0" i="0" u="none" strike="noStrike" cap="none" normalizeH="0" baseline="0" dirty="0">
                        <a:ln>
                          <a:noFill/>
                        </a:ln>
                        <a:solidFill>
                          <a:srgbClr val="C00000"/>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2</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3</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kern="1200"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4</a:t>
                      </a:r>
                      <a:endParaRPr kumimoji="0" lang="el-GR" sz="1400" b="0" i="0" u="none" strike="noStrike" kern="1200"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5</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kern="1200"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6</a:t>
                      </a:r>
                      <a:endParaRPr kumimoji="0" lang="el-GR" sz="1400" b="0" i="0" u="none" strike="noStrike" kern="1200"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kern="1200"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7</a:t>
                      </a:r>
                      <a:endParaRPr kumimoji="0" lang="el-GR" sz="1400" b="0" i="0" u="none" strike="noStrike" kern="1200"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8485">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lang="el-GR" sz="1800" i="1" dirty="0">
                          <a:solidFill>
                            <a:srgbClr val="3333CC"/>
                          </a:solidFill>
                        </a:rPr>
                        <a:t>π*</a:t>
                      </a:r>
                      <a:endParaRPr kumimoji="0" lang="el-GR" sz="1200" b="0" i="0" u="none" strike="noStrike" cap="none" normalizeH="0" baseline="0" dirty="0">
                        <a:ln>
                          <a:noFill/>
                        </a:ln>
                        <a:solidFill>
                          <a:srgbClr val="262626"/>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200" b="0" i="0" u="none" strike="noStrike" cap="none" normalizeH="0" baseline="0" dirty="0">
                        <a:ln>
                          <a:noFill/>
                        </a:ln>
                        <a:solidFill>
                          <a:schemeClr val="tx1"/>
                        </a:solidFill>
                        <a:effectLst/>
                        <a:latin typeface="Calibri" pitchFamily="34" charset="0"/>
                        <a:cs typeface="Times New Roman" pitchFamily="18" charset="0"/>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C00000"/>
                          </a:solidFill>
                          <a:latin typeface="+mn-lt"/>
                          <a:ea typeface="+mn-ea"/>
                          <a:cs typeface="+mn-cs"/>
                        </a:rPr>
                        <a:t>4</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l-GR" sz="1800" kern="1200" dirty="0">
                          <a:solidFill>
                            <a:srgbClr val="3333CC"/>
                          </a:solidFill>
                          <a:latin typeface="+mn-lt"/>
                          <a:ea typeface="+mn-ea"/>
                          <a:cs typeface="+mn-cs"/>
                        </a:rPr>
                        <a:t>1</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l-GR" sz="1800" kern="1200" dirty="0">
                          <a:solidFill>
                            <a:srgbClr val="3333CC"/>
                          </a:solidFill>
                          <a:latin typeface="+mn-lt"/>
                          <a:ea typeface="+mn-ea"/>
                          <a:cs typeface="+mn-cs"/>
                        </a:rPr>
                        <a:t>2</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l-GR" sz="1800" kern="1200" dirty="0">
                          <a:solidFill>
                            <a:srgbClr val="3333CC"/>
                          </a:solidFill>
                          <a:latin typeface="+mn-lt"/>
                          <a:ea typeface="+mn-ea"/>
                          <a:cs typeface="+mn-cs"/>
                        </a:rPr>
                        <a:t>3</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7594119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948391" cy="1200329"/>
          </a:xfrm>
          <a:prstGeom prst="rect">
            <a:avLst/>
          </a:prstGeom>
        </p:spPr>
        <p:txBody>
          <a:bodyPr wrap="square">
            <a:spAutoFit/>
          </a:bodyPr>
          <a:lstStyle/>
          <a:p>
            <a:pPr marL="0" lvl="3"/>
            <a:r>
              <a:rPr lang="el-GR" b="1" dirty="0">
                <a:solidFill>
                  <a:srgbClr val="C00000"/>
                </a:solidFill>
                <a:latin typeface="Times New Roman" pitchFamily="18" charset="0"/>
                <a:cs typeface="Times New Roman" pitchFamily="18" charset="0"/>
                <a:sym typeface="Wingdings" pitchFamily="2" charset="2"/>
              </a:rPr>
              <a:t>Αυτοαναστρέφουσες μεταθέσεις</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r>
              <a:rPr lang="el-GR" sz="1800" dirty="0">
                <a:effectLst/>
                <a:latin typeface="Cambria" panose="02040503050406030204" pitchFamily="18" charset="0"/>
                <a:ea typeface="Times New Roman" panose="02020603050405020304" pitchFamily="18" charset="0"/>
                <a:cs typeface="Times New Roman" panose="02020603050405020304" pitchFamily="18" charset="0"/>
              </a:rPr>
              <a:t>Πριν περιγράψουμε τις αυτοαναστρέφουσες μεταθέσεις, πρώτα θα αναφέρουν κάποιες βασικές έννοιες που θα μας βοηθήσουν να οικοδομήσουμε τις αυτοαναστρέφουσες μεταθέσεις.</a:t>
            </a:r>
            <a:r>
              <a:rPr lang="el-GR" dirty="0">
                <a:solidFill>
                  <a:schemeClr val="tx1">
                    <a:lumMod val="95000"/>
                    <a:lumOff val="5000"/>
                  </a:schemeClr>
                </a:solidFill>
                <a:latin typeface="Times New Roman" pitchFamily="18" charset="0"/>
                <a:cs typeface="Times New Roman" pitchFamily="18" charset="0"/>
                <a:sym typeface="Wingdings" pitchFamily="2" charset="2"/>
              </a:rPr>
              <a:t> </a:t>
            </a:r>
            <a:endParaRPr lang="en-US" dirty="0"/>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78</a:t>
            </a:fld>
            <a:endParaRPr lang="el-GR" altLang="el-GR" sz="1200" dirty="0">
              <a:latin typeface="Cambria" pitchFamily="18" charset="0"/>
            </a:endParaRPr>
          </a:p>
        </p:txBody>
      </p:sp>
      <p:sp>
        <p:nvSpPr>
          <p:cNvPr id="11" name="TextBox 10">
            <a:extLst>
              <a:ext uri="{FF2B5EF4-FFF2-40B4-BE49-F238E27FC236}">
                <a16:creationId xmlns:a16="http://schemas.microsoft.com/office/drawing/2014/main" id="{02CE74D0-6E1C-41E6-94B8-815D3F973F1D}"/>
              </a:ext>
            </a:extLst>
          </p:cNvPr>
          <p:cNvSpPr txBox="1"/>
          <p:nvPr/>
        </p:nvSpPr>
        <p:spPr>
          <a:xfrm>
            <a:off x="827537" y="2707510"/>
            <a:ext cx="8064943" cy="2062103"/>
          </a:xfrm>
          <a:prstGeom prst="rect">
            <a:avLst/>
          </a:prstGeom>
          <a:noFill/>
        </p:spPr>
        <p:txBody>
          <a:bodyPr wrap="square">
            <a:spAutoFit/>
          </a:bodyPr>
          <a:lstStyle/>
          <a:p>
            <a:pPr marL="285750" indent="-285750" algn="just">
              <a:buFont typeface="Arial" panose="020B0604020202020204" pitchFamily="34" charset="0"/>
              <a:buChar char="•"/>
            </a:pPr>
            <a:r>
              <a:rPr lang="el-GR" b="1" dirty="0">
                <a:solidFill>
                  <a:srgbClr val="C00000"/>
                </a:solidFill>
                <a:latin typeface="Times New Roman" pitchFamily="18" charset="0"/>
                <a:cs typeface="Times New Roman" pitchFamily="18" charset="0"/>
              </a:rPr>
              <a:t>Ορισμός </a:t>
            </a:r>
            <a:r>
              <a:rPr lang="en-US" b="1" dirty="0">
                <a:solidFill>
                  <a:srgbClr val="C00000"/>
                </a:solidFill>
                <a:latin typeface="Times New Roman" pitchFamily="18" charset="0"/>
                <a:cs typeface="Times New Roman" pitchFamily="18" charset="0"/>
              </a:rPr>
              <a:t>: </a:t>
            </a:r>
            <a:r>
              <a:rPr lang="el-GR" b="1" dirty="0">
                <a:solidFill>
                  <a:srgbClr val="C00000"/>
                </a:solidFill>
                <a:latin typeface="Times New Roman" pitchFamily="18" charset="0"/>
                <a:cs typeface="Times New Roman" pitchFamily="18" charset="0"/>
              </a:rPr>
              <a:t>Αυτοαναστρέφουσες μεταθέσεις.</a:t>
            </a:r>
            <a:r>
              <a:rPr lang="el-GR" b="1" i="1" dirty="0">
                <a:solidFill>
                  <a:srgbClr val="C00000"/>
                </a:solidFill>
                <a:latin typeface="Times New Roman" pitchFamily="18" charset="0"/>
                <a:cs typeface="Times New Roman" pitchFamily="18" charset="0"/>
              </a:rPr>
              <a:t> </a:t>
            </a:r>
            <a:endParaRPr lang="en-US" b="1" i="1" dirty="0">
              <a:solidFill>
                <a:srgbClr val="C00000"/>
              </a:solidFill>
              <a:latin typeface="Times New Roman" pitchFamily="18" charset="0"/>
              <a:cs typeface="Times New Roman" pitchFamily="18" charset="0"/>
            </a:endParaRPr>
          </a:p>
          <a:p>
            <a:pPr algn="just"/>
            <a:r>
              <a:rPr lang="el-GR" b="1" i="1" dirty="0">
                <a:solidFill>
                  <a:srgbClr val="C00000"/>
                </a:solidFill>
                <a:latin typeface="Times New Roman" pitchFamily="18" charset="0"/>
                <a:cs typeface="Times New Roman" pitchFamily="18" charset="0"/>
              </a:rPr>
              <a:t>     </a:t>
            </a:r>
            <a:r>
              <a:rPr lang="el-CY" b="1" dirty="0">
                <a:solidFill>
                  <a:srgbClr val="C00000"/>
                </a:solidFill>
                <a:latin typeface="Times New Roman" pitchFamily="18" charset="0"/>
                <a:cs typeface="Times New Roman" pitchFamily="18" charset="0"/>
              </a:rPr>
              <a:t>Παράδειγμα</a:t>
            </a:r>
            <a:r>
              <a:rPr lang="en-US" b="1" dirty="0">
                <a:solidFill>
                  <a:srgbClr val="C00000"/>
                </a:solidFill>
                <a:latin typeface="Times New Roman" pitchFamily="18" charset="0"/>
                <a:cs typeface="Times New Roman" pitchFamily="18" charset="0"/>
              </a:rPr>
              <a:t>:</a:t>
            </a:r>
            <a:endParaRPr lang="el-CY" b="1" dirty="0">
              <a:solidFill>
                <a:srgbClr val="C00000"/>
              </a:solidFill>
              <a:latin typeface="Times New Roman" pitchFamily="18" charset="0"/>
              <a:cs typeface="Times New Roman" pitchFamily="18" charset="0"/>
            </a:endParaRPr>
          </a:p>
          <a:p>
            <a:pPr marL="268288" lvl="3" indent="268288" algn="just">
              <a:spcBef>
                <a:spcPts val="600"/>
              </a:spcBef>
              <a:buFont typeface="Wingdings" panose="05000000000000000000" pitchFamily="2" charset="2"/>
              <a:buChar char="§"/>
            </a:pPr>
            <a:r>
              <a:rPr lang="el-CY" dirty="0">
                <a:latin typeface="Times New Roman" pitchFamily="18" charset="0"/>
                <a:cs typeface="Times New Roman" pitchFamily="18" charset="0"/>
              </a:rPr>
              <a:t>Έστω π = (4,6,7,1,5,2,3).</a:t>
            </a:r>
          </a:p>
          <a:p>
            <a:pPr marL="268288" lvl="3" indent="268288" algn="just">
              <a:spcBef>
                <a:spcPts val="600"/>
              </a:spcBef>
              <a:buFont typeface="Wingdings" panose="05000000000000000000" pitchFamily="2" charset="2"/>
              <a:buChar char="§"/>
            </a:pPr>
            <a:r>
              <a:rPr lang="el-GR" dirty="0">
                <a:latin typeface="Times New Roman" pitchFamily="18" charset="0"/>
                <a:cs typeface="Times New Roman" pitchFamily="18" charset="0"/>
              </a:rPr>
              <a:t>Έ</a:t>
            </a:r>
            <a:r>
              <a:rPr lang="el-CY" dirty="0">
                <a:latin typeface="Times New Roman" pitchFamily="18" charset="0"/>
                <a:cs typeface="Times New Roman" pitchFamily="18" charset="0"/>
              </a:rPr>
              <a:t>στω τα ζευγάρια (</a:t>
            </a:r>
            <a:r>
              <a:rPr lang="el-GR" dirty="0">
                <a:latin typeface="Times New Roman" pitchFamily="18" charset="0"/>
                <a:cs typeface="Times New Roman" pitchFamily="18" charset="0"/>
              </a:rPr>
              <a:t>δείκτης</a:t>
            </a:r>
            <a:r>
              <a:rPr lang="el-CY" dirty="0">
                <a:latin typeface="Times New Roman" pitchFamily="18" charset="0"/>
                <a:cs typeface="Times New Roman" pitchFamily="18" charset="0"/>
              </a:rPr>
              <a:t>, αριθμός)</a:t>
            </a:r>
            <a:r>
              <a:rPr lang="en-US" dirty="0">
                <a:latin typeface="Times New Roman" pitchFamily="18" charset="0"/>
                <a:cs typeface="Times New Roman" pitchFamily="18" charset="0"/>
              </a:rPr>
              <a:t>: (1,4), (2,6), (3,7), (4,1), (5,5), (6,2), (7,3)</a:t>
            </a:r>
            <a:r>
              <a:rPr lang="el-GR" dirty="0">
                <a:latin typeface="Times New Roman" pitchFamily="18" charset="0"/>
                <a:cs typeface="Times New Roman" pitchFamily="18" charset="0"/>
              </a:rPr>
              <a:t>.</a:t>
            </a:r>
            <a:endParaRPr lang="el-CY" dirty="0">
              <a:latin typeface="Times New Roman" pitchFamily="18" charset="0"/>
              <a:cs typeface="Times New Roman" pitchFamily="18" charset="0"/>
            </a:endParaRPr>
          </a:p>
          <a:p>
            <a:pPr marL="268288" lvl="3" indent="268288" algn="just">
              <a:spcBef>
                <a:spcPts val="600"/>
              </a:spcBef>
              <a:buFont typeface="Wingdings" panose="05000000000000000000" pitchFamily="2" charset="2"/>
              <a:buChar char="§"/>
            </a:pPr>
            <a:r>
              <a:rPr lang="el-CY" dirty="0">
                <a:latin typeface="Times New Roman" pitchFamily="18" charset="0"/>
                <a:cs typeface="Times New Roman" pitchFamily="18" charset="0"/>
              </a:rPr>
              <a:t>Εστω τώρα τα παραπάνω ζευγάρια αλλά αντεστραμένα.</a:t>
            </a:r>
          </a:p>
          <a:p>
            <a:pPr marL="268288" lvl="3" indent="268288" algn="just">
              <a:spcBef>
                <a:spcPts val="600"/>
              </a:spcBef>
              <a:buFont typeface="Wingdings" panose="05000000000000000000" pitchFamily="2" charset="2"/>
              <a:buChar char="§"/>
            </a:pPr>
            <a:r>
              <a:rPr lang="el-CY" dirty="0">
                <a:latin typeface="Times New Roman" pitchFamily="18" charset="0"/>
                <a:cs typeface="Times New Roman" pitchFamily="18" charset="0"/>
              </a:rPr>
              <a:t>Νέα ζευγάρια</a:t>
            </a:r>
            <a:r>
              <a:rPr lang="en-US" dirty="0">
                <a:latin typeface="Times New Roman" pitchFamily="18" charset="0"/>
                <a:cs typeface="Times New Roman" pitchFamily="18" charset="0"/>
              </a:rPr>
              <a:t>: (4,1), (</a:t>
            </a:r>
            <a:r>
              <a:rPr lang="el-CY" dirty="0">
                <a:latin typeface="Times New Roman" pitchFamily="18" charset="0"/>
                <a:cs typeface="Times New Roman" pitchFamily="18" charset="0"/>
              </a:rPr>
              <a:t>6,2</a:t>
            </a:r>
            <a:r>
              <a:rPr lang="en-US" dirty="0">
                <a:latin typeface="Times New Roman" pitchFamily="18" charset="0"/>
                <a:cs typeface="Times New Roman" pitchFamily="18" charset="0"/>
              </a:rPr>
              <a:t>), (</a:t>
            </a:r>
            <a:r>
              <a:rPr lang="el-CY" dirty="0">
                <a:latin typeface="Times New Roman" pitchFamily="18" charset="0"/>
                <a:cs typeface="Times New Roman" pitchFamily="18" charset="0"/>
              </a:rPr>
              <a:t>7,3</a:t>
            </a:r>
            <a:r>
              <a:rPr lang="en-US" dirty="0">
                <a:latin typeface="Times New Roman" pitchFamily="18" charset="0"/>
                <a:cs typeface="Times New Roman" pitchFamily="18" charset="0"/>
              </a:rPr>
              <a:t>), (</a:t>
            </a:r>
            <a:r>
              <a:rPr lang="el-CY" dirty="0">
                <a:latin typeface="Times New Roman" pitchFamily="18" charset="0"/>
                <a:cs typeface="Times New Roman" pitchFamily="18" charset="0"/>
              </a:rPr>
              <a:t>1,4</a:t>
            </a:r>
            <a:r>
              <a:rPr lang="en-US" dirty="0">
                <a:latin typeface="Times New Roman" pitchFamily="18" charset="0"/>
                <a:cs typeface="Times New Roman" pitchFamily="18" charset="0"/>
              </a:rPr>
              <a:t>), </a:t>
            </a:r>
            <a:r>
              <a:rPr lang="en-US" dirty="0">
                <a:solidFill>
                  <a:srgbClr val="C00000"/>
                </a:solidFill>
                <a:latin typeface="Times New Roman" pitchFamily="18" charset="0"/>
                <a:cs typeface="Times New Roman" pitchFamily="18" charset="0"/>
              </a:rPr>
              <a:t>(5,5)</a:t>
            </a:r>
            <a:r>
              <a:rPr lang="en-US" dirty="0">
                <a:latin typeface="Times New Roman" pitchFamily="18" charset="0"/>
                <a:cs typeface="Times New Roman" pitchFamily="18" charset="0"/>
              </a:rPr>
              <a:t>, (</a:t>
            </a:r>
            <a:r>
              <a:rPr lang="el-CY" dirty="0">
                <a:latin typeface="Times New Roman" pitchFamily="18" charset="0"/>
                <a:cs typeface="Times New Roman" pitchFamily="18" charset="0"/>
              </a:rPr>
              <a:t>2,6</a:t>
            </a:r>
            <a:r>
              <a:rPr lang="en-US" dirty="0">
                <a:latin typeface="Times New Roman" pitchFamily="18" charset="0"/>
                <a:cs typeface="Times New Roman" pitchFamily="18" charset="0"/>
              </a:rPr>
              <a:t>), (</a:t>
            </a:r>
            <a:r>
              <a:rPr lang="el-CY" dirty="0">
                <a:latin typeface="Times New Roman" pitchFamily="18" charset="0"/>
                <a:cs typeface="Times New Roman" pitchFamily="18" charset="0"/>
              </a:rPr>
              <a:t>3,7</a:t>
            </a:r>
            <a:r>
              <a:rPr lang="en-US" dirty="0">
                <a:latin typeface="Times New Roman" pitchFamily="18" charset="0"/>
                <a:cs typeface="Times New Roman" pitchFamily="18" charset="0"/>
              </a:rPr>
              <a:t>)</a:t>
            </a:r>
            <a:r>
              <a:rPr lang="el-GR" dirty="0">
                <a:latin typeface="Times New Roman" pitchFamily="18" charset="0"/>
                <a:cs typeface="Times New Roman" pitchFamily="18" charset="0"/>
              </a:rPr>
              <a:t>.</a:t>
            </a:r>
            <a:endParaRPr lang="el-CY" dirty="0">
              <a:latin typeface="Times New Roman" pitchFamily="18" charset="0"/>
              <a:cs typeface="Times New Roman" pitchFamily="18" charset="0"/>
            </a:endParaRPr>
          </a:p>
        </p:txBody>
      </p:sp>
      <p:sp>
        <p:nvSpPr>
          <p:cNvPr id="9" name="10 - Ορθογώνιο">
            <a:extLst>
              <a:ext uri="{FF2B5EF4-FFF2-40B4-BE49-F238E27FC236}">
                <a16:creationId xmlns:a16="http://schemas.microsoft.com/office/drawing/2014/main" id="{79B3CAE5-8348-48B9-B385-A34303637133}"/>
              </a:ext>
            </a:extLst>
          </p:cNvPr>
          <p:cNvSpPr/>
          <p:nvPr/>
        </p:nvSpPr>
        <p:spPr>
          <a:xfrm>
            <a:off x="1194902" y="5542594"/>
            <a:ext cx="3096000" cy="847181"/>
          </a:xfrm>
          <a:prstGeom prst="rect">
            <a:avLst/>
          </a:prstGeom>
          <a:solidFill>
            <a:schemeClr val="bg2">
              <a:alpha val="37000"/>
            </a:schemeClr>
          </a:solidFill>
          <a:ln>
            <a:noFill/>
          </a:ln>
          <a:scene3d>
            <a:camera prst="orthographicFront"/>
            <a:lightRig rig="threePt" dir="t"/>
          </a:scene3d>
          <a:sp3d>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l-GR" sz="1800"/>
          </a:p>
        </p:txBody>
      </p:sp>
      <p:graphicFrame>
        <p:nvGraphicFramePr>
          <p:cNvPr id="10" name="Group 99">
            <a:extLst>
              <a:ext uri="{FF2B5EF4-FFF2-40B4-BE49-F238E27FC236}">
                <a16:creationId xmlns:a16="http://schemas.microsoft.com/office/drawing/2014/main" id="{8B1FEEC7-A82B-49CC-8EC4-23DC7D7489D3}"/>
              </a:ext>
            </a:extLst>
          </p:cNvPr>
          <p:cNvGraphicFramePr>
            <a:graphicFrameLocks noGrp="1"/>
          </p:cNvGraphicFramePr>
          <p:nvPr/>
        </p:nvGraphicFramePr>
        <p:xfrm>
          <a:off x="1259632" y="5627235"/>
          <a:ext cx="2946629" cy="656970"/>
        </p:xfrm>
        <a:graphic>
          <a:graphicData uri="http://schemas.openxmlformats.org/drawingml/2006/table">
            <a:tbl>
              <a:tblPr/>
              <a:tblGrid>
                <a:gridCol w="792000">
                  <a:extLst>
                    <a:ext uri="{9D8B030D-6E8A-4147-A177-3AD203B41FA5}">
                      <a16:colId xmlns:a16="http://schemas.microsoft.com/office/drawing/2014/main" val="20000"/>
                    </a:ext>
                  </a:extLst>
                </a:gridCol>
                <a:gridCol w="183733">
                  <a:extLst>
                    <a:ext uri="{9D8B030D-6E8A-4147-A177-3AD203B41FA5}">
                      <a16:colId xmlns:a16="http://schemas.microsoft.com/office/drawing/2014/main" val="20001"/>
                    </a:ext>
                  </a:extLst>
                </a:gridCol>
                <a:gridCol w="282671">
                  <a:extLst>
                    <a:ext uri="{9D8B030D-6E8A-4147-A177-3AD203B41FA5}">
                      <a16:colId xmlns:a16="http://schemas.microsoft.com/office/drawing/2014/main" val="20002"/>
                    </a:ext>
                  </a:extLst>
                </a:gridCol>
                <a:gridCol w="280721">
                  <a:extLst>
                    <a:ext uri="{9D8B030D-6E8A-4147-A177-3AD203B41FA5}">
                      <a16:colId xmlns:a16="http://schemas.microsoft.com/office/drawing/2014/main" val="20003"/>
                    </a:ext>
                  </a:extLst>
                </a:gridCol>
                <a:gridCol w="282670">
                  <a:extLst>
                    <a:ext uri="{9D8B030D-6E8A-4147-A177-3AD203B41FA5}">
                      <a16:colId xmlns:a16="http://schemas.microsoft.com/office/drawing/2014/main" val="20004"/>
                    </a:ext>
                  </a:extLst>
                </a:gridCol>
                <a:gridCol w="280721">
                  <a:extLst>
                    <a:ext uri="{9D8B030D-6E8A-4147-A177-3AD203B41FA5}">
                      <a16:colId xmlns:a16="http://schemas.microsoft.com/office/drawing/2014/main" val="20005"/>
                    </a:ext>
                  </a:extLst>
                </a:gridCol>
                <a:gridCol w="282671">
                  <a:extLst>
                    <a:ext uri="{9D8B030D-6E8A-4147-A177-3AD203B41FA5}">
                      <a16:colId xmlns:a16="http://schemas.microsoft.com/office/drawing/2014/main" val="20006"/>
                    </a:ext>
                  </a:extLst>
                </a:gridCol>
                <a:gridCol w="280721">
                  <a:extLst>
                    <a:ext uri="{9D8B030D-6E8A-4147-A177-3AD203B41FA5}">
                      <a16:colId xmlns:a16="http://schemas.microsoft.com/office/drawing/2014/main" val="20007"/>
                    </a:ext>
                  </a:extLst>
                </a:gridCol>
                <a:gridCol w="280721">
                  <a:extLst>
                    <a:ext uri="{9D8B030D-6E8A-4147-A177-3AD203B41FA5}">
                      <a16:colId xmlns:a16="http://schemas.microsoft.com/office/drawing/2014/main" val="20008"/>
                    </a:ext>
                  </a:extLst>
                </a:gridCol>
              </a:tblGrid>
              <a:tr h="328485">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kumimoji="0" lang="en-US" sz="1600" b="0" i="1"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index</a:t>
                      </a:r>
                      <a:r>
                        <a:rPr kumimoji="0" lang="en-US" sz="1600" b="0" i="1" u="none" strike="noStrike" cap="none" normalizeH="0" baseline="0" dirty="0">
                          <a:ln>
                            <a:noFill/>
                          </a:ln>
                          <a:solidFill>
                            <a:schemeClr val="tx2">
                              <a:lumMod val="75000"/>
                            </a:schemeClr>
                          </a:solidFill>
                          <a:effectLst/>
                          <a:latin typeface="Calibri" pitchFamily="34" charset="0"/>
                          <a:ea typeface="Calibri" pitchFamily="34" charset="0"/>
                          <a:cs typeface="Times New Roman" pitchFamily="18" charset="0"/>
                        </a:rPr>
                        <a:t>   </a:t>
                      </a:r>
                      <a:endParaRPr kumimoji="0" lang="el-GR" sz="1200" b="0" i="1" u="none" strike="noStrike" cap="none" normalizeH="0" baseline="0" dirty="0">
                        <a:ln>
                          <a:noFill/>
                        </a:ln>
                        <a:solidFill>
                          <a:schemeClr val="tx2">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200" b="0" i="0" u="none" strike="noStrike" cap="none" normalizeH="0" baseline="0" dirty="0">
                        <a:ln>
                          <a:noFill/>
                        </a:ln>
                        <a:solidFill>
                          <a:schemeClr val="tx1"/>
                        </a:solidFill>
                        <a:effectLst/>
                        <a:latin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1</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2</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3</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4</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5</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6</a:t>
                      </a:r>
                      <a:endParaRPr kumimoji="0" lang="el-GR"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7</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8485">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lang="el-GR" sz="1800" i="1" dirty="0">
                          <a:solidFill>
                            <a:srgbClr val="3333CC"/>
                          </a:solidFill>
                        </a:rPr>
                        <a:t>π</a:t>
                      </a:r>
                      <a:endParaRPr kumimoji="0" lang="el-GR" sz="1200" b="0" i="0" u="none" strike="noStrike" cap="none" normalizeH="0" baseline="0" dirty="0">
                        <a:ln>
                          <a:noFill/>
                        </a:ln>
                        <a:solidFill>
                          <a:srgbClr val="262626"/>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200" b="0" i="0" u="none" strike="noStrike" cap="none" normalizeH="0" baseline="0" dirty="0">
                        <a:ln>
                          <a:noFill/>
                        </a:ln>
                        <a:solidFill>
                          <a:schemeClr val="tx1"/>
                        </a:solidFill>
                        <a:effectLst/>
                        <a:latin typeface="Calibri" pitchFamily="34" charset="0"/>
                        <a:cs typeface="Times New Roman" pitchFamily="18" charset="0"/>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n-US" sz="1800" kern="1200" dirty="0">
                          <a:solidFill>
                            <a:srgbClr val="3333CC"/>
                          </a:solidFill>
                          <a:latin typeface="+mn-lt"/>
                          <a:ea typeface="+mn-ea"/>
                          <a:cs typeface="+mn-cs"/>
                        </a:rPr>
                        <a:t>4</a:t>
                      </a: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6</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7</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n-US" sz="1800" kern="1200" dirty="0">
                          <a:solidFill>
                            <a:srgbClr val="3333CC"/>
                          </a:solidFill>
                          <a:latin typeface="+mn-lt"/>
                          <a:ea typeface="+mn-ea"/>
                          <a:cs typeface="+mn-cs"/>
                        </a:rPr>
                        <a:t>1</a:t>
                      </a: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n-US" sz="1800" kern="1200" dirty="0">
                          <a:solidFill>
                            <a:srgbClr val="3333CC"/>
                          </a:solidFill>
                          <a:latin typeface="+mn-lt"/>
                          <a:ea typeface="+mn-ea"/>
                          <a:cs typeface="+mn-cs"/>
                        </a:rPr>
                        <a:t>5</a:t>
                      </a: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2</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3</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2" name="10 - Ορθογώνιο">
            <a:extLst>
              <a:ext uri="{FF2B5EF4-FFF2-40B4-BE49-F238E27FC236}">
                <a16:creationId xmlns:a16="http://schemas.microsoft.com/office/drawing/2014/main" id="{3970A5F4-A649-4A42-8087-710BA5EA1D79}"/>
              </a:ext>
            </a:extLst>
          </p:cNvPr>
          <p:cNvSpPr/>
          <p:nvPr/>
        </p:nvSpPr>
        <p:spPr>
          <a:xfrm>
            <a:off x="5364088" y="5534147"/>
            <a:ext cx="3096000" cy="847181"/>
          </a:xfrm>
          <a:prstGeom prst="rect">
            <a:avLst/>
          </a:prstGeom>
          <a:solidFill>
            <a:schemeClr val="bg2">
              <a:alpha val="37000"/>
            </a:schemeClr>
          </a:solidFill>
          <a:ln>
            <a:noFill/>
          </a:ln>
          <a:scene3d>
            <a:camera prst="orthographicFront"/>
            <a:lightRig rig="threePt" dir="t"/>
          </a:scene3d>
          <a:sp3d>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l-GR" sz="1800"/>
          </a:p>
        </p:txBody>
      </p:sp>
      <p:graphicFrame>
        <p:nvGraphicFramePr>
          <p:cNvPr id="13" name="Group 99">
            <a:extLst>
              <a:ext uri="{FF2B5EF4-FFF2-40B4-BE49-F238E27FC236}">
                <a16:creationId xmlns:a16="http://schemas.microsoft.com/office/drawing/2014/main" id="{BF25C94C-755E-4859-9882-8DCABC7A4B27}"/>
              </a:ext>
            </a:extLst>
          </p:cNvPr>
          <p:cNvGraphicFramePr>
            <a:graphicFrameLocks noGrp="1"/>
          </p:cNvGraphicFramePr>
          <p:nvPr>
            <p:extLst>
              <p:ext uri="{D42A27DB-BD31-4B8C-83A1-F6EECF244321}">
                <p14:modId xmlns:p14="http://schemas.microsoft.com/office/powerpoint/2010/main" val="710529000"/>
              </p:ext>
            </p:extLst>
          </p:nvPr>
        </p:nvGraphicFramePr>
        <p:xfrm>
          <a:off x="5428818" y="5618788"/>
          <a:ext cx="2946629" cy="656970"/>
        </p:xfrm>
        <a:graphic>
          <a:graphicData uri="http://schemas.openxmlformats.org/drawingml/2006/table">
            <a:tbl>
              <a:tblPr/>
              <a:tblGrid>
                <a:gridCol w="792000">
                  <a:extLst>
                    <a:ext uri="{9D8B030D-6E8A-4147-A177-3AD203B41FA5}">
                      <a16:colId xmlns:a16="http://schemas.microsoft.com/office/drawing/2014/main" val="20000"/>
                    </a:ext>
                  </a:extLst>
                </a:gridCol>
                <a:gridCol w="183733">
                  <a:extLst>
                    <a:ext uri="{9D8B030D-6E8A-4147-A177-3AD203B41FA5}">
                      <a16:colId xmlns:a16="http://schemas.microsoft.com/office/drawing/2014/main" val="20001"/>
                    </a:ext>
                  </a:extLst>
                </a:gridCol>
                <a:gridCol w="282671">
                  <a:extLst>
                    <a:ext uri="{9D8B030D-6E8A-4147-A177-3AD203B41FA5}">
                      <a16:colId xmlns:a16="http://schemas.microsoft.com/office/drawing/2014/main" val="20002"/>
                    </a:ext>
                  </a:extLst>
                </a:gridCol>
                <a:gridCol w="280721">
                  <a:extLst>
                    <a:ext uri="{9D8B030D-6E8A-4147-A177-3AD203B41FA5}">
                      <a16:colId xmlns:a16="http://schemas.microsoft.com/office/drawing/2014/main" val="20003"/>
                    </a:ext>
                  </a:extLst>
                </a:gridCol>
                <a:gridCol w="282670">
                  <a:extLst>
                    <a:ext uri="{9D8B030D-6E8A-4147-A177-3AD203B41FA5}">
                      <a16:colId xmlns:a16="http://schemas.microsoft.com/office/drawing/2014/main" val="20004"/>
                    </a:ext>
                  </a:extLst>
                </a:gridCol>
                <a:gridCol w="280721">
                  <a:extLst>
                    <a:ext uri="{9D8B030D-6E8A-4147-A177-3AD203B41FA5}">
                      <a16:colId xmlns:a16="http://schemas.microsoft.com/office/drawing/2014/main" val="20005"/>
                    </a:ext>
                  </a:extLst>
                </a:gridCol>
                <a:gridCol w="282671">
                  <a:extLst>
                    <a:ext uri="{9D8B030D-6E8A-4147-A177-3AD203B41FA5}">
                      <a16:colId xmlns:a16="http://schemas.microsoft.com/office/drawing/2014/main" val="20006"/>
                    </a:ext>
                  </a:extLst>
                </a:gridCol>
                <a:gridCol w="280721">
                  <a:extLst>
                    <a:ext uri="{9D8B030D-6E8A-4147-A177-3AD203B41FA5}">
                      <a16:colId xmlns:a16="http://schemas.microsoft.com/office/drawing/2014/main" val="20007"/>
                    </a:ext>
                  </a:extLst>
                </a:gridCol>
                <a:gridCol w="280721">
                  <a:extLst>
                    <a:ext uri="{9D8B030D-6E8A-4147-A177-3AD203B41FA5}">
                      <a16:colId xmlns:a16="http://schemas.microsoft.com/office/drawing/2014/main" val="20008"/>
                    </a:ext>
                  </a:extLst>
                </a:gridCol>
              </a:tblGrid>
              <a:tr h="328485">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kumimoji="0" lang="en-US" sz="1600" b="0" i="1"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index</a:t>
                      </a:r>
                      <a:r>
                        <a:rPr kumimoji="0" lang="en-US" sz="1600" b="0" i="1" u="none" strike="noStrike" cap="none" normalizeH="0" baseline="0" dirty="0">
                          <a:ln>
                            <a:noFill/>
                          </a:ln>
                          <a:solidFill>
                            <a:schemeClr val="tx2">
                              <a:lumMod val="75000"/>
                            </a:schemeClr>
                          </a:solidFill>
                          <a:effectLst/>
                          <a:latin typeface="Calibri" pitchFamily="34" charset="0"/>
                          <a:ea typeface="Calibri" pitchFamily="34" charset="0"/>
                          <a:cs typeface="Times New Roman" pitchFamily="18" charset="0"/>
                        </a:rPr>
                        <a:t>   </a:t>
                      </a:r>
                      <a:endParaRPr kumimoji="0" lang="el-GR" sz="1200" b="0" i="1" u="none" strike="noStrike" cap="none" normalizeH="0" baseline="0" dirty="0">
                        <a:ln>
                          <a:noFill/>
                        </a:ln>
                        <a:solidFill>
                          <a:schemeClr val="tx2">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200" b="0" i="0" u="none" strike="noStrike" cap="none" normalizeH="0" baseline="0" dirty="0">
                        <a:ln>
                          <a:noFill/>
                        </a:ln>
                        <a:solidFill>
                          <a:schemeClr val="tx1"/>
                        </a:solidFill>
                        <a:effectLst/>
                        <a:latin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kern="1200"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1</a:t>
                      </a:r>
                      <a:endParaRPr kumimoji="0" lang="el-GR" sz="1400" b="0" i="0" u="none" strike="noStrike" kern="1200"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2</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3</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kern="1200"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4</a:t>
                      </a:r>
                      <a:endParaRPr kumimoji="0" lang="el-GR" sz="1400" b="0" i="0" u="none" strike="noStrike" kern="1200"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rgbClr val="C00000"/>
                          </a:solidFill>
                          <a:effectLst/>
                          <a:latin typeface="Calibri" pitchFamily="34" charset="0"/>
                          <a:ea typeface="Calibri" pitchFamily="34" charset="0"/>
                          <a:cs typeface="Times New Roman" pitchFamily="18" charset="0"/>
                        </a:rPr>
                        <a:t>5</a:t>
                      </a:r>
                      <a:endParaRPr kumimoji="0" lang="el-GR" sz="1050" b="0" i="0" u="none" strike="noStrike" cap="none" normalizeH="0" baseline="0" dirty="0">
                        <a:ln>
                          <a:noFill/>
                        </a:ln>
                        <a:solidFill>
                          <a:srgbClr val="C00000"/>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kern="1200"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6</a:t>
                      </a:r>
                      <a:endParaRPr kumimoji="0" lang="el-GR" sz="1400" b="0" i="0" u="none" strike="noStrike" kern="1200"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kern="1200"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7</a:t>
                      </a:r>
                      <a:endParaRPr kumimoji="0" lang="el-GR" sz="1400" b="0" i="0" u="none" strike="noStrike" kern="1200"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8485">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lang="el-GR" sz="1800" i="1" dirty="0">
                          <a:solidFill>
                            <a:srgbClr val="3333CC"/>
                          </a:solidFill>
                        </a:rPr>
                        <a:t>π*</a:t>
                      </a:r>
                      <a:endParaRPr kumimoji="0" lang="el-GR" sz="1200" b="0" i="0" u="none" strike="noStrike" cap="none" normalizeH="0" baseline="0" dirty="0">
                        <a:ln>
                          <a:noFill/>
                        </a:ln>
                        <a:solidFill>
                          <a:srgbClr val="262626"/>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200" b="0" i="0" u="none" strike="noStrike" cap="none" normalizeH="0" baseline="0" dirty="0">
                        <a:ln>
                          <a:noFill/>
                        </a:ln>
                        <a:solidFill>
                          <a:schemeClr val="tx1"/>
                        </a:solidFill>
                        <a:effectLst/>
                        <a:latin typeface="Calibri" pitchFamily="34" charset="0"/>
                        <a:cs typeface="Times New Roman" pitchFamily="18" charset="0"/>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l-GR" sz="1800" kern="1200" dirty="0">
                          <a:solidFill>
                            <a:srgbClr val="3333CC"/>
                          </a:solidFill>
                          <a:latin typeface="+mn-lt"/>
                          <a:ea typeface="+mn-ea"/>
                          <a:cs typeface="+mn-cs"/>
                        </a:rPr>
                        <a:t>4</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l-GR" sz="1800" kern="1200" dirty="0">
                          <a:solidFill>
                            <a:srgbClr val="3333CC"/>
                          </a:solidFill>
                          <a:latin typeface="+mn-lt"/>
                          <a:ea typeface="+mn-ea"/>
                          <a:cs typeface="+mn-cs"/>
                        </a:rPr>
                        <a:t>1</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C00000"/>
                          </a:solidFill>
                          <a:latin typeface="+mn-lt"/>
                          <a:ea typeface="+mn-ea"/>
                          <a:cs typeface="+mn-cs"/>
                        </a:rPr>
                        <a:t>5</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l-GR" sz="1800" kern="1200" dirty="0">
                          <a:solidFill>
                            <a:srgbClr val="3333CC"/>
                          </a:solidFill>
                          <a:latin typeface="+mn-lt"/>
                          <a:ea typeface="+mn-ea"/>
                          <a:cs typeface="+mn-cs"/>
                        </a:rPr>
                        <a:t>2</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l-GR" sz="1800" kern="1200" dirty="0">
                          <a:solidFill>
                            <a:srgbClr val="3333CC"/>
                          </a:solidFill>
                          <a:latin typeface="+mn-lt"/>
                          <a:ea typeface="+mn-ea"/>
                          <a:cs typeface="+mn-cs"/>
                        </a:rPr>
                        <a:t>3</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794193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948391" cy="1200329"/>
          </a:xfrm>
          <a:prstGeom prst="rect">
            <a:avLst/>
          </a:prstGeom>
        </p:spPr>
        <p:txBody>
          <a:bodyPr wrap="square">
            <a:spAutoFit/>
          </a:bodyPr>
          <a:lstStyle/>
          <a:p>
            <a:pPr marL="0" lvl="3"/>
            <a:r>
              <a:rPr lang="el-GR" b="1" dirty="0">
                <a:solidFill>
                  <a:srgbClr val="C00000"/>
                </a:solidFill>
                <a:latin typeface="Times New Roman" pitchFamily="18" charset="0"/>
                <a:cs typeface="Times New Roman" pitchFamily="18" charset="0"/>
                <a:sym typeface="Wingdings" pitchFamily="2" charset="2"/>
              </a:rPr>
              <a:t>Αυτοαναστρέφουσες μεταθέσεις</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r>
              <a:rPr lang="el-GR" sz="1800" dirty="0">
                <a:effectLst/>
                <a:latin typeface="Cambria" panose="02040503050406030204" pitchFamily="18" charset="0"/>
                <a:ea typeface="Times New Roman" panose="02020603050405020304" pitchFamily="18" charset="0"/>
                <a:cs typeface="Times New Roman" panose="02020603050405020304" pitchFamily="18" charset="0"/>
              </a:rPr>
              <a:t>Πριν περιγράψουμε τις αυτοαναστρέφουσες μεταθέσεις, πρώτα θα αναφέρουν κάποιες βασικές έννοιες που θα μας βοηθήσουν να οικοδομήσουμε τις αυτοαναστρέφουσες μεταθέσεις.</a:t>
            </a:r>
            <a:r>
              <a:rPr lang="el-GR" dirty="0">
                <a:solidFill>
                  <a:schemeClr val="tx1">
                    <a:lumMod val="95000"/>
                    <a:lumOff val="5000"/>
                  </a:schemeClr>
                </a:solidFill>
                <a:latin typeface="Times New Roman" pitchFamily="18" charset="0"/>
                <a:cs typeface="Times New Roman" pitchFamily="18" charset="0"/>
                <a:sym typeface="Wingdings" pitchFamily="2" charset="2"/>
              </a:rPr>
              <a:t> </a:t>
            </a:r>
            <a:endParaRPr lang="en-US" dirty="0"/>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79</a:t>
            </a:fld>
            <a:endParaRPr lang="el-GR" altLang="el-GR" sz="1200" dirty="0">
              <a:latin typeface="Cambria" pitchFamily="18" charset="0"/>
            </a:endParaRPr>
          </a:p>
        </p:txBody>
      </p:sp>
      <p:sp>
        <p:nvSpPr>
          <p:cNvPr id="11" name="TextBox 10">
            <a:extLst>
              <a:ext uri="{FF2B5EF4-FFF2-40B4-BE49-F238E27FC236}">
                <a16:creationId xmlns:a16="http://schemas.microsoft.com/office/drawing/2014/main" id="{02CE74D0-6E1C-41E6-94B8-815D3F973F1D}"/>
              </a:ext>
            </a:extLst>
          </p:cNvPr>
          <p:cNvSpPr txBox="1"/>
          <p:nvPr/>
        </p:nvSpPr>
        <p:spPr>
          <a:xfrm>
            <a:off x="827537" y="2707510"/>
            <a:ext cx="8064943" cy="2062103"/>
          </a:xfrm>
          <a:prstGeom prst="rect">
            <a:avLst/>
          </a:prstGeom>
          <a:noFill/>
        </p:spPr>
        <p:txBody>
          <a:bodyPr wrap="square">
            <a:spAutoFit/>
          </a:bodyPr>
          <a:lstStyle/>
          <a:p>
            <a:pPr marL="285750" indent="-285750" algn="just">
              <a:buFont typeface="Arial" panose="020B0604020202020204" pitchFamily="34" charset="0"/>
              <a:buChar char="•"/>
            </a:pPr>
            <a:r>
              <a:rPr lang="el-GR" b="1" dirty="0">
                <a:solidFill>
                  <a:srgbClr val="C00000"/>
                </a:solidFill>
                <a:latin typeface="Times New Roman" pitchFamily="18" charset="0"/>
                <a:cs typeface="Times New Roman" pitchFamily="18" charset="0"/>
              </a:rPr>
              <a:t>Ορισμός </a:t>
            </a:r>
            <a:r>
              <a:rPr lang="en-US" b="1" dirty="0">
                <a:solidFill>
                  <a:srgbClr val="C00000"/>
                </a:solidFill>
                <a:latin typeface="Times New Roman" pitchFamily="18" charset="0"/>
                <a:cs typeface="Times New Roman" pitchFamily="18" charset="0"/>
              </a:rPr>
              <a:t>: </a:t>
            </a:r>
            <a:r>
              <a:rPr lang="el-GR" b="1" dirty="0">
                <a:solidFill>
                  <a:srgbClr val="C00000"/>
                </a:solidFill>
                <a:latin typeface="Times New Roman" pitchFamily="18" charset="0"/>
                <a:cs typeface="Times New Roman" pitchFamily="18" charset="0"/>
              </a:rPr>
              <a:t>Αυτοαναστρέφουσες μεταθέσεις.</a:t>
            </a:r>
            <a:r>
              <a:rPr lang="el-GR" b="1" i="1" dirty="0">
                <a:solidFill>
                  <a:srgbClr val="C00000"/>
                </a:solidFill>
                <a:latin typeface="Times New Roman" pitchFamily="18" charset="0"/>
                <a:cs typeface="Times New Roman" pitchFamily="18" charset="0"/>
              </a:rPr>
              <a:t> </a:t>
            </a:r>
            <a:endParaRPr lang="en-US" b="1" i="1" dirty="0">
              <a:solidFill>
                <a:srgbClr val="C00000"/>
              </a:solidFill>
              <a:latin typeface="Times New Roman" pitchFamily="18" charset="0"/>
              <a:cs typeface="Times New Roman" pitchFamily="18" charset="0"/>
            </a:endParaRPr>
          </a:p>
          <a:p>
            <a:pPr algn="just"/>
            <a:r>
              <a:rPr lang="el-GR" b="1" i="1" dirty="0">
                <a:solidFill>
                  <a:srgbClr val="C00000"/>
                </a:solidFill>
                <a:latin typeface="Times New Roman" pitchFamily="18" charset="0"/>
                <a:cs typeface="Times New Roman" pitchFamily="18" charset="0"/>
              </a:rPr>
              <a:t>     </a:t>
            </a:r>
            <a:r>
              <a:rPr lang="el-CY" b="1" dirty="0">
                <a:solidFill>
                  <a:srgbClr val="C00000"/>
                </a:solidFill>
                <a:latin typeface="Times New Roman" pitchFamily="18" charset="0"/>
                <a:cs typeface="Times New Roman" pitchFamily="18" charset="0"/>
              </a:rPr>
              <a:t>Παράδειγμα</a:t>
            </a:r>
            <a:r>
              <a:rPr lang="en-US" b="1" dirty="0">
                <a:solidFill>
                  <a:srgbClr val="C00000"/>
                </a:solidFill>
                <a:latin typeface="Times New Roman" pitchFamily="18" charset="0"/>
                <a:cs typeface="Times New Roman" pitchFamily="18" charset="0"/>
              </a:rPr>
              <a:t>:</a:t>
            </a:r>
            <a:endParaRPr lang="el-CY" b="1" dirty="0">
              <a:solidFill>
                <a:srgbClr val="C00000"/>
              </a:solidFill>
              <a:latin typeface="Times New Roman" pitchFamily="18" charset="0"/>
              <a:cs typeface="Times New Roman" pitchFamily="18" charset="0"/>
            </a:endParaRPr>
          </a:p>
          <a:p>
            <a:pPr marL="268288" lvl="3" indent="268288" algn="just">
              <a:spcBef>
                <a:spcPts val="600"/>
              </a:spcBef>
              <a:buFont typeface="Wingdings" panose="05000000000000000000" pitchFamily="2" charset="2"/>
              <a:buChar char="§"/>
            </a:pPr>
            <a:r>
              <a:rPr lang="el-CY" dirty="0">
                <a:latin typeface="Times New Roman" pitchFamily="18" charset="0"/>
                <a:cs typeface="Times New Roman" pitchFamily="18" charset="0"/>
              </a:rPr>
              <a:t>Έστω π = (4,6,7,1,5,2,3).</a:t>
            </a:r>
          </a:p>
          <a:p>
            <a:pPr marL="268288" lvl="3" indent="268288" algn="just">
              <a:spcBef>
                <a:spcPts val="600"/>
              </a:spcBef>
              <a:buFont typeface="Wingdings" panose="05000000000000000000" pitchFamily="2" charset="2"/>
              <a:buChar char="§"/>
            </a:pPr>
            <a:r>
              <a:rPr lang="el-GR" dirty="0">
                <a:latin typeface="Times New Roman" pitchFamily="18" charset="0"/>
                <a:cs typeface="Times New Roman" pitchFamily="18" charset="0"/>
              </a:rPr>
              <a:t>Έ</a:t>
            </a:r>
            <a:r>
              <a:rPr lang="el-CY" dirty="0">
                <a:latin typeface="Times New Roman" pitchFamily="18" charset="0"/>
                <a:cs typeface="Times New Roman" pitchFamily="18" charset="0"/>
              </a:rPr>
              <a:t>στω τα ζευγάρια (</a:t>
            </a:r>
            <a:r>
              <a:rPr lang="el-GR" dirty="0">
                <a:latin typeface="Times New Roman" pitchFamily="18" charset="0"/>
                <a:cs typeface="Times New Roman" pitchFamily="18" charset="0"/>
              </a:rPr>
              <a:t>δείκτης</a:t>
            </a:r>
            <a:r>
              <a:rPr lang="el-CY" dirty="0">
                <a:latin typeface="Times New Roman" pitchFamily="18" charset="0"/>
                <a:cs typeface="Times New Roman" pitchFamily="18" charset="0"/>
              </a:rPr>
              <a:t>, αριθμός)</a:t>
            </a:r>
            <a:r>
              <a:rPr lang="en-US" dirty="0">
                <a:latin typeface="Times New Roman" pitchFamily="18" charset="0"/>
                <a:cs typeface="Times New Roman" pitchFamily="18" charset="0"/>
              </a:rPr>
              <a:t>: (1,4), (2,6), (3,7), (4,1), (5,5), (6,2), (7,3)</a:t>
            </a:r>
            <a:r>
              <a:rPr lang="el-GR" dirty="0">
                <a:latin typeface="Times New Roman" pitchFamily="18" charset="0"/>
                <a:cs typeface="Times New Roman" pitchFamily="18" charset="0"/>
              </a:rPr>
              <a:t>.</a:t>
            </a:r>
            <a:endParaRPr lang="el-CY" dirty="0">
              <a:latin typeface="Times New Roman" pitchFamily="18" charset="0"/>
              <a:cs typeface="Times New Roman" pitchFamily="18" charset="0"/>
            </a:endParaRPr>
          </a:p>
          <a:p>
            <a:pPr marL="268288" lvl="3" indent="268288" algn="just">
              <a:spcBef>
                <a:spcPts val="600"/>
              </a:spcBef>
              <a:buFont typeface="Wingdings" panose="05000000000000000000" pitchFamily="2" charset="2"/>
              <a:buChar char="§"/>
            </a:pPr>
            <a:r>
              <a:rPr lang="el-CY" dirty="0">
                <a:latin typeface="Times New Roman" pitchFamily="18" charset="0"/>
                <a:cs typeface="Times New Roman" pitchFamily="18" charset="0"/>
              </a:rPr>
              <a:t>Εστω τώρα τα παραπάνω ζευγάρια αλλά αντεστραμένα.</a:t>
            </a:r>
          </a:p>
          <a:p>
            <a:pPr marL="268288" lvl="3" indent="268288" algn="just">
              <a:spcBef>
                <a:spcPts val="600"/>
              </a:spcBef>
              <a:buFont typeface="Wingdings" panose="05000000000000000000" pitchFamily="2" charset="2"/>
              <a:buChar char="§"/>
            </a:pPr>
            <a:r>
              <a:rPr lang="el-CY" dirty="0">
                <a:latin typeface="Times New Roman" pitchFamily="18" charset="0"/>
                <a:cs typeface="Times New Roman" pitchFamily="18" charset="0"/>
              </a:rPr>
              <a:t>Νέα ζευγάρια</a:t>
            </a:r>
            <a:r>
              <a:rPr lang="en-US" dirty="0">
                <a:latin typeface="Times New Roman" pitchFamily="18" charset="0"/>
                <a:cs typeface="Times New Roman" pitchFamily="18" charset="0"/>
              </a:rPr>
              <a:t>: (4,1), (</a:t>
            </a:r>
            <a:r>
              <a:rPr lang="el-CY" dirty="0">
                <a:latin typeface="Times New Roman" pitchFamily="18" charset="0"/>
                <a:cs typeface="Times New Roman" pitchFamily="18" charset="0"/>
              </a:rPr>
              <a:t>6,2</a:t>
            </a:r>
            <a:r>
              <a:rPr lang="en-US" dirty="0">
                <a:latin typeface="Times New Roman" pitchFamily="18" charset="0"/>
                <a:cs typeface="Times New Roman" pitchFamily="18" charset="0"/>
              </a:rPr>
              <a:t>), (</a:t>
            </a:r>
            <a:r>
              <a:rPr lang="el-CY" dirty="0">
                <a:latin typeface="Times New Roman" pitchFamily="18" charset="0"/>
                <a:cs typeface="Times New Roman" pitchFamily="18" charset="0"/>
              </a:rPr>
              <a:t>7,3</a:t>
            </a:r>
            <a:r>
              <a:rPr lang="en-US" dirty="0">
                <a:latin typeface="Times New Roman" pitchFamily="18" charset="0"/>
                <a:cs typeface="Times New Roman" pitchFamily="18" charset="0"/>
              </a:rPr>
              <a:t>), (</a:t>
            </a:r>
            <a:r>
              <a:rPr lang="el-CY" dirty="0">
                <a:latin typeface="Times New Roman" pitchFamily="18" charset="0"/>
                <a:cs typeface="Times New Roman" pitchFamily="18" charset="0"/>
              </a:rPr>
              <a:t>1,4</a:t>
            </a:r>
            <a:r>
              <a:rPr lang="en-US" dirty="0">
                <a:latin typeface="Times New Roman" pitchFamily="18" charset="0"/>
                <a:cs typeface="Times New Roman" pitchFamily="18" charset="0"/>
              </a:rPr>
              <a:t>), (5,5), </a:t>
            </a:r>
            <a:r>
              <a:rPr lang="en-US" dirty="0">
                <a:solidFill>
                  <a:srgbClr val="C00000"/>
                </a:solidFill>
                <a:latin typeface="Times New Roman" pitchFamily="18" charset="0"/>
                <a:cs typeface="Times New Roman" pitchFamily="18" charset="0"/>
              </a:rPr>
              <a:t>(</a:t>
            </a:r>
            <a:r>
              <a:rPr lang="el-CY" dirty="0">
                <a:solidFill>
                  <a:srgbClr val="C00000"/>
                </a:solidFill>
                <a:latin typeface="Times New Roman" pitchFamily="18" charset="0"/>
                <a:cs typeface="Times New Roman" pitchFamily="18" charset="0"/>
              </a:rPr>
              <a:t>2,6</a:t>
            </a:r>
            <a:r>
              <a:rPr lang="en-US" dirty="0">
                <a:solidFill>
                  <a:srgbClr val="C00000"/>
                </a:solidFill>
                <a:latin typeface="Times New Roman" pitchFamily="18" charset="0"/>
                <a:cs typeface="Times New Roman" pitchFamily="18" charset="0"/>
              </a:rPr>
              <a:t>)</a:t>
            </a:r>
            <a:r>
              <a:rPr lang="en-US" dirty="0">
                <a:latin typeface="Times New Roman" pitchFamily="18" charset="0"/>
                <a:cs typeface="Times New Roman" pitchFamily="18" charset="0"/>
              </a:rPr>
              <a:t>, (</a:t>
            </a:r>
            <a:r>
              <a:rPr lang="el-CY" dirty="0">
                <a:latin typeface="Times New Roman" pitchFamily="18" charset="0"/>
                <a:cs typeface="Times New Roman" pitchFamily="18" charset="0"/>
              </a:rPr>
              <a:t>3,7</a:t>
            </a:r>
            <a:r>
              <a:rPr lang="en-US" dirty="0">
                <a:latin typeface="Times New Roman" pitchFamily="18" charset="0"/>
                <a:cs typeface="Times New Roman" pitchFamily="18" charset="0"/>
              </a:rPr>
              <a:t>)</a:t>
            </a:r>
            <a:r>
              <a:rPr lang="el-GR" dirty="0">
                <a:latin typeface="Times New Roman" pitchFamily="18" charset="0"/>
                <a:cs typeface="Times New Roman" pitchFamily="18" charset="0"/>
              </a:rPr>
              <a:t>.</a:t>
            </a:r>
            <a:endParaRPr lang="el-CY" dirty="0">
              <a:latin typeface="Times New Roman" pitchFamily="18" charset="0"/>
              <a:cs typeface="Times New Roman" pitchFamily="18" charset="0"/>
            </a:endParaRPr>
          </a:p>
        </p:txBody>
      </p:sp>
      <p:sp>
        <p:nvSpPr>
          <p:cNvPr id="9" name="10 - Ορθογώνιο">
            <a:extLst>
              <a:ext uri="{FF2B5EF4-FFF2-40B4-BE49-F238E27FC236}">
                <a16:creationId xmlns:a16="http://schemas.microsoft.com/office/drawing/2014/main" id="{79B3CAE5-8348-48B9-B385-A34303637133}"/>
              </a:ext>
            </a:extLst>
          </p:cNvPr>
          <p:cNvSpPr/>
          <p:nvPr/>
        </p:nvSpPr>
        <p:spPr>
          <a:xfrm>
            <a:off x="1194902" y="5542594"/>
            <a:ext cx="3096000" cy="847181"/>
          </a:xfrm>
          <a:prstGeom prst="rect">
            <a:avLst/>
          </a:prstGeom>
          <a:solidFill>
            <a:schemeClr val="bg2">
              <a:alpha val="37000"/>
            </a:schemeClr>
          </a:solidFill>
          <a:ln>
            <a:noFill/>
          </a:ln>
          <a:scene3d>
            <a:camera prst="orthographicFront"/>
            <a:lightRig rig="threePt" dir="t"/>
          </a:scene3d>
          <a:sp3d>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l-GR" sz="1800"/>
          </a:p>
        </p:txBody>
      </p:sp>
      <p:graphicFrame>
        <p:nvGraphicFramePr>
          <p:cNvPr id="10" name="Group 99">
            <a:extLst>
              <a:ext uri="{FF2B5EF4-FFF2-40B4-BE49-F238E27FC236}">
                <a16:creationId xmlns:a16="http://schemas.microsoft.com/office/drawing/2014/main" id="{8B1FEEC7-A82B-49CC-8EC4-23DC7D7489D3}"/>
              </a:ext>
            </a:extLst>
          </p:cNvPr>
          <p:cNvGraphicFramePr>
            <a:graphicFrameLocks noGrp="1"/>
          </p:cNvGraphicFramePr>
          <p:nvPr/>
        </p:nvGraphicFramePr>
        <p:xfrm>
          <a:off x="1259632" y="5627235"/>
          <a:ext cx="2946629" cy="656970"/>
        </p:xfrm>
        <a:graphic>
          <a:graphicData uri="http://schemas.openxmlformats.org/drawingml/2006/table">
            <a:tbl>
              <a:tblPr/>
              <a:tblGrid>
                <a:gridCol w="792000">
                  <a:extLst>
                    <a:ext uri="{9D8B030D-6E8A-4147-A177-3AD203B41FA5}">
                      <a16:colId xmlns:a16="http://schemas.microsoft.com/office/drawing/2014/main" val="20000"/>
                    </a:ext>
                  </a:extLst>
                </a:gridCol>
                <a:gridCol w="183733">
                  <a:extLst>
                    <a:ext uri="{9D8B030D-6E8A-4147-A177-3AD203B41FA5}">
                      <a16:colId xmlns:a16="http://schemas.microsoft.com/office/drawing/2014/main" val="20001"/>
                    </a:ext>
                  </a:extLst>
                </a:gridCol>
                <a:gridCol w="282671">
                  <a:extLst>
                    <a:ext uri="{9D8B030D-6E8A-4147-A177-3AD203B41FA5}">
                      <a16:colId xmlns:a16="http://schemas.microsoft.com/office/drawing/2014/main" val="20002"/>
                    </a:ext>
                  </a:extLst>
                </a:gridCol>
                <a:gridCol w="280721">
                  <a:extLst>
                    <a:ext uri="{9D8B030D-6E8A-4147-A177-3AD203B41FA5}">
                      <a16:colId xmlns:a16="http://schemas.microsoft.com/office/drawing/2014/main" val="20003"/>
                    </a:ext>
                  </a:extLst>
                </a:gridCol>
                <a:gridCol w="282670">
                  <a:extLst>
                    <a:ext uri="{9D8B030D-6E8A-4147-A177-3AD203B41FA5}">
                      <a16:colId xmlns:a16="http://schemas.microsoft.com/office/drawing/2014/main" val="20004"/>
                    </a:ext>
                  </a:extLst>
                </a:gridCol>
                <a:gridCol w="280721">
                  <a:extLst>
                    <a:ext uri="{9D8B030D-6E8A-4147-A177-3AD203B41FA5}">
                      <a16:colId xmlns:a16="http://schemas.microsoft.com/office/drawing/2014/main" val="20005"/>
                    </a:ext>
                  </a:extLst>
                </a:gridCol>
                <a:gridCol w="282671">
                  <a:extLst>
                    <a:ext uri="{9D8B030D-6E8A-4147-A177-3AD203B41FA5}">
                      <a16:colId xmlns:a16="http://schemas.microsoft.com/office/drawing/2014/main" val="20006"/>
                    </a:ext>
                  </a:extLst>
                </a:gridCol>
                <a:gridCol w="280721">
                  <a:extLst>
                    <a:ext uri="{9D8B030D-6E8A-4147-A177-3AD203B41FA5}">
                      <a16:colId xmlns:a16="http://schemas.microsoft.com/office/drawing/2014/main" val="20007"/>
                    </a:ext>
                  </a:extLst>
                </a:gridCol>
                <a:gridCol w="280721">
                  <a:extLst>
                    <a:ext uri="{9D8B030D-6E8A-4147-A177-3AD203B41FA5}">
                      <a16:colId xmlns:a16="http://schemas.microsoft.com/office/drawing/2014/main" val="20008"/>
                    </a:ext>
                  </a:extLst>
                </a:gridCol>
              </a:tblGrid>
              <a:tr h="328485">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kumimoji="0" lang="en-US" sz="1600" b="0" i="1"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index</a:t>
                      </a:r>
                      <a:r>
                        <a:rPr kumimoji="0" lang="en-US" sz="1600" b="0" i="1" u="none" strike="noStrike" cap="none" normalizeH="0" baseline="0" dirty="0">
                          <a:ln>
                            <a:noFill/>
                          </a:ln>
                          <a:solidFill>
                            <a:schemeClr val="tx2">
                              <a:lumMod val="75000"/>
                            </a:schemeClr>
                          </a:solidFill>
                          <a:effectLst/>
                          <a:latin typeface="Calibri" pitchFamily="34" charset="0"/>
                          <a:ea typeface="Calibri" pitchFamily="34" charset="0"/>
                          <a:cs typeface="Times New Roman" pitchFamily="18" charset="0"/>
                        </a:rPr>
                        <a:t>   </a:t>
                      </a:r>
                      <a:endParaRPr kumimoji="0" lang="el-GR" sz="1200" b="0" i="1" u="none" strike="noStrike" cap="none" normalizeH="0" baseline="0" dirty="0">
                        <a:ln>
                          <a:noFill/>
                        </a:ln>
                        <a:solidFill>
                          <a:schemeClr val="tx2">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200" b="0" i="0" u="none" strike="noStrike" cap="none" normalizeH="0" baseline="0" dirty="0">
                        <a:ln>
                          <a:noFill/>
                        </a:ln>
                        <a:solidFill>
                          <a:schemeClr val="tx1"/>
                        </a:solidFill>
                        <a:effectLst/>
                        <a:latin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1</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2</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3</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4</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5</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6</a:t>
                      </a:r>
                      <a:endParaRPr kumimoji="0" lang="el-GR"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7</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8485">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lang="el-GR" sz="1800" i="1" dirty="0">
                          <a:solidFill>
                            <a:srgbClr val="3333CC"/>
                          </a:solidFill>
                        </a:rPr>
                        <a:t>π</a:t>
                      </a:r>
                      <a:endParaRPr kumimoji="0" lang="el-GR" sz="1200" b="0" i="0" u="none" strike="noStrike" cap="none" normalizeH="0" baseline="0" dirty="0">
                        <a:ln>
                          <a:noFill/>
                        </a:ln>
                        <a:solidFill>
                          <a:srgbClr val="262626"/>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200" b="0" i="0" u="none" strike="noStrike" cap="none" normalizeH="0" baseline="0" dirty="0">
                        <a:ln>
                          <a:noFill/>
                        </a:ln>
                        <a:solidFill>
                          <a:schemeClr val="tx1"/>
                        </a:solidFill>
                        <a:effectLst/>
                        <a:latin typeface="Calibri" pitchFamily="34" charset="0"/>
                        <a:cs typeface="Times New Roman" pitchFamily="18" charset="0"/>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n-US" sz="1800" kern="1200" dirty="0">
                          <a:solidFill>
                            <a:srgbClr val="3333CC"/>
                          </a:solidFill>
                          <a:latin typeface="+mn-lt"/>
                          <a:ea typeface="+mn-ea"/>
                          <a:cs typeface="+mn-cs"/>
                        </a:rPr>
                        <a:t>4</a:t>
                      </a: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6</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7</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n-US" sz="1800" kern="1200" dirty="0">
                          <a:solidFill>
                            <a:srgbClr val="3333CC"/>
                          </a:solidFill>
                          <a:latin typeface="+mn-lt"/>
                          <a:ea typeface="+mn-ea"/>
                          <a:cs typeface="+mn-cs"/>
                        </a:rPr>
                        <a:t>1</a:t>
                      </a: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n-US" sz="1800" kern="1200" dirty="0">
                          <a:solidFill>
                            <a:srgbClr val="3333CC"/>
                          </a:solidFill>
                          <a:latin typeface="+mn-lt"/>
                          <a:ea typeface="+mn-ea"/>
                          <a:cs typeface="+mn-cs"/>
                        </a:rPr>
                        <a:t>5</a:t>
                      </a: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2</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3</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2" name="10 - Ορθογώνιο">
            <a:extLst>
              <a:ext uri="{FF2B5EF4-FFF2-40B4-BE49-F238E27FC236}">
                <a16:creationId xmlns:a16="http://schemas.microsoft.com/office/drawing/2014/main" id="{3970A5F4-A649-4A42-8087-710BA5EA1D79}"/>
              </a:ext>
            </a:extLst>
          </p:cNvPr>
          <p:cNvSpPr/>
          <p:nvPr/>
        </p:nvSpPr>
        <p:spPr>
          <a:xfrm>
            <a:off x="5364088" y="5534147"/>
            <a:ext cx="3096000" cy="847181"/>
          </a:xfrm>
          <a:prstGeom prst="rect">
            <a:avLst/>
          </a:prstGeom>
          <a:solidFill>
            <a:schemeClr val="bg2">
              <a:alpha val="37000"/>
            </a:schemeClr>
          </a:solidFill>
          <a:ln>
            <a:noFill/>
          </a:ln>
          <a:scene3d>
            <a:camera prst="orthographicFront"/>
            <a:lightRig rig="threePt" dir="t"/>
          </a:scene3d>
          <a:sp3d>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l-GR" sz="1800"/>
          </a:p>
        </p:txBody>
      </p:sp>
      <p:graphicFrame>
        <p:nvGraphicFramePr>
          <p:cNvPr id="13" name="Group 99">
            <a:extLst>
              <a:ext uri="{FF2B5EF4-FFF2-40B4-BE49-F238E27FC236}">
                <a16:creationId xmlns:a16="http://schemas.microsoft.com/office/drawing/2014/main" id="{BF25C94C-755E-4859-9882-8DCABC7A4B27}"/>
              </a:ext>
            </a:extLst>
          </p:cNvPr>
          <p:cNvGraphicFramePr>
            <a:graphicFrameLocks noGrp="1"/>
          </p:cNvGraphicFramePr>
          <p:nvPr>
            <p:extLst>
              <p:ext uri="{D42A27DB-BD31-4B8C-83A1-F6EECF244321}">
                <p14:modId xmlns:p14="http://schemas.microsoft.com/office/powerpoint/2010/main" val="1716881951"/>
              </p:ext>
            </p:extLst>
          </p:nvPr>
        </p:nvGraphicFramePr>
        <p:xfrm>
          <a:off x="5428818" y="5618788"/>
          <a:ext cx="2946629" cy="656970"/>
        </p:xfrm>
        <a:graphic>
          <a:graphicData uri="http://schemas.openxmlformats.org/drawingml/2006/table">
            <a:tbl>
              <a:tblPr/>
              <a:tblGrid>
                <a:gridCol w="792000">
                  <a:extLst>
                    <a:ext uri="{9D8B030D-6E8A-4147-A177-3AD203B41FA5}">
                      <a16:colId xmlns:a16="http://schemas.microsoft.com/office/drawing/2014/main" val="20000"/>
                    </a:ext>
                  </a:extLst>
                </a:gridCol>
                <a:gridCol w="183733">
                  <a:extLst>
                    <a:ext uri="{9D8B030D-6E8A-4147-A177-3AD203B41FA5}">
                      <a16:colId xmlns:a16="http://schemas.microsoft.com/office/drawing/2014/main" val="20001"/>
                    </a:ext>
                  </a:extLst>
                </a:gridCol>
                <a:gridCol w="282671">
                  <a:extLst>
                    <a:ext uri="{9D8B030D-6E8A-4147-A177-3AD203B41FA5}">
                      <a16:colId xmlns:a16="http://schemas.microsoft.com/office/drawing/2014/main" val="20002"/>
                    </a:ext>
                  </a:extLst>
                </a:gridCol>
                <a:gridCol w="280721">
                  <a:extLst>
                    <a:ext uri="{9D8B030D-6E8A-4147-A177-3AD203B41FA5}">
                      <a16:colId xmlns:a16="http://schemas.microsoft.com/office/drawing/2014/main" val="20003"/>
                    </a:ext>
                  </a:extLst>
                </a:gridCol>
                <a:gridCol w="282670">
                  <a:extLst>
                    <a:ext uri="{9D8B030D-6E8A-4147-A177-3AD203B41FA5}">
                      <a16:colId xmlns:a16="http://schemas.microsoft.com/office/drawing/2014/main" val="20004"/>
                    </a:ext>
                  </a:extLst>
                </a:gridCol>
                <a:gridCol w="280721">
                  <a:extLst>
                    <a:ext uri="{9D8B030D-6E8A-4147-A177-3AD203B41FA5}">
                      <a16:colId xmlns:a16="http://schemas.microsoft.com/office/drawing/2014/main" val="20005"/>
                    </a:ext>
                  </a:extLst>
                </a:gridCol>
                <a:gridCol w="282671">
                  <a:extLst>
                    <a:ext uri="{9D8B030D-6E8A-4147-A177-3AD203B41FA5}">
                      <a16:colId xmlns:a16="http://schemas.microsoft.com/office/drawing/2014/main" val="20006"/>
                    </a:ext>
                  </a:extLst>
                </a:gridCol>
                <a:gridCol w="280721">
                  <a:extLst>
                    <a:ext uri="{9D8B030D-6E8A-4147-A177-3AD203B41FA5}">
                      <a16:colId xmlns:a16="http://schemas.microsoft.com/office/drawing/2014/main" val="20007"/>
                    </a:ext>
                  </a:extLst>
                </a:gridCol>
                <a:gridCol w="280721">
                  <a:extLst>
                    <a:ext uri="{9D8B030D-6E8A-4147-A177-3AD203B41FA5}">
                      <a16:colId xmlns:a16="http://schemas.microsoft.com/office/drawing/2014/main" val="20008"/>
                    </a:ext>
                  </a:extLst>
                </a:gridCol>
              </a:tblGrid>
              <a:tr h="328485">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kumimoji="0" lang="en-US" sz="1600" b="0" i="1"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index</a:t>
                      </a:r>
                      <a:r>
                        <a:rPr kumimoji="0" lang="en-US" sz="1600" b="0" i="1" u="none" strike="noStrike" cap="none" normalizeH="0" baseline="0" dirty="0">
                          <a:ln>
                            <a:noFill/>
                          </a:ln>
                          <a:solidFill>
                            <a:schemeClr val="tx2">
                              <a:lumMod val="75000"/>
                            </a:schemeClr>
                          </a:solidFill>
                          <a:effectLst/>
                          <a:latin typeface="Calibri" pitchFamily="34" charset="0"/>
                          <a:ea typeface="Calibri" pitchFamily="34" charset="0"/>
                          <a:cs typeface="Times New Roman" pitchFamily="18" charset="0"/>
                        </a:rPr>
                        <a:t>   </a:t>
                      </a:r>
                      <a:endParaRPr kumimoji="0" lang="el-GR" sz="1200" b="0" i="1" u="none" strike="noStrike" cap="none" normalizeH="0" baseline="0" dirty="0">
                        <a:ln>
                          <a:noFill/>
                        </a:ln>
                        <a:solidFill>
                          <a:schemeClr val="tx2">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200" b="0" i="0" u="none" strike="noStrike" cap="none" normalizeH="0" baseline="0" dirty="0">
                        <a:ln>
                          <a:noFill/>
                        </a:ln>
                        <a:solidFill>
                          <a:schemeClr val="tx1"/>
                        </a:solidFill>
                        <a:effectLst/>
                        <a:latin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kern="1200"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1</a:t>
                      </a:r>
                      <a:endParaRPr kumimoji="0" lang="el-GR" sz="1400" b="0" i="0" u="none" strike="noStrike" kern="1200"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rgbClr val="C00000"/>
                          </a:solidFill>
                          <a:effectLst/>
                          <a:latin typeface="Calibri" pitchFamily="34" charset="0"/>
                          <a:ea typeface="Calibri" pitchFamily="34" charset="0"/>
                          <a:cs typeface="Times New Roman" pitchFamily="18" charset="0"/>
                        </a:rPr>
                        <a:t>2</a:t>
                      </a:r>
                      <a:endParaRPr kumimoji="0" lang="el-GR" sz="1050" b="0" i="0" u="none" strike="noStrike" cap="none" normalizeH="0" baseline="0" dirty="0">
                        <a:ln>
                          <a:noFill/>
                        </a:ln>
                        <a:solidFill>
                          <a:srgbClr val="C00000"/>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3</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kern="1200"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4</a:t>
                      </a:r>
                      <a:endParaRPr kumimoji="0" lang="el-GR" sz="1400" b="0" i="0" u="none" strike="noStrike" kern="1200"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kern="1200"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5</a:t>
                      </a:r>
                      <a:endParaRPr kumimoji="0" lang="el-GR" sz="1400" b="0" i="0" u="none" strike="noStrike" kern="1200"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kern="1200"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6</a:t>
                      </a:r>
                      <a:endParaRPr kumimoji="0" lang="el-GR" sz="1400" b="0" i="0" u="none" strike="noStrike" kern="1200"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kern="1200"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7</a:t>
                      </a:r>
                      <a:endParaRPr kumimoji="0" lang="el-GR" sz="1400" b="0" i="0" u="none" strike="noStrike" kern="1200"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8485">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lang="el-GR" sz="1800" i="1" dirty="0">
                          <a:solidFill>
                            <a:srgbClr val="3333CC"/>
                          </a:solidFill>
                        </a:rPr>
                        <a:t>π*</a:t>
                      </a:r>
                      <a:endParaRPr kumimoji="0" lang="el-GR" sz="1200" b="0" i="0" u="none" strike="noStrike" cap="none" normalizeH="0" baseline="0" dirty="0">
                        <a:ln>
                          <a:noFill/>
                        </a:ln>
                        <a:solidFill>
                          <a:srgbClr val="262626"/>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200" b="0" i="0" u="none" strike="noStrike" cap="none" normalizeH="0" baseline="0" dirty="0">
                        <a:ln>
                          <a:noFill/>
                        </a:ln>
                        <a:solidFill>
                          <a:schemeClr val="tx1"/>
                        </a:solidFill>
                        <a:effectLst/>
                        <a:latin typeface="Calibri" pitchFamily="34" charset="0"/>
                        <a:cs typeface="Times New Roman" pitchFamily="18" charset="0"/>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l-GR" sz="1800" kern="1200" dirty="0">
                          <a:solidFill>
                            <a:srgbClr val="3333CC"/>
                          </a:solidFill>
                          <a:latin typeface="+mn-lt"/>
                          <a:ea typeface="+mn-ea"/>
                          <a:cs typeface="+mn-cs"/>
                        </a:rPr>
                        <a:t>4</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C00000"/>
                          </a:solidFill>
                          <a:latin typeface="+mn-lt"/>
                          <a:ea typeface="+mn-ea"/>
                          <a:cs typeface="+mn-cs"/>
                        </a:rPr>
                        <a:t>6</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l-GR" sz="1800" kern="1200" dirty="0">
                          <a:solidFill>
                            <a:srgbClr val="3333CC"/>
                          </a:solidFill>
                          <a:latin typeface="+mn-lt"/>
                          <a:ea typeface="+mn-ea"/>
                          <a:cs typeface="+mn-cs"/>
                        </a:rPr>
                        <a:t>1</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l-GR" sz="1800" kern="1200" dirty="0">
                          <a:solidFill>
                            <a:srgbClr val="3333CC"/>
                          </a:solidFill>
                          <a:latin typeface="+mn-lt"/>
                          <a:ea typeface="+mn-ea"/>
                          <a:cs typeface="+mn-cs"/>
                        </a:rPr>
                        <a:t>5</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l-GR" sz="1800" kern="1200" dirty="0">
                          <a:solidFill>
                            <a:srgbClr val="3333CC"/>
                          </a:solidFill>
                          <a:latin typeface="+mn-lt"/>
                          <a:ea typeface="+mn-ea"/>
                          <a:cs typeface="+mn-cs"/>
                        </a:rPr>
                        <a:t>2</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l-GR" sz="1800" kern="1200" dirty="0">
                          <a:solidFill>
                            <a:srgbClr val="3333CC"/>
                          </a:solidFill>
                          <a:latin typeface="+mn-lt"/>
                          <a:ea typeface="+mn-ea"/>
                          <a:cs typeface="+mn-cs"/>
                        </a:rPr>
                        <a:t>3</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85873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l-GR" sz="2800" dirty="0">
                <a:solidFill>
                  <a:schemeClr val="accent5">
                    <a:lumMod val="75000"/>
                  </a:schemeClr>
                </a:solidFill>
                <a:latin typeface="Century Schoolbook" pitchFamily="18" charset="0"/>
              </a:rPr>
              <a:t>Περίληψη</a:t>
            </a:r>
            <a:endParaRPr lang="en-US" sz="2800" dirty="0">
              <a:solidFill>
                <a:schemeClr val="accent5">
                  <a:lumMod val="75000"/>
                </a:schemeClr>
              </a:solidFill>
              <a:latin typeface="Century Schoolbook" pitchFamily="18" charset="0"/>
            </a:endParaRPr>
          </a:p>
        </p:txBody>
      </p:sp>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16" name="Rectangle 7"/>
          <p:cNvSpPr/>
          <p:nvPr/>
        </p:nvSpPr>
        <p:spPr>
          <a:xfrm>
            <a:off x="452350" y="1412776"/>
            <a:ext cx="8440129" cy="1754326"/>
          </a:xfrm>
          <a:prstGeom prst="rect">
            <a:avLst/>
          </a:prstGeom>
        </p:spPr>
        <p:txBody>
          <a:bodyPr wrap="square">
            <a:spAutoFit/>
          </a:bodyPr>
          <a:lstStyle/>
          <a:p>
            <a:pPr marL="285750" lvl="3" indent="-285750" algn="just">
              <a:buFont typeface="Wingdings" panose="05000000000000000000" pitchFamily="2" charset="2"/>
              <a:buChar char="Ø"/>
            </a:pPr>
            <a:r>
              <a:rPr lang="el-GR" dirty="0">
                <a:latin typeface="+mj-lt"/>
                <a:cs typeface="Times New Roman" panose="02020603050405020304" pitchFamily="18" charset="0"/>
              </a:rPr>
              <a:t>Στην παρούσα διπλωματική εργασία πραγματοποιήσαμε μια συγκριτική μελέτη μεταξύ δύο αλγορίθμων </a:t>
            </a:r>
            <a:r>
              <a:rPr lang="el-GR" dirty="0" err="1">
                <a:latin typeface="+mj-lt"/>
                <a:cs typeface="Times New Roman" panose="02020603050405020304" pitchFamily="18" charset="0"/>
              </a:rPr>
              <a:t>υδατοσήμανσης</a:t>
            </a:r>
            <a:r>
              <a:rPr lang="el-GR" dirty="0">
                <a:latin typeface="+mj-lt"/>
                <a:cs typeface="Times New Roman" panose="02020603050405020304" pitchFamily="18" charset="0"/>
              </a:rPr>
              <a:t> ψηφιακών εικόνων </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χρησιμοποιώντας διάφορες μετρικές για τον σκοπό αυτό</a:t>
            </a:r>
            <a:r>
              <a:rPr lang="el-GR" dirty="0">
                <a:latin typeface="+mj-lt"/>
                <a:cs typeface="Times New Roman" panose="02020603050405020304" pitchFamily="18" charset="0"/>
              </a:rPr>
              <a:t>. </a:t>
            </a:r>
            <a:endParaRPr lang="en-GB" dirty="0">
              <a:latin typeface="+mj-lt"/>
              <a:cs typeface="Times New Roman" panose="02020603050405020304" pitchFamily="18" charset="0"/>
            </a:endParaRPr>
          </a:p>
          <a:p>
            <a:pPr marL="285750" lvl="3" indent="-285750" algn="just">
              <a:buFont typeface="Arial" panose="020B0604020202020204" pitchFamily="34" charset="0"/>
              <a:buChar char="•"/>
            </a:pPr>
            <a:endParaRPr lang="en-GB" dirty="0">
              <a:latin typeface="+mj-lt"/>
              <a:cs typeface="Times New Roman" panose="02020603050405020304" pitchFamily="18" charset="0"/>
            </a:endParaRPr>
          </a:p>
          <a:p>
            <a:pPr marL="0" lvl="3" algn="just"/>
            <a:r>
              <a:rPr lang="en-GB" dirty="0">
                <a:latin typeface="+mj-lt"/>
                <a:cs typeface="Times New Roman" panose="02020603050405020304" pitchFamily="18" charset="0"/>
              </a:rPr>
              <a:t>    </a:t>
            </a:r>
            <a:r>
              <a:rPr lang="el-GR" u="sng" dirty="0">
                <a:solidFill>
                  <a:srgbClr val="C00000"/>
                </a:solidFill>
                <a:latin typeface="+mj-lt"/>
                <a:cs typeface="Times New Roman" panose="02020603050405020304" pitchFamily="18" charset="0"/>
              </a:rPr>
              <a:t>Αλγόριθμοι που μελετήσαμε</a:t>
            </a:r>
            <a:r>
              <a:rPr lang="en-US" u="sng" dirty="0">
                <a:solidFill>
                  <a:srgbClr val="C00000"/>
                </a:solidFill>
                <a:latin typeface="+mj-lt"/>
                <a:cs typeface="Times New Roman" panose="02020603050405020304" pitchFamily="18" charset="0"/>
              </a:rPr>
              <a:t>:</a:t>
            </a:r>
            <a:endParaRPr lang="en-GB" u="sng" dirty="0">
              <a:solidFill>
                <a:srgbClr val="C00000"/>
              </a:solidFill>
              <a:latin typeface="+mj-lt"/>
              <a:cs typeface="Times New Roman" panose="02020603050405020304" pitchFamily="18" charset="0"/>
            </a:endParaRPr>
          </a:p>
          <a:p>
            <a:pPr marL="285750" lvl="3" indent="-285750" algn="just">
              <a:buFont typeface="Arial" panose="020B0604020202020204" pitchFamily="34" charset="0"/>
              <a:buChar char="•"/>
            </a:pPr>
            <a:endParaRPr lang="en-US" dirty="0">
              <a:latin typeface="+mj-lt"/>
              <a:cs typeface="Times New Roman" panose="02020603050405020304" pitchFamily="18" charset="0"/>
            </a:endParaRPr>
          </a:p>
        </p:txBody>
      </p:sp>
      <p:sp>
        <p:nvSpPr>
          <p:cNvPr id="8"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8</a:t>
            </a:fld>
            <a:endParaRPr lang="el-GR" altLang="el-GR" sz="1200" dirty="0">
              <a:latin typeface="Cambria" pitchFamily="18" charset="0"/>
            </a:endParaRPr>
          </a:p>
        </p:txBody>
      </p:sp>
      <p:sp>
        <p:nvSpPr>
          <p:cNvPr id="9" name="TextBox 8">
            <a:extLst>
              <a:ext uri="{FF2B5EF4-FFF2-40B4-BE49-F238E27FC236}">
                <a16:creationId xmlns:a16="http://schemas.microsoft.com/office/drawing/2014/main" id="{0E2A7B25-1696-4AA2-9EE4-40A66960ECC2}"/>
              </a:ext>
            </a:extLst>
          </p:cNvPr>
          <p:cNvSpPr txBox="1"/>
          <p:nvPr/>
        </p:nvSpPr>
        <p:spPr>
          <a:xfrm>
            <a:off x="827583" y="2894249"/>
            <a:ext cx="8229600" cy="1477328"/>
          </a:xfrm>
          <a:prstGeom prst="rect">
            <a:avLst/>
          </a:prstGeom>
          <a:noFill/>
        </p:spPr>
        <p:txBody>
          <a:bodyPr wrap="square">
            <a:spAutoFit/>
          </a:bodyPr>
          <a:lstStyle/>
          <a:p>
            <a:pPr marL="342900" indent="-342900">
              <a:buFont typeface="+mj-lt"/>
              <a:buAutoNum type="arabicPeriod"/>
            </a:pPr>
            <a:r>
              <a:rPr lang="en-GB" sz="1800" dirty="0" err="1">
                <a:effectLst/>
                <a:latin typeface="Cambria" panose="02040503050406030204" pitchFamily="18" charset="0"/>
                <a:ea typeface="Times New Roman" panose="02020603050405020304" pitchFamily="18" charset="0"/>
                <a:cs typeface="Times New Roman" panose="02020603050405020304" pitchFamily="18" charset="0"/>
              </a:rPr>
              <a:t>Chroni</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 Maria, </a:t>
            </a:r>
            <a:r>
              <a:rPr lang="en-GB" sz="1800" dirty="0" err="1">
                <a:effectLst/>
                <a:latin typeface="Cambria" panose="02040503050406030204" pitchFamily="18" charset="0"/>
                <a:ea typeface="Times New Roman" panose="02020603050405020304" pitchFamily="18" charset="0"/>
                <a:cs typeface="Times New Roman" panose="02020603050405020304" pitchFamily="18" charset="0"/>
              </a:rPr>
              <a:t>Angelos</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 </a:t>
            </a:r>
            <a:r>
              <a:rPr lang="en-GB" sz="1800" dirty="0" err="1">
                <a:effectLst/>
                <a:latin typeface="Cambria" panose="02040503050406030204" pitchFamily="18" charset="0"/>
                <a:ea typeface="Times New Roman" panose="02020603050405020304" pitchFamily="18" charset="0"/>
                <a:cs typeface="Times New Roman" panose="02020603050405020304" pitchFamily="18" charset="0"/>
              </a:rPr>
              <a:t>Fylakis</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 and Stavros D. Nikolopoulos. "</a:t>
            </a:r>
            <a:r>
              <a:rPr lang="en-GB" sz="1800" i="1" dirty="0">
                <a:effectLst/>
                <a:latin typeface="Cambria" panose="02040503050406030204" pitchFamily="18" charset="0"/>
                <a:ea typeface="Times New Roman" panose="02020603050405020304" pitchFamily="18" charset="0"/>
                <a:cs typeface="Times New Roman" panose="02020603050405020304" pitchFamily="18" charset="0"/>
              </a:rPr>
              <a:t>Watermarking images in the frequency domain by exploiting self-inverting permutations</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 2013.</a:t>
            </a:r>
            <a:endParaRPr lang="el-GR" sz="1800" dirty="0">
              <a:effectLst/>
              <a:latin typeface="Cambria" panose="02040503050406030204" pitchFamily="18" charset="0"/>
              <a:ea typeface="Times New Roman" panose="02020603050405020304" pitchFamily="18" charset="0"/>
              <a:cs typeface="Times New Roman" panose="02020603050405020304" pitchFamily="18" charset="0"/>
            </a:endParaRPr>
          </a:p>
          <a:p>
            <a:pPr marL="342900" indent="-342900">
              <a:buFont typeface="+mj-lt"/>
              <a:buAutoNum type="arabicPeriod"/>
            </a:pPr>
            <a:endParaRPr lang="el-GR" dirty="0">
              <a:latin typeface="Cambria" panose="02040503050406030204" pitchFamily="18" charset="0"/>
              <a:cs typeface="Times New Roman" panose="02020603050405020304" pitchFamily="18" charset="0"/>
            </a:endParaRPr>
          </a:p>
          <a:p>
            <a:pPr marL="342900" indent="-342900">
              <a:buFont typeface="+mj-lt"/>
              <a:buAutoNum type="arabicPeriod"/>
            </a:pP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Roy </a:t>
            </a:r>
            <a:r>
              <a:rPr lang="en-GB" sz="1800" dirty="0" err="1">
                <a:effectLst/>
                <a:latin typeface="Cambria" panose="02040503050406030204" pitchFamily="18" charset="0"/>
                <a:ea typeface="Times New Roman" panose="02020603050405020304" pitchFamily="18" charset="0"/>
                <a:cs typeface="Times New Roman" panose="02020603050405020304" pitchFamily="18" charset="0"/>
              </a:rPr>
              <a:t>Soumitra</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 and Arup Kumar Pal. "</a:t>
            </a:r>
            <a:r>
              <a:rPr lang="en-GB" sz="1800" i="1" dirty="0">
                <a:effectLst/>
                <a:latin typeface="Cambria" panose="02040503050406030204" pitchFamily="18" charset="0"/>
                <a:ea typeface="Times New Roman" panose="02020603050405020304" pitchFamily="18" charset="0"/>
                <a:cs typeface="Times New Roman" panose="02020603050405020304" pitchFamily="18" charset="0"/>
              </a:rPr>
              <a:t>A blind DCT based </a:t>
            </a:r>
            <a:r>
              <a:rPr lang="en-GB" sz="1800" i="1" dirty="0" err="1">
                <a:effectLst/>
                <a:latin typeface="Cambria" panose="02040503050406030204" pitchFamily="18" charset="0"/>
                <a:ea typeface="Times New Roman" panose="02020603050405020304" pitchFamily="18" charset="0"/>
                <a:cs typeface="Times New Roman" panose="02020603050405020304" pitchFamily="18" charset="0"/>
              </a:rPr>
              <a:t>color</a:t>
            </a:r>
            <a:r>
              <a:rPr lang="en-GB" sz="1800" i="1" dirty="0">
                <a:effectLst/>
                <a:latin typeface="Cambria" panose="02040503050406030204" pitchFamily="18" charset="0"/>
                <a:ea typeface="Times New Roman" panose="02020603050405020304" pitchFamily="18" charset="0"/>
                <a:cs typeface="Times New Roman" panose="02020603050405020304" pitchFamily="18" charset="0"/>
              </a:rPr>
              <a:t> watermarking algorithm for embedding multiple watermarks</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 2017.</a:t>
            </a:r>
            <a:endParaRPr lang="el-GR" dirty="0"/>
          </a:p>
        </p:txBody>
      </p:sp>
      <p:sp>
        <p:nvSpPr>
          <p:cNvPr id="10" name="TextBox 9">
            <a:extLst>
              <a:ext uri="{FF2B5EF4-FFF2-40B4-BE49-F238E27FC236}">
                <a16:creationId xmlns:a16="http://schemas.microsoft.com/office/drawing/2014/main" id="{31D8693C-FDEB-4620-8A27-8F355FE0E803}"/>
              </a:ext>
            </a:extLst>
          </p:cNvPr>
          <p:cNvSpPr txBox="1"/>
          <p:nvPr/>
        </p:nvSpPr>
        <p:spPr>
          <a:xfrm>
            <a:off x="662662" y="4581173"/>
            <a:ext cx="8085801" cy="646331"/>
          </a:xfrm>
          <a:prstGeom prst="rect">
            <a:avLst/>
          </a:prstGeom>
          <a:noFill/>
        </p:spPr>
        <p:txBody>
          <a:bodyPr wrap="square">
            <a:spAutoFit/>
          </a:bodyPr>
          <a:lstStyle/>
          <a:p>
            <a:pPr marL="0" lvl="3" algn="just"/>
            <a:r>
              <a:rPr lang="el-GR" dirty="0">
                <a:solidFill>
                  <a:srgbClr val="C00000"/>
                </a:solidFill>
                <a:latin typeface="+mj-lt"/>
                <a:cs typeface="Times New Roman" panose="02020603050405020304" pitchFamily="18" charset="0"/>
              </a:rPr>
              <a:t>Η συγκριτική μελέτη αφορούσε στην ανθεκτικότητα των υδατοσήμων έπειτα από επιθέσεις.</a:t>
            </a:r>
            <a:endParaRPr lang="en-GB" dirty="0">
              <a:solidFill>
                <a:srgbClr val="C00000"/>
              </a:solidFill>
              <a:latin typeface="+mj-lt"/>
              <a:cs typeface="Times New Roman" panose="02020603050405020304" pitchFamily="18" charset="0"/>
            </a:endParaRPr>
          </a:p>
        </p:txBody>
      </p:sp>
    </p:spTree>
    <p:extLst>
      <p:ext uri="{BB962C8B-B14F-4D97-AF65-F5344CB8AC3E}">
        <p14:creationId xmlns:p14="http://schemas.microsoft.com/office/powerpoint/2010/main" val="27076809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948391" cy="1200329"/>
          </a:xfrm>
          <a:prstGeom prst="rect">
            <a:avLst/>
          </a:prstGeom>
        </p:spPr>
        <p:txBody>
          <a:bodyPr wrap="square">
            <a:spAutoFit/>
          </a:bodyPr>
          <a:lstStyle/>
          <a:p>
            <a:pPr marL="0" lvl="3"/>
            <a:r>
              <a:rPr lang="el-GR" b="1" dirty="0">
                <a:solidFill>
                  <a:srgbClr val="C00000"/>
                </a:solidFill>
                <a:latin typeface="Times New Roman" pitchFamily="18" charset="0"/>
                <a:cs typeface="Times New Roman" pitchFamily="18" charset="0"/>
                <a:sym typeface="Wingdings" pitchFamily="2" charset="2"/>
              </a:rPr>
              <a:t>Αυτοαναστρέφουσες μεταθέσεις</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r>
              <a:rPr lang="el-GR" sz="1800" dirty="0">
                <a:effectLst/>
                <a:latin typeface="Cambria" panose="02040503050406030204" pitchFamily="18" charset="0"/>
                <a:ea typeface="Times New Roman" panose="02020603050405020304" pitchFamily="18" charset="0"/>
                <a:cs typeface="Times New Roman" panose="02020603050405020304" pitchFamily="18" charset="0"/>
              </a:rPr>
              <a:t>Πριν περιγράψουμε τις αυτοαναστρέφουσες μεταθέσεις, πρώτα θα αναφέρουν κάποιες βασικές έννοιες που θα μας βοηθήσουν να οικοδομήσουμε τις αυτοαναστρέφουσες μεταθέσεις.</a:t>
            </a:r>
            <a:r>
              <a:rPr lang="el-GR" dirty="0">
                <a:solidFill>
                  <a:schemeClr val="tx1">
                    <a:lumMod val="95000"/>
                    <a:lumOff val="5000"/>
                  </a:schemeClr>
                </a:solidFill>
                <a:latin typeface="Times New Roman" pitchFamily="18" charset="0"/>
                <a:cs typeface="Times New Roman" pitchFamily="18" charset="0"/>
                <a:sym typeface="Wingdings" pitchFamily="2" charset="2"/>
              </a:rPr>
              <a:t> </a:t>
            </a:r>
            <a:endParaRPr lang="en-US" dirty="0"/>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80</a:t>
            </a:fld>
            <a:endParaRPr lang="el-GR" altLang="el-GR" sz="1200" dirty="0">
              <a:latin typeface="Cambria" pitchFamily="18" charset="0"/>
            </a:endParaRPr>
          </a:p>
        </p:txBody>
      </p:sp>
      <p:sp>
        <p:nvSpPr>
          <p:cNvPr id="11" name="TextBox 10">
            <a:extLst>
              <a:ext uri="{FF2B5EF4-FFF2-40B4-BE49-F238E27FC236}">
                <a16:creationId xmlns:a16="http://schemas.microsoft.com/office/drawing/2014/main" id="{02CE74D0-6E1C-41E6-94B8-815D3F973F1D}"/>
              </a:ext>
            </a:extLst>
          </p:cNvPr>
          <p:cNvSpPr txBox="1"/>
          <p:nvPr/>
        </p:nvSpPr>
        <p:spPr>
          <a:xfrm>
            <a:off x="827537" y="2707510"/>
            <a:ext cx="8064943" cy="2062103"/>
          </a:xfrm>
          <a:prstGeom prst="rect">
            <a:avLst/>
          </a:prstGeom>
          <a:noFill/>
        </p:spPr>
        <p:txBody>
          <a:bodyPr wrap="square">
            <a:spAutoFit/>
          </a:bodyPr>
          <a:lstStyle/>
          <a:p>
            <a:pPr marL="285750" indent="-285750" algn="just">
              <a:buFont typeface="Arial" panose="020B0604020202020204" pitchFamily="34" charset="0"/>
              <a:buChar char="•"/>
            </a:pPr>
            <a:r>
              <a:rPr lang="el-GR" b="1" dirty="0">
                <a:solidFill>
                  <a:srgbClr val="C00000"/>
                </a:solidFill>
                <a:latin typeface="Times New Roman" pitchFamily="18" charset="0"/>
                <a:cs typeface="Times New Roman" pitchFamily="18" charset="0"/>
              </a:rPr>
              <a:t>Ορισμός </a:t>
            </a:r>
            <a:r>
              <a:rPr lang="en-US" b="1" dirty="0">
                <a:solidFill>
                  <a:srgbClr val="C00000"/>
                </a:solidFill>
                <a:latin typeface="Times New Roman" pitchFamily="18" charset="0"/>
                <a:cs typeface="Times New Roman" pitchFamily="18" charset="0"/>
              </a:rPr>
              <a:t>: </a:t>
            </a:r>
            <a:r>
              <a:rPr lang="el-GR" b="1" dirty="0">
                <a:solidFill>
                  <a:srgbClr val="C00000"/>
                </a:solidFill>
                <a:latin typeface="Times New Roman" pitchFamily="18" charset="0"/>
                <a:cs typeface="Times New Roman" pitchFamily="18" charset="0"/>
              </a:rPr>
              <a:t>Αυτοαναστρέφουσες μεταθέσεις.</a:t>
            </a:r>
            <a:r>
              <a:rPr lang="el-GR" b="1" i="1" dirty="0">
                <a:solidFill>
                  <a:srgbClr val="C00000"/>
                </a:solidFill>
                <a:latin typeface="Times New Roman" pitchFamily="18" charset="0"/>
                <a:cs typeface="Times New Roman" pitchFamily="18" charset="0"/>
              </a:rPr>
              <a:t> </a:t>
            </a:r>
            <a:endParaRPr lang="en-US" b="1" i="1" dirty="0">
              <a:solidFill>
                <a:srgbClr val="C00000"/>
              </a:solidFill>
              <a:latin typeface="Times New Roman" pitchFamily="18" charset="0"/>
              <a:cs typeface="Times New Roman" pitchFamily="18" charset="0"/>
            </a:endParaRPr>
          </a:p>
          <a:p>
            <a:pPr algn="just"/>
            <a:r>
              <a:rPr lang="el-GR" b="1" i="1" dirty="0">
                <a:solidFill>
                  <a:srgbClr val="C00000"/>
                </a:solidFill>
                <a:latin typeface="Times New Roman" pitchFamily="18" charset="0"/>
                <a:cs typeface="Times New Roman" pitchFamily="18" charset="0"/>
              </a:rPr>
              <a:t>     </a:t>
            </a:r>
            <a:r>
              <a:rPr lang="el-CY" b="1" dirty="0">
                <a:solidFill>
                  <a:srgbClr val="C00000"/>
                </a:solidFill>
                <a:latin typeface="Times New Roman" pitchFamily="18" charset="0"/>
                <a:cs typeface="Times New Roman" pitchFamily="18" charset="0"/>
              </a:rPr>
              <a:t>Παράδειγμα</a:t>
            </a:r>
            <a:r>
              <a:rPr lang="en-US" b="1" dirty="0">
                <a:solidFill>
                  <a:srgbClr val="C00000"/>
                </a:solidFill>
                <a:latin typeface="Times New Roman" pitchFamily="18" charset="0"/>
                <a:cs typeface="Times New Roman" pitchFamily="18" charset="0"/>
              </a:rPr>
              <a:t>:</a:t>
            </a:r>
            <a:endParaRPr lang="el-CY" b="1" dirty="0">
              <a:solidFill>
                <a:srgbClr val="C00000"/>
              </a:solidFill>
              <a:latin typeface="Times New Roman" pitchFamily="18" charset="0"/>
              <a:cs typeface="Times New Roman" pitchFamily="18" charset="0"/>
            </a:endParaRPr>
          </a:p>
          <a:p>
            <a:pPr marL="268288" lvl="3" indent="268288" algn="just">
              <a:spcBef>
                <a:spcPts val="600"/>
              </a:spcBef>
              <a:buFont typeface="Wingdings" panose="05000000000000000000" pitchFamily="2" charset="2"/>
              <a:buChar char="§"/>
            </a:pPr>
            <a:r>
              <a:rPr lang="el-CY" dirty="0">
                <a:latin typeface="Times New Roman" pitchFamily="18" charset="0"/>
                <a:cs typeface="Times New Roman" pitchFamily="18" charset="0"/>
              </a:rPr>
              <a:t>Έστω π = (4,6,7,1,5,2,3).</a:t>
            </a:r>
          </a:p>
          <a:p>
            <a:pPr marL="268288" lvl="3" indent="268288" algn="just">
              <a:spcBef>
                <a:spcPts val="600"/>
              </a:spcBef>
              <a:buFont typeface="Wingdings" panose="05000000000000000000" pitchFamily="2" charset="2"/>
              <a:buChar char="§"/>
            </a:pPr>
            <a:r>
              <a:rPr lang="el-GR" dirty="0">
                <a:latin typeface="Times New Roman" pitchFamily="18" charset="0"/>
                <a:cs typeface="Times New Roman" pitchFamily="18" charset="0"/>
              </a:rPr>
              <a:t>Έ</a:t>
            </a:r>
            <a:r>
              <a:rPr lang="el-CY" dirty="0">
                <a:latin typeface="Times New Roman" pitchFamily="18" charset="0"/>
                <a:cs typeface="Times New Roman" pitchFamily="18" charset="0"/>
              </a:rPr>
              <a:t>στω τα ζευγάρια (</a:t>
            </a:r>
            <a:r>
              <a:rPr lang="el-GR" dirty="0">
                <a:latin typeface="Times New Roman" pitchFamily="18" charset="0"/>
                <a:cs typeface="Times New Roman" pitchFamily="18" charset="0"/>
              </a:rPr>
              <a:t>δείκτης</a:t>
            </a:r>
            <a:r>
              <a:rPr lang="el-CY" dirty="0">
                <a:latin typeface="Times New Roman" pitchFamily="18" charset="0"/>
                <a:cs typeface="Times New Roman" pitchFamily="18" charset="0"/>
              </a:rPr>
              <a:t>, αριθμός)</a:t>
            </a:r>
            <a:r>
              <a:rPr lang="en-US" dirty="0">
                <a:latin typeface="Times New Roman" pitchFamily="18" charset="0"/>
                <a:cs typeface="Times New Roman" pitchFamily="18" charset="0"/>
              </a:rPr>
              <a:t>: (1,4), (2,6), (3,7), (4,1), (5,5), (6,2), (7,3)</a:t>
            </a:r>
            <a:r>
              <a:rPr lang="el-GR" dirty="0">
                <a:latin typeface="Times New Roman" pitchFamily="18" charset="0"/>
                <a:cs typeface="Times New Roman" pitchFamily="18" charset="0"/>
              </a:rPr>
              <a:t>.</a:t>
            </a:r>
            <a:endParaRPr lang="el-CY" dirty="0">
              <a:latin typeface="Times New Roman" pitchFamily="18" charset="0"/>
              <a:cs typeface="Times New Roman" pitchFamily="18" charset="0"/>
            </a:endParaRPr>
          </a:p>
          <a:p>
            <a:pPr marL="268288" lvl="3" indent="268288" algn="just">
              <a:spcBef>
                <a:spcPts val="600"/>
              </a:spcBef>
              <a:buFont typeface="Wingdings" panose="05000000000000000000" pitchFamily="2" charset="2"/>
              <a:buChar char="§"/>
            </a:pPr>
            <a:r>
              <a:rPr lang="el-CY" dirty="0">
                <a:latin typeface="Times New Roman" pitchFamily="18" charset="0"/>
                <a:cs typeface="Times New Roman" pitchFamily="18" charset="0"/>
              </a:rPr>
              <a:t>Εστω τώρα τα παραπάνω ζευγάρια αλλά αντεστραμένα.</a:t>
            </a:r>
          </a:p>
          <a:p>
            <a:pPr marL="268288" lvl="3" indent="268288" algn="just">
              <a:spcBef>
                <a:spcPts val="600"/>
              </a:spcBef>
              <a:buFont typeface="Wingdings" panose="05000000000000000000" pitchFamily="2" charset="2"/>
              <a:buChar char="§"/>
            </a:pPr>
            <a:r>
              <a:rPr lang="el-CY" dirty="0">
                <a:latin typeface="Times New Roman" pitchFamily="18" charset="0"/>
                <a:cs typeface="Times New Roman" pitchFamily="18" charset="0"/>
              </a:rPr>
              <a:t>Νέα ζευγάρια</a:t>
            </a:r>
            <a:r>
              <a:rPr lang="en-US" dirty="0">
                <a:latin typeface="Times New Roman" pitchFamily="18" charset="0"/>
                <a:cs typeface="Times New Roman" pitchFamily="18" charset="0"/>
              </a:rPr>
              <a:t>: (4,1), (</a:t>
            </a:r>
            <a:r>
              <a:rPr lang="el-CY" dirty="0">
                <a:latin typeface="Times New Roman" pitchFamily="18" charset="0"/>
                <a:cs typeface="Times New Roman" pitchFamily="18" charset="0"/>
              </a:rPr>
              <a:t>6,2</a:t>
            </a:r>
            <a:r>
              <a:rPr lang="en-US" dirty="0">
                <a:latin typeface="Times New Roman" pitchFamily="18" charset="0"/>
                <a:cs typeface="Times New Roman" pitchFamily="18" charset="0"/>
              </a:rPr>
              <a:t>), (</a:t>
            </a:r>
            <a:r>
              <a:rPr lang="el-CY" dirty="0">
                <a:latin typeface="Times New Roman" pitchFamily="18" charset="0"/>
                <a:cs typeface="Times New Roman" pitchFamily="18" charset="0"/>
              </a:rPr>
              <a:t>7,3</a:t>
            </a:r>
            <a:r>
              <a:rPr lang="en-US" dirty="0">
                <a:latin typeface="Times New Roman" pitchFamily="18" charset="0"/>
                <a:cs typeface="Times New Roman" pitchFamily="18" charset="0"/>
              </a:rPr>
              <a:t>), (</a:t>
            </a:r>
            <a:r>
              <a:rPr lang="el-CY" dirty="0">
                <a:latin typeface="Times New Roman" pitchFamily="18" charset="0"/>
                <a:cs typeface="Times New Roman" pitchFamily="18" charset="0"/>
              </a:rPr>
              <a:t>1,4</a:t>
            </a:r>
            <a:r>
              <a:rPr lang="en-US" dirty="0">
                <a:latin typeface="Times New Roman" pitchFamily="18" charset="0"/>
                <a:cs typeface="Times New Roman" pitchFamily="18" charset="0"/>
              </a:rPr>
              <a:t>), (5,5), (</a:t>
            </a:r>
            <a:r>
              <a:rPr lang="el-CY" dirty="0">
                <a:latin typeface="Times New Roman" pitchFamily="18" charset="0"/>
                <a:cs typeface="Times New Roman" pitchFamily="18" charset="0"/>
              </a:rPr>
              <a:t>2,6</a:t>
            </a:r>
            <a:r>
              <a:rPr lang="en-US" dirty="0">
                <a:latin typeface="Times New Roman" pitchFamily="18" charset="0"/>
                <a:cs typeface="Times New Roman" pitchFamily="18" charset="0"/>
              </a:rPr>
              <a:t>), </a:t>
            </a:r>
            <a:r>
              <a:rPr lang="en-US" dirty="0">
                <a:solidFill>
                  <a:srgbClr val="C00000"/>
                </a:solidFill>
                <a:latin typeface="Times New Roman" pitchFamily="18" charset="0"/>
                <a:cs typeface="Times New Roman" pitchFamily="18" charset="0"/>
              </a:rPr>
              <a:t>(</a:t>
            </a:r>
            <a:r>
              <a:rPr lang="el-CY" dirty="0">
                <a:solidFill>
                  <a:srgbClr val="C00000"/>
                </a:solidFill>
                <a:latin typeface="Times New Roman" pitchFamily="18" charset="0"/>
                <a:cs typeface="Times New Roman" pitchFamily="18" charset="0"/>
              </a:rPr>
              <a:t>3,7</a:t>
            </a:r>
            <a:r>
              <a:rPr lang="en-US" dirty="0">
                <a:solidFill>
                  <a:srgbClr val="C00000"/>
                </a:solidFill>
                <a:latin typeface="Times New Roman" pitchFamily="18" charset="0"/>
                <a:cs typeface="Times New Roman" pitchFamily="18" charset="0"/>
              </a:rPr>
              <a:t>)</a:t>
            </a:r>
            <a:r>
              <a:rPr lang="el-GR" dirty="0">
                <a:latin typeface="Times New Roman" pitchFamily="18" charset="0"/>
                <a:cs typeface="Times New Roman" pitchFamily="18" charset="0"/>
              </a:rPr>
              <a:t>.</a:t>
            </a:r>
            <a:endParaRPr lang="el-CY" dirty="0">
              <a:latin typeface="Times New Roman" pitchFamily="18" charset="0"/>
              <a:cs typeface="Times New Roman" pitchFamily="18" charset="0"/>
            </a:endParaRPr>
          </a:p>
        </p:txBody>
      </p:sp>
      <p:sp>
        <p:nvSpPr>
          <p:cNvPr id="9" name="10 - Ορθογώνιο">
            <a:extLst>
              <a:ext uri="{FF2B5EF4-FFF2-40B4-BE49-F238E27FC236}">
                <a16:creationId xmlns:a16="http://schemas.microsoft.com/office/drawing/2014/main" id="{79B3CAE5-8348-48B9-B385-A34303637133}"/>
              </a:ext>
            </a:extLst>
          </p:cNvPr>
          <p:cNvSpPr/>
          <p:nvPr/>
        </p:nvSpPr>
        <p:spPr>
          <a:xfrm>
            <a:off x="1194902" y="5542594"/>
            <a:ext cx="3096000" cy="847181"/>
          </a:xfrm>
          <a:prstGeom prst="rect">
            <a:avLst/>
          </a:prstGeom>
          <a:solidFill>
            <a:schemeClr val="bg2">
              <a:alpha val="37000"/>
            </a:schemeClr>
          </a:solidFill>
          <a:ln>
            <a:noFill/>
          </a:ln>
          <a:scene3d>
            <a:camera prst="orthographicFront"/>
            <a:lightRig rig="threePt" dir="t"/>
          </a:scene3d>
          <a:sp3d>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l-GR" sz="1800"/>
          </a:p>
        </p:txBody>
      </p:sp>
      <p:graphicFrame>
        <p:nvGraphicFramePr>
          <p:cNvPr id="10" name="Group 99">
            <a:extLst>
              <a:ext uri="{FF2B5EF4-FFF2-40B4-BE49-F238E27FC236}">
                <a16:creationId xmlns:a16="http://schemas.microsoft.com/office/drawing/2014/main" id="{8B1FEEC7-A82B-49CC-8EC4-23DC7D7489D3}"/>
              </a:ext>
            </a:extLst>
          </p:cNvPr>
          <p:cNvGraphicFramePr>
            <a:graphicFrameLocks noGrp="1"/>
          </p:cNvGraphicFramePr>
          <p:nvPr/>
        </p:nvGraphicFramePr>
        <p:xfrm>
          <a:off x="1259632" y="5627235"/>
          <a:ext cx="2946629" cy="656970"/>
        </p:xfrm>
        <a:graphic>
          <a:graphicData uri="http://schemas.openxmlformats.org/drawingml/2006/table">
            <a:tbl>
              <a:tblPr/>
              <a:tblGrid>
                <a:gridCol w="792000">
                  <a:extLst>
                    <a:ext uri="{9D8B030D-6E8A-4147-A177-3AD203B41FA5}">
                      <a16:colId xmlns:a16="http://schemas.microsoft.com/office/drawing/2014/main" val="20000"/>
                    </a:ext>
                  </a:extLst>
                </a:gridCol>
                <a:gridCol w="183733">
                  <a:extLst>
                    <a:ext uri="{9D8B030D-6E8A-4147-A177-3AD203B41FA5}">
                      <a16:colId xmlns:a16="http://schemas.microsoft.com/office/drawing/2014/main" val="20001"/>
                    </a:ext>
                  </a:extLst>
                </a:gridCol>
                <a:gridCol w="282671">
                  <a:extLst>
                    <a:ext uri="{9D8B030D-6E8A-4147-A177-3AD203B41FA5}">
                      <a16:colId xmlns:a16="http://schemas.microsoft.com/office/drawing/2014/main" val="20002"/>
                    </a:ext>
                  </a:extLst>
                </a:gridCol>
                <a:gridCol w="280721">
                  <a:extLst>
                    <a:ext uri="{9D8B030D-6E8A-4147-A177-3AD203B41FA5}">
                      <a16:colId xmlns:a16="http://schemas.microsoft.com/office/drawing/2014/main" val="20003"/>
                    </a:ext>
                  </a:extLst>
                </a:gridCol>
                <a:gridCol w="282670">
                  <a:extLst>
                    <a:ext uri="{9D8B030D-6E8A-4147-A177-3AD203B41FA5}">
                      <a16:colId xmlns:a16="http://schemas.microsoft.com/office/drawing/2014/main" val="20004"/>
                    </a:ext>
                  </a:extLst>
                </a:gridCol>
                <a:gridCol w="280721">
                  <a:extLst>
                    <a:ext uri="{9D8B030D-6E8A-4147-A177-3AD203B41FA5}">
                      <a16:colId xmlns:a16="http://schemas.microsoft.com/office/drawing/2014/main" val="20005"/>
                    </a:ext>
                  </a:extLst>
                </a:gridCol>
                <a:gridCol w="282671">
                  <a:extLst>
                    <a:ext uri="{9D8B030D-6E8A-4147-A177-3AD203B41FA5}">
                      <a16:colId xmlns:a16="http://schemas.microsoft.com/office/drawing/2014/main" val="20006"/>
                    </a:ext>
                  </a:extLst>
                </a:gridCol>
                <a:gridCol w="280721">
                  <a:extLst>
                    <a:ext uri="{9D8B030D-6E8A-4147-A177-3AD203B41FA5}">
                      <a16:colId xmlns:a16="http://schemas.microsoft.com/office/drawing/2014/main" val="20007"/>
                    </a:ext>
                  </a:extLst>
                </a:gridCol>
                <a:gridCol w="280721">
                  <a:extLst>
                    <a:ext uri="{9D8B030D-6E8A-4147-A177-3AD203B41FA5}">
                      <a16:colId xmlns:a16="http://schemas.microsoft.com/office/drawing/2014/main" val="20008"/>
                    </a:ext>
                  </a:extLst>
                </a:gridCol>
              </a:tblGrid>
              <a:tr h="328485">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kumimoji="0" lang="en-US" sz="1600" b="0" i="1"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index</a:t>
                      </a:r>
                      <a:r>
                        <a:rPr kumimoji="0" lang="en-US" sz="1600" b="0" i="1" u="none" strike="noStrike" cap="none" normalizeH="0" baseline="0" dirty="0">
                          <a:ln>
                            <a:noFill/>
                          </a:ln>
                          <a:solidFill>
                            <a:schemeClr val="tx2">
                              <a:lumMod val="75000"/>
                            </a:schemeClr>
                          </a:solidFill>
                          <a:effectLst/>
                          <a:latin typeface="Calibri" pitchFamily="34" charset="0"/>
                          <a:ea typeface="Calibri" pitchFamily="34" charset="0"/>
                          <a:cs typeface="Times New Roman" pitchFamily="18" charset="0"/>
                        </a:rPr>
                        <a:t>   </a:t>
                      </a:r>
                      <a:endParaRPr kumimoji="0" lang="el-GR" sz="1200" b="0" i="1" u="none" strike="noStrike" cap="none" normalizeH="0" baseline="0" dirty="0">
                        <a:ln>
                          <a:noFill/>
                        </a:ln>
                        <a:solidFill>
                          <a:schemeClr val="tx2">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200" b="0" i="0" u="none" strike="noStrike" cap="none" normalizeH="0" baseline="0" dirty="0">
                        <a:ln>
                          <a:noFill/>
                        </a:ln>
                        <a:solidFill>
                          <a:schemeClr val="tx1"/>
                        </a:solidFill>
                        <a:effectLst/>
                        <a:latin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1</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2</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3</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4</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5</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6</a:t>
                      </a:r>
                      <a:endParaRPr kumimoji="0" lang="el-GR"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7</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8485">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lang="el-GR" sz="1800" i="1" dirty="0">
                          <a:solidFill>
                            <a:srgbClr val="3333CC"/>
                          </a:solidFill>
                        </a:rPr>
                        <a:t>π</a:t>
                      </a:r>
                      <a:endParaRPr kumimoji="0" lang="el-GR" sz="1200" b="0" i="0" u="none" strike="noStrike" cap="none" normalizeH="0" baseline="0" dirty="0">
                        <a:ln>
                          <a:noFill/>
                        </a:ln>
                        <a:solidFill>
                          <a:srgbClr val="262626"/>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200" b="0" i="0" u="none" strike="noStrike" cap="none" normalizeH="0" baseline="0" dirty="0">
                        <a:ln>
                          <a:noFill/>
                        </a:ln>
                        <a:solidFill>
                          <a:schemeClr val="tx1"/>
                        </a:solidFill>
                        <a:effectLst/>
                        <a:latin typeface="Calibri" pitchFamily="34" charset="0"/>
                        <a:cs typeface="Times New Roman" pitchFamily="18" charset="0"/>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n-US" sz="1800" kern="1200" dirty="0">
                          <a:solidFill>
                            <a:srgbClr val="3333CC"/>
                          </a:solidFill>
                          <a:latin typeface="+mn-lt"/>
                          <a:ea typeface="+mn-ea"/>
                          <a:cs typeface="+mn-cs"/>
                        </a:rPr>
                        <a:t>4</a:t>
                      </a: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6</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7</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n-US" sz="1800" kern="1200" dirty="0">
                          <a:solidFill>
                            <a:srgbClr val="3333CC"/>
                          </a:solidFill>
                          <a:latin typeface="+mn-lt"/>
                          <a:ea typeface="+mn-ea"/>
                          <a:cs typeface="+mn-cs"/>
                        </a:rPr>
                        <a:t>1</a:t>
                      </a: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n-US" sz="1800" kern="1200" dirty="0">
                          <a:solidFill>
                            <a:srgbClr val="3333CC"/>
                          </a:solidFill>
                          <a:latin typeface="+mn-lt"/>
                          <a:ea typeface="+mn-ea"/>
                          <a:cs typeface="+mn-cs"/>
                        </a:rPr>
                        <a:t>5</a:t>
                      </a: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2</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3</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2" name="10 - Ορθογώνιο">
            <a:extLst>
              <a:ext uri="{FF2B5EF4-FFF2-40B4-BE49-F238E27FC236}">
                <a16:creationId xmlns:a16="http://schemas.microsoft.com/office/drawing/2014/main" id="{3970A5F4-A649-4A42-8087-710BA5EA1D79}"/>
              </a:ext>
            </a:extLst>
          </p:cNvPr>
          <p:cNvSpPr/>
          <p:nvPr/>
        </p:nvSpPr>
        <p:spPr>
          <a:xfrm>
            <a:off x="5364088" y="5534147"/>
            <a:ext cx="3096000" cy="847181"/>
          </a:xfrm>
          <a:prstGeom prst="rect">
            <a:avLst/>
          </a:prstGeom>
          <a:solidFill>
            <a:schemeClr val="bg2">
              <a:alpha val="37000"/>
            </a:schemeClr>
          </a:solidFill>
          <a:ln>
            <a:noFill/>
          </a:ln>
          <a:scene3d>
            <a:camera prst="orthographicFront"/>
            <a:lightRig rig="threePt" dir="t"/>
          </a:scene3d>
          <a:sp3d>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l-GR" sz="1800"/>
          </a:p>
        </p:txBody>
      </p:sp>
      <p:graphicFrame>
        <p:nvGraphicFramePr>
          <p:cNvPr id="13" name="Group 99">
            <a:extLst>
              <a:ext uri="{FF2B5EF4-FFF2-40B4-BE49-F238E27FC236}">
                <a16:creationId xmlns:a16="http://schemas.microsoft.com/office/drawing/2014/main" id="{BF25C94C-755E-4859-9882-8DCABC7A4B27}"/>
              </a:ext>
            </a:extLst>
          </p:cNvPr>
          <p:cNvGraphicFramePr>
            <a:graphicFrameLocks noGrp="1"/>
          </p:cNvGraphicFramePr>
          <p:nvPr>
            <p:extLst>
              <p:ext uri="{D42A27DB-BD31-4B8C-83A1-F6EECF244321}">
                <p14:modId xmlns:p14="http://schemas.microsoft.com/office/powerpoint/2010/main" val="2248801084"/>
              </p:ext>
            </p:extLst>
          </p:nvPr>
        </p:nvGraphicFramePr>
        <p:xfrm>
          <a:off x="5428818" y="5618788"/>
          <a:ext cx="2946629" cy="656970"/>
        </p:xfrm>
        <a:graphic>
          <a:graphicData uri="http://schemas.openxmlformats.org/drawingml/2006/table">
            <a:tbl>
              <a:tblPr/>
              <a:tblGrid>
                <a:gridCol w="792000">
                  <a:extLst>
                    <a:ext uri="{9D8B030D-6E8A-4147-A177-3AD203B41FA5}">
                      <a16:colId xmlns:a16="http://schemas.microsoft.com/office/drawing/2014/main" val="20000"/>
                    </a:ext>
                  </a:extLst>
                </a:gridCol>
                <a:gridCol w="183733">
                  <a:extLst>
                    <a:ext uri="{9D8B030D-6E8A-4147-A177-3AD203B41FA5}">
                      <a16:colId xmlns:a16="http://schemas.microsoft.com/office/drawing/2014/main" val="20001"/>
                    </a:ext>
                  </a:extLst>
                </a:gridCol>
                <a:gridCol w="282671">
                  <a:extLst>
                    <a:ext uri="{9D8B030D-6E8A-4147-A177-3AD203B41FA5}">
                      <a16:colId xmlns:a16="http://schemas.microsoft.com/office/drawing/2014/main" val="20002"/>
                    </a:ext>
                  </a:extLst>
                </a:gridCol>
                <a:gridCol w="280721">
                  <a:extLst>
                    <a:ext uri="{9D8B030D-6E8A-4147-A177-3AD203B41FA5}">
                      <a16:colId xmlns:a16="http://schemas.microsoft.com/office/drawing/2014/main" val="20003"/>
                    </a:ext>
                  </a:extLst>
                </a:gridCol>
                <a:gridCol w="282670">
                  <a:extLst>
                    <a:ext uri="{9D8B030D-6E8A-4147-A177-3AD203B41FA5}">
                      <a16:colId xmlns:a16="http://schemas.microsoft.com/office/drawing/2014/main" val="20004"/>
                    </a:ext>
                  </a:extLst>
                </a:gridCol>
                <a:gridCol w="280721">
                  <a:extLst>
                    <a:ext uri="{9D8B030D-6E8A-4147-A177-3AD203B41FA5}">
                      <a16:colId xmlns:a16="http://schemas.microsoft.com/office/drawing/2014/main" val="20005"/>
                    </a:ext>
                  </a:extLst>
                </a:gridCol>
                <a:gridCol w="282671">
                  <a:extLst>
                    <a:ext uri="{9D8B030D-6E8A-4147-A177-3AD203B41FA5}">
                      <a16:colId xmlns:a16="http://schemas.microsoft.com/office/drawing/2014/main" val="20006"/>
                    </a:ext>
                  </a:extLst>
                </a:gridCol>
                <a:gridCol w="280721">
                  <a:extLst>
                    <a:ext uri="{9D8B030D-6E8A-4147-A177-3AD203B41FA5}">
                      <a16:colId xmlns:a16="http://schemas.microsoft.com/office/drawing/2014/main" val="20007"/>
                    </a:ext>
                  </a:extLst>
                </a:gridCol>
                <a:gridCol w="280721">
                  <a:extLst>
                    <a:ext uri="{9D8B030D-6E8A-4147-A177-3AD203B41FA5}">
                      <a16:colId xmlns:a16="http://schemas.microsoft.com/office/drawing/2014/main" val="20008"/>
                    </a:ext>
                  </a:extLst>
                </a:gridCol>
              </a:tblGrid>
              <a:tr h="328485">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kumimoji="0" lang="en-US" sz="1600" b="0" i="1"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index</a:t>
                      </a:r>
                      <a:r>
                        <a:rPr kumimoji="0" lang="en-US" sz="1600" b="0" i="1" u="none" strike="noStrike" cap="none" normalizeH="0" baseline="0" dirty="0">
                          <a:ln>
                            <a:noFill/>
                          </a:ln>
                          <a:solidFill>
                            <a:schemeClr val="tx2">
                              <a:lumMod val="75000"/>
                            </a:schemeClr>
                          </a:solidFill>
                          <a:effectLst/>
                          <a:latin typeface="Calibri" pitchFamily="34" charset="0"/>
                          <a:ea typeface="Calibri" pitchFamily="34" charset="0"/>
                          <a:cs typeface="Times New Roman" pitchFamily="18" charset="0"/>
                        </a:rPr>
                        <a:t>   </a:t>
                      </a:r>
                      <a:endParaRPr kumimoji="0" lang="el-GR" sz="1200" b="0" i="1" u="none" strike="noStrike" cap="none" normalizeH="0" baseline="0" dirty="0">
                        <a:ln>
                          <a:noFill/>
                        </a:ln>
                        <a:solidFill>
                          <a:schemeClr val="tx2">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200" b="0" i="0" u="none" strike="noStrike" cap="none" normalizeH="0" baseline="0" dirty="0">
                        <a:ln>
                          <a:noFill/>
                        </a:ln>
                        <a:solidFill>
                          <a:schemeClr val="tx1"/>
                        </a:solidFill>
                        <a:effectLst/>
                        <a:latin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kern="1200"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1</a:t>
                      </a:r>
                      <a:endParaRPr kumimoji="0" lang="el-GR" sz="1400" b="0" i="0" u="none" strike="noStrike" kern="1200"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kern="1200"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2</a:t>
                      </a:r>
                      <a:endParaRPr kumimoji="0" lang="el-GR" sz="1400" b="0" i="0" u="none" strike="noStrike" kern="1200"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rgbClr val="C00000"/>
                          </a:solidFill>
                          <a:effectLst/>
                          <a:latin typeface="Calibri" pitchFamily="34" charset="0"/>
                          <a:ea typeface="Calibri" pitchFamily="34" charset="0"/>
                          <a:cs typeface="Times New Roman" pitchFamily="18" charset="0"/>
                        </a:rPr>
                        <a:t>3</a:t>
                      </a:r>
                      <a:endParaRPr kumimoji="0" lang="el-GR" sz="1050" b="0" i="0" u="none" strike="noStrike" cap="none" normalizeH="0" baseline="0" dirty="0">
                        <a:ln>
                          <a:noFill/>
                        </a:ln>
                        <a:solidFill>
                          <a:srgbClr val="C00000"/>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kern="1200"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4</a:t>
                      </a:r>
                      <a:endParaRPr kumimoji="0" lang="el-GR" sz="1400" b="0" i="0" u="none" strike="noStrike" kern="1200"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kern="1200"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5</a:t>
                      </a:r>
                      <a:endParaRPr kumimoji="0" lang="el-GR" sz="1400" b="0" i="0" u="none" strike="noStrike" kern="1200"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kern="1200"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6</a:t>
                      </a:r>
                      <a:endParaRPr kumimoji="0" lang="el-GR" sz="1400" b="0" i="0" u="none" strike="noStrike" kern="1200"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kern="1200"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7</a:t>
                      </a:r>
                      <a:endParaRPr kumimoji="0" lang="el-GR" sz="1400" b="0" i="0" u="none" strike="noStrike" kern="1200"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8485">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lang="el-GR" sz="1800" i="1" dirty="0">
                          <a:solidFill>
                            <a:srgbClr val="3333CC"/>
                          </a:solidFill>
                        </a:rPr>
                        <a:t>π*</a:t>
                      </a:r>
                      <a:endParaRPr kumimoji="0" lang="el-GR" sz="1200" b="0" i="0" u="none" strike="noStrike" cap="none" normalizeH="0" baseline="0" dirty="0">
                        <a:ln>
                          <a:noFill/>
                        </a:ln>
                        <a:solidFill>
                          <a:srgbClr val="262626"/>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200" b="0" i="0" u="none" strike="noStrike" cap="none" normalizeH="0" baseline="0" dirty="0">
                        <a:ln>
                          <a:noFill/>
                        </a:ln>
                        <a:solidFill>
                          <a:schemeClr val="tx1"/>
                        </a:solidFill>
                        <a:effectLst/>
                        <a:latin typeface="Calibri" pitchFamily="34" charset="0"/>
                        <a:cs typeface="Times New Roman" pitchFamily="18" charset="0"/>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l-GR" sz="1800" kern="1200" dirty="0">
                          <a:solidFill>
                            <a:srgbClr val="3333CC"/>
                          </a:solidFill>
                          <a:latin typeface="+mn-lt"/>
                          <a:ea typeface="+mn-ea"/>
                          <a:cs typeface="+mn-cs"/>
                        </a:rPr>
                        <a:t>4</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l-GR" sz="1800" kern="1200" dirty="0">
                          <a:solidFill>
                            <a:srgbClr val="3333CC"/>
                          </a:solidFill>
                          <a:latin typeface="+mn-lt"/>
                          <a:ea typeface="+mn-ea"/>
                          <a:cs typeface="+mn-cs"/>
                        </a:rPr>
                        <a:t>6</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C00000"/>
                          </a:solidFill>
                          <a:latin typeface="+mn-lt"/>
                          <a:ea typeface="+mn-ea"/>
                          <a:cs typeface="+mn-cs"/>
                        </a:rPr>
                        <a:t>7</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l-GR" sz="1800" kern="1200" dirty="0">
                          <a:solidFill>
                            <a:srgbClr val="3333CC"/>
                          </a:solidFill>
                          <a:latin typeface="+mn-lt"/>
                          <a:ea typeface="+mn-ea"/>
                          <a:cs typeface="+mn-cs"/>
                        </a:rPr>
                        <a:t>1</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l-GR" sz="1800" kern="1200" dirty="0">
                          <a:solidFill>
                            <a:srgbClr val="3333CC"/>
                          </a:solidFill>
                          <a:latin typeface="+mn-lt"/>
                          <a:ea typeface="+mn-ea"/>
                          <a:cs typeface="+mn-cs"/>
                        </a:rPr>
                        <a:t>5</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l-GR" sz="1800" kern="1200" dirty="0">
                          <a:solidFill>
                            <a:srgbClr val="3333CC"/>
                          </a:solidFill>
                          <a:latin typeface="+mn-lt"/>
                          <a:ea typeface="+mn-ea"/>
                          <a:cs typeface="+mn-cs"/>
                        </a:rPr>
                        <a:t>2</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l-GR" sz="1800" kern="1200" dirty="0">
                          <a:solidFill>
                            <a:srgbClr val="3333CC"/>
                          </a:solidFill>
                          <a:latin typeface="+mn-lt"/>
                          <a:ea typeface="+mn-ea"/>
                          <a:cs typeface="+mn-cs"/>
                        </a:rPr>
                        <a:t>3</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0120831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948391" cy="1200329"/>
          </a:xfrm>
          <a:prstGeom prst="rect">
            <a:avLst/>
          </a:prstGeom>
        </p:spPr>
        <p:txBody>
          <a:bodyPr wrap="square">
            <a:spAutoFit/>
          </a:bodyPr>
          <a:lstStyle/>
          <a:p>
            <a:pPr marL="0" lvl="3"/>
            <a:r>
              <a:rPr lang="el-GR" b="1" dirty="0">
                <a:solidFill>
                  <a:srgbClr val="C00000"/>
                </a:solidFill>
                <a:latin typeface="Times New Roman" pitchFamily="18" charset="0"/>
                <a:cs typeface="Times New Roman" pitchFamily="18" charset="0"/>
                <a:sym typeface="Wingdings" pitchFamily="2" charset="2"/>
              </a:rPr>
              <a:t>Αυτοαναστρέφουσες μεταθέσεις</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r>
              <a:rPr lang="el-GR" sz="1800" dirty="0">
                <a:effectLst/>
                <a:latin typeface="Cambria" panose="02040503050406030204" pitchFamily="18" charset="0"/>
                <a:ea typeface="Times New Roman" panose="02020603050405020304" pitchFamily="18" charset="0"/>
                <a:cs typeface="Times New Roman" panose="02020603050405020304" pitchFamily="18" charset="0"/>
              </a:rPr>
              <a:t>Πριν περιγράψουμε τις αυτοαναστρέφουσες μεταθέσεις, πρώτα θα αναφέρουν κάποιες βασικές έννοιες που θα μας βοηθήσουν να οικοδομήσουμε τις αυτοαναστρέφουσες μεταθέσεις.</a:t>
            </a:r>
            <a:r>
              <a:rPr lang="el-GR" dirty="0">
                <a:solidFill>
                  <a:schemeClr val="tx1">
                    <a:lumMod val="95000"/>
                    <a:lumOff val="5000"/>
                  </a:schemeClr>
                </a:solidFill>
                <a:latin typeface="Times New Roman" pitchFamily="18" charset="0"/>
                <a:cs typeface="Times New Roman" pitchFamily="18" charset="0"/>
                <a:sym typeface="Wingdings" pitchFamily="2" charset="2"/>
              </a:rPr>
              <a:t> </a:t>
            </a:r>
            <a:endParaRPr lang="en-US" dirty="0"/>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81</a:t>
            </a:fld>
            <a:endParaRPr lang="el-GR" altLang="el-GR" sz="1200" dirty="0">
              <a:latin typeface="Cambria" pitchFamily="18"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2CE74D0-6E1C-41E6-94B8-815D3F973F1D}"/>
                  </a:ext>
                </a:extLst>
              </p:cNvPr>
              <p:cNvSpPr txBox="1"/>
              <p:nvPr/>
            </p:nvSpPr>
            <p:spPr>
              <a:xfrm>
                <a:off x="827537" y="2707510"/>
                <a:ext cx="8064943" cy="2769989"/>
              </a:xfrm>
              <a:prstGeom prst="rect">
                <a:avLst/>
              </a:prstGeom>
              <a:noFill/>
            </p:spPr>
            <p:txBody>
              <a:bodyPr wrap="square">
                <a:spAutoFit/>
              </a:bodyPr>
              <a:lstStyle/>
              <a:p>
                <a:pPr marL="285750" indent="-285750" algn="just">
                  <a:buFont typeface="Arial" panose="020B0604020202020204" pitchFamily="34" charset="0"/>
                  <a:buChar char="•"/>
                </a:pPr>
                <a:r>
                  <a:rPr lang="el-GR" b="1" dirty="0">
                    <a:solidFill>
                      <a:srgbClr val="C00000"/>
                    </a:solidFill>
                    <a:latin typeface="Times New Roman" pitchFamily="18" charset="0"/>
                    <a:cs typeface="Times New Roman" pitchFamily="18" charset="0"/>
                  </a:rPr>
                  <a:t>Ορισμός </a:t>
                </a:r>
                <a:r>
                  <a:rPr lang="en-US" b="1" dirty="0">
                    <a:solidFill>
                      <a:srgbClr val="C00000"/>
                    </a:solidFill>
                    <a:latin typeface="Times New Roman" pitchFamily="18" charset="0"/>
                    <a:cs typeface="Times New Roman" pitchFamily="18" charset="0"/>
                  </a:rPr>
                  <a:t>: </a:t>
                </a:r>
                <a:r>
                  <a:rPr lang="el-GR" b="1" dirty="0">
                    <a:solidFill>
                      <a:srgbClr val="C00000"/>
                    </a:solidFill>
                    <a:latin typeface="Times New Roman" pitchFamily="18" charset="0"/>
                    <a:cs typeface="Times New Roman" pitchFamily="18" charset="0"/>
                  </a:rPr>
                  <a:t>Αυτοαναστρέφουσες μεταθέσεις.</a:t>
                </a:r>
                <a:r>
                  <a:rPr lang="el-GR" b="1" i="1" dirty="0">
                    <a:solidFill>
                      <a:srgbClr val="C00000"/>
                    </a:solidFill>
                    <a:latin typeface="Times New Roman" pitchFamily="18" charset="0"/>
                    <a:cs typeface="Times New Roman" pitchFamily="18" charset="0"/>
                  </a:rPr>
                  <a:t> </a:t>
                </a:r>
                <a:endParaRPr lang="en-US" b="1" i="1" dirty="0">
                  <a:solidFill>
                    <a:srgbClr val="C00000"/>
                  </a:solidFill>
                  <a:latin typeface="Times New Roman" pitchFamily="18" charset="0"/>
                  <a:cs typeface="Times New Roman" pitchFamily="18" charset="0"/>
                </a:endParaRPr>
              </a:p>
              <a:p>
                <a:pPr algn="just"/>
                <a:r>
                  <a:rPr lang="el-GR" b="1" i="1" dirty="0">
                    <a:solidFill>
                      <a:srgbClr val="C00000"/>
                    </a:solidFill>
                    <a:latin typeface="Times New Roman" pitchFamily="18" charset="0"/>
                    <a:cs typeface="Times New Roman" pitchFamily="18" charset="0"/>
                  </a:rPr>
                  <a:t>     </a:t>
                </a:r>
                <a:r>
                  <a:rPr lang="el-CY" b="1" dirty="0">
                    <a:solidFill>
                      <a:srgbClr val="C00000"/>
                    </a:solidFill>
                    <a:latin typeface="Times New Roman" pitchFamily="18" charset="0"/>
                    <a:cs typeface="Times New Roman" pitchFamily="18" charset="0"/>
                  </a:rPr>
                  <a:t>Παράδειγμα</a:t>
                </a:r>
                <a:r>
                  <a:rPr lang="en-US" b="1" dirty="0">
                    <a:solidFill>
                      <a:srgbClr val="C00000"/>
                    </a:solidFill>
                    <a:latin typeface="Times New Roman" pitchFamily="18" charset="0"/>
                    <a:cs typeface="Times New Roman" pitchFamily="18" charset="0"/>
                  </a:rPr>
                  <a:t>:</a:t>
                </a:r>
                <a:endParaRPr lang="el-CY" b="1" dirty="0">
                  <a:solidFill>
                    <a:srgbClr val="C00000"/>
                  </a:solidFill>
                  <a:latin typeface="Times New Roman" pitchFamily="18" charset="0"/>
                  <a:cs typeface="Times New Roman" pitchFamily="18" charset="0"/>
                </a:endParaRPr>
              </a:p>
              <a:p>
                <a:pPr marL="268288" lvl="3" indent="268288" algn="just">
                  <a:spcBef>
                    <a:spcPts val="600"/>
                  </a:spcBef>
                  <a:buFont typeface="Wingdings" panose="05000000000000000000" pitchFamily="2" charset="2"/>
                  <a:buChar char="§"/>
                </a:pPr>
                <a:r>
                  <a:rPr lang="el-CY" dirty="0">
                    <a:latin typeface="Times New Roman" pitchFamily="18" charset="0"/>
                    <a:cs typeface="Times New Roman" pitchFamily="18" charset="0"/>
                  </a:rPr>
                  <a:t>Έστω π = (4,6,7,1,5,2,3).</a:t>
                </a:r>
              </a:p>
              <a:p>
                <a:pPr marL="268288" lvl="3" indent="268288" algn="just">
                  <a:spcBef>
                    <a:spcPts val="600"/>
                  </a:spcBef>
                  <a:buFont typeface="Wingdings" panose="05000000000000000000" pitchFamily="2" charset="2"/>
                  <a:buChar char="§"/>
                </a:pPr>
                <a:r>
                  <a:rPr lang="el-GR" dirty="0">
                    <a:latin typeface="Times New Roman" pitchFamily="18" charset="0"/>
                    <a:cs typeface="Times New Roman" pitchFamily="18" charset="0"/>
                  </a:rPr>
                  <a:t>Έ</a:t>
                </a:r>
                <a:r>
                  <a:rPr lang="el-CY" dirty="0">
                    <a:latin typeface="Times New Roman" pitchFamily="18" charset="0"/>
                    <a:cs typeface="Times New Roman" pitchFamily="18" charset="0"/>
                  </a:rPr>
                  <a:t>στω τα ζευγάρια (</a:t>
                </a:r>
                <a:r>
                  <a:rPr lang="el-GR" dirty="0">
                    <a:latin typeface="Times New Roman" pitchFamily="18" charset="0"/>
                    <a:cs typeface="Times New Roman" pitchFamily="18" charset="0"/>
                  </a:rPr>
                  <a:t>δείκτης</a:t>
                </a:r>
                <a:r>
                  <a:rPr lang="el-CY" dirty="0">
                    <a:latin typeface="Times New Roman" pitchFamily="18" charset="0"/>
                    <a:cs typeface="Times New Roman" pitchFamily="18" charset="0"/>
                  </a:rPr>
                  <a:t>, αριθμός)</a:t>
                </a:r>
                <a:r>
                  <a:rPr lang="en-US" dirty="0">
                    <a:latin typeface="Times New Roman" pitchFamily="18" charset="0"/>
                    <a:cs typeface="Times New Roman" pitchFamily="18" charset="0"/>
                  </a:rPr>
                  <a:t>: (1,4), (2,6), (3,7), (4,1), (5,5), (6,2), (7,3)</a:t>
                </a:r>
                <a:r>
                  <a:rPr lang="el-GR" dirty="0">
                    <a:latin typeface="Times New Roman" pitchFamily="18" charset="0"/>
                    <a:cs typeface="Times New Roman" pitchFamily="18" charset="0"/>
                  </a:rPr>
                  <a:t>.</a:t>
                </a:r>
                <a:endParaRPr lang="el-CY" dirty="0">
                  <a:latin typeface="Times New Roman" pitchFamily="18" charset="0"/>
                  <a:cs typeface="Times New Roman" pitchFamily="18" charset="0"/>
                </a:endParaRPr>
              </a:p>
              <a:p>
                <a:pPr marL="268288" lvl="3" indent="268288" algn="just">
                  <a:spcBef>
                    <a:spcPts val="600"/>
                  </a:spcBef>
                  <a:buFont typeface="Wingdings" panose="05000000000000000000" pitchFamily="2" charset="2"/>
                  <a:buChar char="§"/>
                </a:pPr>
                <a:r>
                  <a:rPr lang="el-CY" dirty="0">
                    <a:latin typeface="Times New Roman" pitchFamily="18" charset="0"/>
                    <a:cs typeface="Times New Roman" pitchFamily="18" charset="0"/>
                  </a:rPr>
                  <a:t>Εστω τώρα τα παραπάνω ζευγάρια αλλά αντεστραμένα.</a:t>
                </a:r>
              </a:p>
              <a:p>
                <a:pPr marL="268288" lvl="3" indent="268288" algn="just">
                  <a:spcBef>
                    <a:spcPts val="600"/>
                  </a:spcBef>
                  <a:buFont typeface="Wingdings" panose="05000000000000000000" pitchFamily="2" charset="2"/>
                  <a:buChar char="§"/>
                </a:pPr>
                <a:r>
                  <a:rPr lang="el-CY" dirty="0">
                    <a:latin typeface="Times New Roman" pitchFamily="18" charset="0"/>
                    <a:cs typeface="Times New Roman" pitchFamily="18" charset="0"/>
                  </a:rPr>
                  <a:t>Νέα ζευγάρια</a:t>
                </a:r>
                <a:r>
                  <a:rPr lang="en-US" dirty="0">
                    <a:latin typeface="Times New Roman" pitchFamily="18" charset="0"/>
                    <a:cs typeface="Times New Roman" pitchFamily="18" charset="0"/>
                  </a:rPr>
                  <a:t>: (4,1), (</a:t>
                </a:r>
                <a:r>
                  <a:rPr lang="el-CY" dirty="0">
                    <a:latin typeface="Times New Roman" pitchFamily="18" charset="0"/>
                    <a:cs typeface="Times New Roman" pitchFamily="18" charset="0"/>
                  </a:rPr>
                  <a:t>6,2</a:t>
                </a:r>
                <a:r>
                  <a:rPr lang="en-US" dirty="0">
                    <a:latin typeface="Times New Roman" pitchFamily="18" charset="0"/>
                    <a:cs typeface="Times New Roman" pitchFamily="18" charset="0"/>
                  </a:rPr>
                  <a:t>), (</a:t>
                </a:r>
                <a:r>
                  <a:rPr lang="el-CY" dirty="0">
                    <a:latin typeface="Times New Roman" pitchFamily="18" charset="0"/>
                    <a:cs typeface="Times New Roman" pitchFamily="18" charset="0"/>
                  </a:rPr>
                  <a:t>7,3</a:t>
                </a:r>
                <a:r>
                  <a:rPr lang="en-US" dirty="0">
                    <a:latin typeface="Times New Roman" pitchFamily="18" charset="0"/>
                    <a:cs typeface="Times New Roman" pitchFamily="18" charset="0"/>
                  </a:rPr>
                  <a:t>), (</a:t>
                </a:r>
                <a:r>
                  <a:rPr lang="el-CY" dirty="0">
                    <a:latin typeface="Times New Roman" pitchFamily="18" charset="0"/>
                    <a:cs typeface="Times New Roman" pitchFamily="18" charset="0"/>
                  </a:rPr>
                  <a:t>1,4</a:t>
                </a:r>
                <a:r>
                  <a:rPr lang="en-US" dirty="0">
                    <a:latin typeface="Times New Roman" pitchFamily="18" charset="0"/>
                    <a:cs typeface="Times New Roman" pitchFamily="18" charset="0"/>
                  </a:rPr>
                  <a:t>), (5,5), (</a:t>
                </a:r>
                <a:r>
                  <a:rPr lang="el-CY" dirty="0">
                    <a:latin typeface="Times New Roman" pitchFamily="18" charset="0"/>
                    <a:cs typeface="Times New Roman" pitchFamily="18" charset="0"/>
                  </a:rPr>
                  <a:t>2,6</a:t>
                </a:r>
                <a:r>
                  <a:rPr lang="en-US" dirty="0">
                    <a:latin typeface="Times New Roman" pitchFamily="18" charset="0"/>
                    <a:cs typeface="Times New Roman" pitchFamily="18" charset="0"/>
                  </a:rPr>
                  <a:t>), (</a:t>
                </a:r>
                <a:r>
                  <a:rPr lang="el-CY" dirty="0">
                    <a:latin typeface="Times New Roman" pitchFamily="18" charset="0"/>
                    <a:cs typeface="Times New Roman" pitchFamily="18" charset="0"/>
                  </a:rPr>
                  <a:t>3,7</a:t>
                </a:r>
                <a:r>
                  <a:rPr lang="en-US" dirty="0">
                    <a:latin typeface="Times New Roman" pitchFamily="18" charset="0"/>
                    <a:cs typeface="Times New Roman" pitchFamily="18" charset="0"/>
                  </a:rPr>
                  <a:t>)</a:t>
                </a:r>
                <a:r>
                  <a:rPr lang="el-GR" dirty="0">
                    <a:latin typeface="Times New Roman" pitchFamily="18" charset="0"/>
                    <a:cs typeface="Times New Roman" pitchFamily="18" charset="0"/>
                  </a:rPr>
                  <a:t>.</a:t>
                </a:r>
              </a:p>
              <a:p>
                <a:pPr marL="268288" lvl="3" indent="268288" algn="just">
                  <a:spcBef>
                    <a:spcPts val="600"/>
                  </a:spcBef>
                  <a:buFont typeface="Wingdings" panose="05000000000000000000" pitchFamily="2" charset="2"/>
                  <a:buChar char="§"/>
                </a:pPr>
                <a:r>
                  <a:rPr lang="el-CY" dirty="0">
                    <a:latin typeface="Times New Roman" pitchFamily="18" charset="0"/>
                    <a:cs typeface="Times New Roman" pitchFamily="18" charset="0"/>
                  </a:rPr>
                  <a:t>Μετάθεση</a:t>
                </a:r>
                <a:r>
                  <a:rPr lang="el-GR" dirty="0">
                    <a:latin typeface="Times New Roman" pitchFamily="18" charset="0"/>
                    <a:cs typeface="Times New Roman" pitchFamily="18" charset="0"/>
                  </a:rPr>
                  <a:t> απο τα παραπάνω ζευγάρια </a:t>
                </a:r>
                <a:r>
                  <a:rPr lang="el-CY" i="1" dirty="0">
                    <a:latin typeface="Times New Roman" pitchFamily="18" charset="0"/>
                    <a:cs typeface="Times New Roman" pitchFamily="18" charset="0"/>
                  </a:rPr>
                  <a:t>π</a:t>
                </a:r>
                <a:r>
                  <a:rPr lang="el-GR" dirty="0">
                    <a:latin typeface="Times New Roman" pitchFamily="18" charset="0"/>
                    <a:cs typeface="Times New Roman" pitchFamily="18" charset="0"/>
                  </a:rPr>
                  <a:t>*</a:t>
                </a:r>
                <a:r>
                  <a:rPr lang="el-CY" dirty="0">
                    <a:latin typeface="Times New Roman" pitchFamily="18" charset="0"/>
                    <a:cs typeface="Times New Roman" pitchFamily="18" charset="0"/>
                  </a:rPr>
                  <a:t>= </a:t>
                </a:r>
                <a:r>
                  <a:rPr lang="el-CY" i="1" dirty="0">
                    <a:latin typeface="Times New Roman" pitchFamily="18" charset="0"/>
                    <a:cs typeface="Times New Roman" pitchFamily="18" charset="0"/>
                  </a:rPr>
                  <a:t>π</a:t>
                </a:r>
                <a:r>
                  <a:rPr lang="el-CY" dirty="0">
                    <a:latin typeface="Times New Roman" pitchFamily="18" charset="0"/>
                    <a:cs typeface="Times New Roman" pitchFamily="18" charset="0"/>
                  </a:rPr>
                  <a:t> = (4,6,7,1,5,2,3</a:t>
                </a:r>
                <a:r>
                  <a:rPr lang="el-GR" dirty="0">
                    <a:latin typeface="Times New Roman" pitchFamily="18" charset="0"/>
                    <a:cs typeface="Times New Roman" pitchFamily="18" charset="0"/>
                  </a:rPr>
                  <a:t>).</a:t>
                </a:r>
                <a:endParaRPr lang="el-CY" dirty="0">
                  <a:latin typeface="Times New Roman" pitchFamily="18" charset="0"/>
                  <a:cs typeface="Times New Roman" pitchFamily="18" charset="0"/>
                </a:endParaRPr>
              </a:p>
              <a:p>
                <a:pPr marL="268288" lvl="3" indent="268288" algn="just">
                  <a:spcBef>
                    <a:spcPts val="600"/>
                  </a:spcBef>
                  <a:buFont typeface="Wingdings" panose="05000000000000000000" pitchFamily="2" charset="2"/>
                  <a:buChar char="§"/>
                </a:pPr>
                <a:r>
                  <a:rPr lang="el-CY" dirty="0">
                    <a:latin typeface="Times New Roman" pitchFamily="18" charset="0"/>
                    <a:cs typeface="Times New Roman" pitchFamily="18" charset="0"/>
                  </a:rPr>
                  <a:t>Η μετάθεση </a:t>
                </a:r>
                <a:r>
                  <a:rPr lang="el-GR" i="1" dirty="0">
                    <a:latin typeface="Times New Roman" pitchFamily="18" charset="0"/>
                    <a:cs typeface="Times New Roman" pitchFamily="18" charset="0"/>
                  </a:rPr>
                  <a:t>π</a:t>
                </a:r>
                <a:r>
                  <a:rPr lang="el-GR" dirty="0">
                    <a:latin typeface="Times New Roman" pitchFamily="18" charset="0"/>
                    <a:cs typeface="Times New Roman" pitchFamily="18" charset="0"/>
                  </a:rPr>
                  <a:t> είναι το αντ</a:t>
                </a:r>
                <a:r>
                  <a:rPr lang="el-CY" dirty="0">
                    <a:latin typeface="Times New Roman" pitchFamily="18" charset="0"/>
                    <a:cs typeface="Times New Roman" pitchFamily="18" charset="0"/>
                  </a:rPr>
                  <a:t>ίστροφο του εαυτού της</a:t>
                </a:r>
                <a:r>
                  <a:rPr lang="en-US" dirty="0">
                    <a:latin typeface="Times New Roman" pitchFamily="18" charset="0"/>
                    <a:cs typeface="Times New Roman" pitchFamily="18" charset="0"/>
                  </a:rPr>
                  <a:t>: </a:t>
                </a:r>
                <a14:m>
                  <m:oMath xmlns:m="http://schemas.openxmlformats.org/officeDocument/2006/math">
                    <m:sSub>
                      <m:sSubPr>
                        <m:ctrlPr>
                          <a:rPr lang="en-GB" i="1" smtClean="0">
                            <a:effectLst/>
                            <a:latin typeface="Cambria Math" panose="02040503050406030204" pitchFamily="18" charset="0"/>
                          </a:rPr>
                        </m:ctrlPr>
                      </m:sSubPr>
                      <m:e>
                        <m:r>
                          <a:rPr lang="el-GR" sz="1800" i="1">
                            <a:effectLst/>
                            <a:latin typeface="Cambria Math" panose="02040503050406030204" pitchFamily="18" charset="0"/>
                            <a:ea typeface="Times New Roman" panose="02020603050405020304" pitchFamily="18" charset="0"/>
                            <a:cs typeface="Times New Roman" panose="02020603050405020304" pitchFamily="18" charset="0"/>
                          </a:rPr>
                          <m:t>𝜋</m:t>
                        </m:r>
                      </m:e>
                      <m:sub>
                        <m:r>
                          <a:rPr lang="el-GR" sz="1800" i="1">
                            <a:effectLst/>
                            <a:latin typeface="Cambria Math" panose="02040503050406030204" pitchFamily="18" charset="0"/>
                            <a:ea typeface="Times New Roman" panose="02020603050405020304" pitchFamily="18" charset="0"/>
                            <a:cs typeface="Times New Roman" panose="02020603050405020304" pitchFamily="18" charset="0"/>
                          </a:rPr>
                          <m:t>𝜋</m:t>
                        </m:r>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oMath>
                </a14:m>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 </a:t>
                </a:r>
                <a:r>
                  <a:rPr lang="en-GB" sz="1800" dirty="0" err="1">
                    <a:effectLst/>
                    <a:latin typeface="Cambria" panose="02040503050406030204" pitchFamily="18" charset="0"/>
                    <a:ea typeface="Times New Roman" panose="02020603050405020304" pitchFamily="18" charset="0"/>
                    <a:cs typeface="Times New Roman" panose="02020603050405020304" pitchFamily="18" charset="0"/>
                  </a:rPr>
                  <a:t>i</a:t>
                </a:r>
                <a:r>
                  <a:rPr lang="el-CY" dirty="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mc:Choice>
        <mc:Fallback xmlns="">
          <p:sp>
            <p:nvSpPr>
              <p:cNvPr id="11" name="TextBox 10">
                <a:extLst>
                  <a:ext uri="{FF2B5EF4-FFF2-40B4-BE49-F238E27FC236}">
                    <a16:creationId xmlns:a16="http://schemas.microsoft.com/office/drawing/2014/main" id="{02CE74D0-6E1C-41E6-94B8-815D3F973F1D}"/>
                  </a:ext>
                </a:extLst>
              </p:cNvPr>
              <p:cNvSpPr txBox="1">
                <a:spLocks noRot="1" noChangeAspect="1" noMove="1" noResize="1" noEditPoints="1" noAdjustHandles="1" noChangeArrowheads="1" noChangeShapeType="1" noTextEdit="1"/>
              </p:cNvSpPr>
              <p:nvPr/>
            </p:nvSpPr>
            <p:spPr>
              <a:xfrm>
                <a:off x="827537" y="2707510"/>
                <a:ext cx="8064943" cy="2769989"/>
              </a:xfrm>
              <a:prstGeom prst="rect">
                <a:avLst/>
              </a:prstGeom>
              <a:blipFill>
                <a:blip r:embed="rId3"/>
                <a:stretch>
                  <a:fillRect l="-529" t="-1099" r="-605" b="-2418"/>
                </a:stretch>
              </a:blipFill>
            </p:spPr>
            <p:txBody>
              <a:bodyPr/>
              <a:lstStyle/>
              <a:p>
                <a:r>
                  <a:rPr lang="el-GR">
                    <a:noFill/>
                  </a:rPr>
                  <a:t> </a:t>
                </a:r>
              </a:p>
            </p:txBody>
          </p:sp>
        </mc:Fallback>
      </mc:AlternateContent>
      <p:sp>
        <p:nvSpPr>
          <p:cNvPr id="9" name="10 - Ορθογώνιο">
            <a:extLst>
              <a:ext uri="{FF2B5EF4-FFF2-40B4-BE49-F238E27FC236}">
                <a16:creationId xmlns:a16="http://schemas.microsoft.com/office/drawing/2014/main" id="{79B3CAE5-8348-48B9-B385-A34303637133}"/>
              </a:ext>
            </a:extLst>
          </p:cNvPr>
          <p:cNvSpPr/>
          <p:nvPr/>
        </p:nvSpPr>
        <p:spPr>
          <a:xfrm>
            <a:off x="1194902" y="5542594"/>
            <a:ext cx="3096000" cy="847181"/>
          </a:xfrm>
          <a:prstGeom prst="rect">
            <a:avLst/>
          </a:prstGeom>
          <a:solidFill>
            <a:schemeClr val="bg2">
              <a:alpha val="37000"/>
            </a:schemeClr>
          </a:solidFill>
          <a:ln>
            <a:noFill/>
          </a:ln>
          <a:scene3d>
            <a:camera prst="orthographicFront"/>
            <a:lightRig rig="threePt" dir="t"/>
          </a:scene3d>
          <a:sp3d>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l-GR" sz="1800"/>
          </a:p>
        </p:txBody>
      </p:sp>
      <p:graphicFrame>
        <p:nvGraphicFramePr>
          <p:cNvPr id="10" name="Group 99">
            <a:extLst>
              <a:ext uri="{FF2B5EF4-FFF2-40B4-BE49-F238E27FC236}">
                <a16:creationId xmlns:a16="http://schemas.microsoft.com/office/drawing/2014/main" id="{8B1FEEC7-A82B-49CC-8EC4-23DC7D7489D3}"/>
              </a:ext>
            </a:extLst>
          </p:cNvPr>
          <p:cNvGraphicFramePr>
            <a:graphicFrameLocks noGrp="1"/>
          </p:cNvGraphicFramePr>
          <p:nvPr/>
        </p:nvGraphicFramePr>
        <p:xfrm>
          <a:off x="1259632" y="5627235"/>
          <a:ext cx="2946629" cy="656970"/>
        </p:xfrm>
        <a:graphic>
          <a:graphicData uri="http://schemas.openxmlformats.org/drawingml/2006/table">
            <a:tbl>
              <a:tblPr/>
              <a:tblGrid>
                <a:gridCol w="792000">
                  <a:extLst>
                    <a:ext uri="{9D8B030D-6E8A-4147-A177-3AD203B41FA5}">
                      <a16:colId xmlns:a16="http://schemas.microsoft.com/office/drawing/2014/main" val="20000"/>
                    </a:ext>
                  </a:extLst>
                </a:gridCol>
                <a:gridCol w="183733">
                  <a:extLst>
                    <a:ext uri="{9D8B030D-6E8A-4147-A177-3AD203B41FA5}">
                      <a16:colId xmlns:a16="http://schemas.microsoft.com/office/drawing/2014/main" val="20001"/>
                    </a:ext>
                  </a:extLst>
                </a:gridCol>
                <a:gridCol w="282671">
                  <a:extLst>
                    <a:ext uri="{9D8B030D-6E8A-4147-A177-3AD203B41FA5}">
                      <a16:colId xmlns:a16="http://schemas.microsoft.com/office/drawing/2014/main" val="20002"/>
                    </a:ext>
                  </a:extLst>
                </a:gridCol>
                <a:gridCol w="280721">
                  <a:extLst>
                    <a:ext uri="{9D8B030D-6E8A-4147-A177-3AD203B41FA5}">
                      <a16:colId xmlns:a16="http://schemas.microsoft.com/office/drawing/2014/main" val="20003"/>
                    </a:ext>
                  </a:extLst>
                </a:gridCol>
                <a:gridCol w="282670">
                  <a:extLst>
                    <a:ext uri="{9D8B030D-6E8A-4147-A177-3AD203B41FA5}">
                      <a16:colId xmlns:a16="http://schemas.microsoft.com/office/drawing/2014/main" val="20004"/>
                    </a:ext>
                  </a:extLst>
                </a:gridCol>
                <a:gridCol w="280721">
                  <a:extLst>
                    <a:ext uri="{9D8B030D-6E8A-4147-A177-3AD203B41FA5}">
                      <a16:colId xmlns:a16="http://schemas.microsoft.com/office/drawing/2014/main" val="20005"/>
                    </a:ext>
                  </a:extLst>
                </a:gridCol>
                <a:gridCol w="282671">
                  <a:extLst>
                    <a:ext uri="{9D8B030D-6E8A-4147-A177-3AD203B41FA5}">
                      <a16:colId xmlns:a16="http://schemas.microsoft.com/office/drawing/2014/main" val="20006"/>
                    </a:ext>
                  </a:extLst>
                </a:gridCol>
                <a:gridCol w="280721">
                  <a:extLst>
                    <a:ext uri="{9D8B030D-6E8A-4147-A177-3AD203B41FA5}">
                      <a16:colId xmlns:a16="http://schemas.microsoft.com/office/drawing/2014/main" val="20007"/>
                    </a:ext>
                  </a:extLst>
                </a:gridCol>
                <a:gridCol w="280721">
                  <a:extLst>
                    <a:ext uri="{9D8B030D-6E8A-4147-A177-3AD203B41FA5}">
                      <a16:colId xmlns:a16="http://schemas.microsoft.com/office/drawing/2014/main" val="20008"/>
                    </a:ext>
                  </a:extLst>
                </a:gridCol>
              </a:tblGrid>
              <a:tr h="328485">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kumimoji="0" lang="en-US" sz="1600" b="0" i="1"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index</a:t>
                      </a:r>
                      <a:r>
                        <a:rPr kumimoji="0" lang="en-US" sz="1600" b="0" i="1" u="none" strike="noStrike" cap="none" normalizeH="0" baseline="0" dirty="0">
                          <a:ln>
                            <a:noFill/>
                          </a:ln>
                          <a:solidFill>
                            <a:schemeClr val="tx2">
                              <a:lumMod val="75000"/>
                            </a:schemeClr>
                          </a:solidFill>
                          <a:effectLst/>
                          <a:latin typeface="Calibri" pitchFamily="34" charset="0"/>
                          <a:ea typeface="Calibri" pitchFamily="34" charset="0"/>
                          <a:cs typeface="Times New Roman" pitchFamily="18" charset="0"/>
                        </a:rPr>
                        <a:t>   </a:t>
                      </a:r>
                      <a:endParaRPr kumimoji="0" lang="el-GR" sz="1200" b="0" i="1" u="none" strike="noStrike" cap="none" normalizeH="0" baseline="0" dirty="0">
                        <a:ln>
                          <a:noFill/>
                        </a:ln>
                        <a:solidFill>
                          <a:schemeClr val="tx2">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200" b="0" i="0" u="none" strike="noStrike" cap="none" normalizeH="0" baseline="0" dirty="0">
                        <a:ln>
                          <a:noFill/>
                        </a:ln>
                        <a:solidFill>
                          <a:schemeClr val="tx1"/>
                        </a:solidFill>
                        <a:effectLst/>
                        <a:latin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1</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2</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3</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4</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5</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6</a:t>
                      </a:r>
                      <a:endParaRPr kumimoji="0" lang="el-GR"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7</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8485">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lang="el-GR" sz="1800" i="1" dirty="0">
                          <a:solidFill>
                            <a:srgbClr val="3333CC"/>
                          </a:solidFill>
                        </a:rPr>
                        <a:t>π</a:t>
                      </a:r>
                      <a:endParaRPr kumimoji="0" lang="el-GR" sz="1200" b="0" i="0" u="none" strike="noStrike" cap="none" normalizeH="0" baseline="0" dirty="0">
                        <a:ln>
                          <a:noFill/>
                        </a:ln>
                        <a:solidFill>
                          <a:srgbClr val="262626"/>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200" b="0" i="0" u="none" strike="noStrike" cap="none" normalizeH="0" baseline="0" dirty="0">
                        <a:ln>
                          <a:noFill/>
                        </a:ln>
                        <a:solidFill>
                          <a:schemeClr val="tx1"/>
                        </a:solidFill>
                        <a:effectLst/>
                        <a:latin typeface="Calibri" pitchFamily="34" charset="0"/>
                        <a:cs typeface="Times New Roman" pitchFamily="18" charset="0"/>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n-US" sz="1800" kern="1200" dirty="0">
                          <a:solidFill>
                            <a:srgbClr val="3333CC"/>
                          </a:solidFill>
                          <a:latin typeface="+mn-lt"/>
                          <a:ea typeface="+mn-ea"/>
                          <a:cs typeface="+mn-cs"/>
                        </a:rPr>
                        <a:t>4</a:t>
                      </a: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6</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7</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n-US" sz="1800" kern="1200" dirty="0">
                          <a:solidFill>
                            <a:srgbClr val="3333CC"/>
                          </a:solidFill>
                          <a:latin typeface="+mn-lt"/>
                          <a:ea typeface="+mn-ea"/>
                          <a:cs typeface="+mn-cs"/>
                        </a:rPr>
                        <a:t>1</a:t>
                      </a: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n-US" sz="1800" kern="1200" dirty="0">
                          <a:solidFill>
                            <a:srgbClr val="3333CC"/>
                          </a:solidFill>
                          <a:latin typeface="+mn-lt"/>
                          <a:ea typeface="+mn-ea"/>
                          <a:cs typeface="+mn-cs"/>
                        </a:rPr>
                        <a:t>5</a:t>
                      </a: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2</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3</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2" name="10 - Ορθογώνιο">
            <a:extLst>
              <a:ext uri="{FF2B5EF4-FFF2-40B4-BE49-F238E27FC236}">
                <a16:creationId xmlns:a16="http://schemas.microsoft.com/office/drawing/2014/main" id="{3970A5F4-A649-4A42-8087-710BA5EA1D79}"/>
              </a:ext>
            </a:extLst>
          </p:cNvPr>
          <p:cNvSpPr/>
          <p:nvPr/>
        </p:nvSpPr>
        <p:spPr>
          <a:xfrm>
            <a:off x="5364088" y="5534147"/>
            <a:ext cx="3096000" cy="847181"/>
          </a:xfrm>
          <a:prstGeom prst="rect">
            <a:avLst/>
          </a:prstGeom>
          <a:solidFill>
            <a:schemeClr val="bg2">
              <a:alpha val="37000"/>
            </a:schemeClr>
          </a:solidFill>
          <a:ln>
            <a:noFill/>
          </a:ln>
          <a:scene3d>
            <a:camera prst="orthographicFront"/>
            <a:lightRig rig="threePt" dir="t"/>
          </a:scene3d>
          <a:sp3d>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l-GR" sz="1800"/>
          </a:p>
        </p:txBody>
      </p:sp>
      <p:graphicFrame>
        <p:nvGraphicFramePr>
          <p:cNvPr id="13" name="Group 99">
            <a:extLst>
              <a:ext uri="{FF2B5EF4-FFF2-40B4-BE49-F238E27FC236}">
                <a16:creationId xmlns:a16="http://schemas.microsoft.com/office/drawing/2014/main" id="{BF25C94C-755E-4859-9882-8DCABC7A4B27}"/>
              </a:ext>
            </a:extLst>
          </p:cNvPr>
          <p:cNvGraphicFramePr>
            <a:graphicFrameLocks noGrp="1"/>
          </p:cNvGraphicFramePr>
          <p:nvPr>
            <p:extLst>
              <p:ext uri="{D42A27DB-BD31-4B8C-83A1-F6EECF244321}">
                <p14:modId xmlns:p14="http://schemas.microsoft.com/office/powerpoint/2010/main" val="1087926275"/>
              </p:ext>
            </p:extLst>
          </p:nvPr>
        </p:nvGraphicFramePr>
        <p:xfrm>
          <a:off x="5428818" y="5618788"/>
          <a:ext cx="2946629" cy="656970"/>
        </p:xfrm>
        <a:graphic>
          <a:graphicData uri="http://schemas.openxmlformats.org/drawingml/2006/table">
            <a:tbl>
              <a:tblPr/>
              <a:tblGrid>
                <a:gridCol w="792000">
                  <a:extLst>
                    <a:ext uri="{9D8B030D-6E8A-4147-A177-3AD203B41FA5}">
                      <a16:colId xmlns:a16="http://schemas.microsoft.com/office/drawing/2014/main" val="20000"/>
                    </a:ext>
                  </a:extLst>
                </a:gridCol>
                <a:gridCol w="183733">
                  <a:extLst>
                    <a:ext uri="{9D8B030D-6E8A-4147-A177-3AD203B41FA5}">
                      <a16:colId xmlns:a16="http://schemas.microsoft.com/office/drawing/2014/main" val="20001"/>
                    </a:ext>
                  </a:extLst>
                </a:gridCol>
                <a:gridCol w="282671">
                  <a:extLst>
                    <a:ext uri="{9D8B030D-6E8A-4147-A177-3AD203B41FA5}">
                      <a16:colId xmlns:a16="http://schemas.microsoft.com/office/drawing/2014/main" val="20002"/>
                    </a:ext>
                  </a:extLst>
                </a:gridCol>
                <a:gridCol w="280721">
                  <a:extLst>
                    <a:ext uri="{9D8B030D-6E8A-4147-A177-3AD203B41FA5}">
                      <a16:colId xmlns:a16="http://schemas.microsoft.com/office/drawing/2014/main" val="20003"/>
                    </a:ext>
                  </a:extLst>
                </a:gridCol>
                <a:gridCol w="282670">
                  <a:extLst>
                    <a:ext uri="{9D8B030D-6E8A-4147-A177-3AD203B41FA5}">
                      <a16:colId xmlns:a16="http://schemas.microsoft.com/office/drawing/2014/main" val="20004"/>
                    </a:ext>
                  </a:extLst>
                </a:gridCol>
                <a:gridCol w="280721">
                  <a:extLst>
                    <a:ext uri="{9D8B030D-6E8A-4147-A177-3AD203B41FA5}">
                      <a16:colId xmlns:a16="http://schemas.microsoft.com/office/drawing/2014/main" val="20005"/>
                    </a:ext>
                  </a:extLst>
                </a:gridCol>
                <a:gridCol w="282671">
                  <a:extLst>
                    <a:ext uri="{9D8B030D-6E8A-4147-A177-3AD203B41FA5}">
                      <a16:colId xmlns:a16="http://schemas.microsoft.com/office/drawing/2014/main" val="20006"/>
                    </a:ext>
                  </a:extLst>
                </a:gridCol>
                <a:gridCol w="280721">
                  <a:extLst>
                    <a:ext uri="{9D8B030D-6E8A-4147-A177-3AD203B41FA5}">
                      <a16:colId xmlns:a16="http://schemas.microsoft.com/office/drawing/2014/main" val="20007"/>
                    </a:ext>
                  </a:extLst>
                </a:gridCol>
                <a:gridCol w="280721">
                  <a:extLst>
                    <a:ext uri="{9D8B030D-6E8A-4147-A177-3AD203B41FA5}">
                      <a16:colId xmlns:a16="http://schemas.microsoft.com/office/drawing/2014/main" val="20008"/>
                    </a:ext>
                  </a:extLst>
                </a:gridCol>
              </a:tblGrid>
              <a:tr h="328485">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kumimoji="0" lang="en-US" sz="1600" b="0" i="1"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index</a:t>
                      </a:r>
                      <a:r>
                        <a:rPr kumimoji="0" lang="en-US" sz="1600" b="0" i="1" u="none" strike="noStrike" cap="none" normalizeH="0" baseline="0" dirty="0">
                          <a:ln>
                            <a:noFill/>
                          </a:ln>
                          <a:solidFill>
                            <a:schemeClr val="tx2">
                              <a:lumMod val="75000"/>
                            </a:schemeClr>
                          </a:solidFill>
                          <a:effectLst/>
                          <a:latin typeface="Calibri" pitchFamily="34" charset="0"/>
                          <a:ea typeface="Calibri" pitchFamily="34" charset="0"/>
                          <a:cs typeface="Times New Roman" pitchFamily="18" charset="0"/>
                        </a:rPr>
                        <a:t>   </a:t>
                      </a:r>
                      <a:endParaRPr kumimoji="0" lang="el-GR" sz="1200" b="0" i="1" u="none" strike="noStrike" cap="none" normalizeH="0" baseline="0" dirty="0">
                        <a:ln>
                          <a:noFill/>
                        </a:ln>
                        <a:solidFill>
                          <a:schemeClr val="tx2">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200" b="0" i="0" u="none" strike="noStrike" cap="none" normalizeH="0" baseline="0" dirty="0">
                        <a:ln>
                          <a:noFill/>
                        </a:ln>
                        <a:solidFill>
                          <a:schemeClr val="tx1"/>
                        </a:solidFill>
                        <a:effectLst/>
                        <a:latin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1</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2</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3</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4</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5</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6</a:t>
                      </a:r>
                      <a:endParaRPr kumimoji="0" lang="el-GR"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40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rPr>
                        <a:t>7</a:t>
                      </a:r>
                      <a:endParaRPr kumimoji="0" lang="el-GR" sz="1050" b="0" i="0" u="none" strike="noStrike" cap="none" normalizeH="0" baseline="0" dirty="0">
                        <a:ln>
                          <a:noFill/>
                        </a:ln>
                        <a:solidFill>
                          <a:schemeClr val="accent1">
                            <a:lumMod val="75000"/>
                          </a:schemeClr>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a:noFill/>
                    </a:lnT>
                    <a:lnB w="12700" cap="flat" cmpd="sng" algn="ctr">
                      <a:solidFill>
                        <a:srgbClr val="C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8485">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lang="el-GR" sz="1800" i="1" dirty="0">
                          <a:solidFill>
                            <a:srgbClr val="3333CC"/>
                          </a:solidFill>
                        </a:rPr>
                        <a:t>π*</a:t>
                      </a:r>
                      <a:endParaRPr kumimoji="0" lang="el-GR" sz="1200" b="0" i="0" u="none" strike="noStrike" cap="none" normalizeH="0" baseline="0" dirty="0">
                        <a:ln>
                          <a:noFill/>
                        </a:ln>
                        <a:solidFill>
                          <a:srgbClr val="262626"/>
                        </a:solidFill>
                        <a:effectLst/>
                        <a:latin typeface="Calibri" pitchFamily="34" charset="0"/>
                        <a:ea typeface="Calibri" pitchFamily="34" charset="0"/>
                        <a:cs typeface="Times New Roman" pitchFamily="18" charset="0"/>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200" b="0" i="0" u="none" strike="noStrike" cap="none" normalizeH="0" baseline="0" dirty="0">
                        <a:ln>
                          <a:noFill/>
                        </a:ln>
                        <a:solidFill>
                          <a:schemeClr val="tx1"/>
                        </a:solidFill>
                        <a:effectLst/>
                        <a:latin typeface="Calibri" pitchFamily="34" charset="0"/>
                        <a:cs typeface="Times New Roman" pitchFamily="18" charset="0"/>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n-US" sz="1800" kern="1200" dirty="0">
                          <a:solidFill>
                            <a:srgbClr val="3333CC"/>
                          </a:solidFill>
                          <a:latin typeface="+mn-lt"/>
                          <a:ea typeface="+mn-ea"/>
                          <a:cs typeface="+mn-cs"/>
                        </a:rPr>
                        <a:t>4</a:t>
                      </a: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6</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7</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n-US" sz="1800" kern="1200" dirty="0">
                          <a:solidFill>
                            <a:srgbClr val="3333CC"/>
                          </a:solidFill>
                          <a:latin typeface="+mn-lt"/>
                          <a:ea typeface="+mn-ea"/>
                          <a:cs typeface="+mn-cs"/>
                        </a:rPr>
                        <a:t>1</a:t>
                      </a: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n-US" sz="1800" kern="1200" dirty="0">
                          <a:solidFill>
                            <a:srgbClr val="3333CC"/>
                          </a:solidFill>
                          <a:latin typeface="+mn-lt"/>
                          <a:ea typeface="+mn-ea"/>
                          <a:cs typeface="+mn-cs"/>
                        </a:rPr>
                        <a:t>5</a:t>
                      </a:r>
                      <a:endParaRPr lang="el-GR" sz="1800" kern="1200" dirty="0">
                        <a:solidFill>
                          <a:srgbClr val="3333CC"/>
                        </a:solidFill>
                        <a:latin typeface="+mn-lt"/>
                        <a:ea typeface="+mn-ea"/>
                        <a:cs typeface="+mn-cs"/>
                      </a:endParaRP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2</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lang="el-GR" sz="1800" kern="1200" dirty="0">
                          <a:solidFill>
                            <a:srgbClr val="3333CC"/>
                          </a:solidFill>
                          <a:latin typeface="+mn-lt"/>
                          <a:ea typeface="+mn-ea"/>
                          <a:cs typeface="+mn-cs"/>
                        </a:rPr>
                        <a:t>3</a:t>
                      </a:r>
                    </a:p>
                  </a:txBody>
                  <a:tcPr marL="68580" marR="68580" marT="12065" marB="0" anchor="ctr" horzOverflow="overflow">
                    <a:lnL>
                      <a:noFill/>
                    </a:lnL>
                    <a:lnR>
                      <a:noFill/>
                    </a:lnR>
                    <a:lnT w="12700" cap="flat" cmpd="sng" algn="ctr">
                      <a:solidFill>
                        <a:srgbClr val="C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035417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948391" cy="1200329"/>
          </a:xfrm>
          <a:prstGeom prst="rect">
            <a:avLst/>
          </a:prstGeom>
        </p:spPr>
        <p:txBody>
          <a:bodyPr wrap="square">
            <a:spAutoFit/>
          </a:bodyPr>
          <a:lstStyle/>
          <a:p>
            <a:pPr marL="0" lvl="3"/>
            <a:r>
              <a:rPr lang="el-GR" b="1" dirty="0">
                <a:solidFill>
                  <a:srgbClr val="C00000"/>
                </a:solidFill>
                <a:latin typeface="Times New Roman" pitchFamily="18" charset="0"/>
                <a:cs typeface="Times New Roman" pitchFamily="18" charset="0"/>
                <a:sym typeface="Wingdings" pitchFamily="2" charset="2"/>
              </a:rPr>
              <a:t>Αυτοαναστρέφουσες μεταθέσεις</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r>
              <a:rPr lang="el-GR" sz="1800" dirty="0">
                <a:effectLst/>
                <a:latin typeface="Cambria" panose="02040503050406030204" pitchFamily="18" charset="0"/>
                <a:ea typeface="Times New Roman" panose="02020603050405020304" pitchFamily="18" charset="0"/>
                <a:cs typeface="Times New Roman" panose="02020603050405020304" pitchFamily="18" charset="0"/>
              </a:rPr>
              <a:t>Πριν περιγράψουμε τις αυτοαναστρέφουσες μεταθέσεις, πρώτα θα αναφέρουν κάποιες βασικές έννοιες που θα μας βοηθήσουν να οικοδομήσουμε τις αυτοαναστρέφουσες μεταθέσεις.</a:t>
            </a:r>
            <a:r>
              <a:rPr lang="el-GR" dirty="0">
                <a:solidFill>
                  <a:schemeClr val="tx1">
                    <a:lumMod val="95000"/>
                    <a:lumOff val="5000"/>
                  </a:schemeClr>
                </a:solidFill>
                <a:latin typeface="Times New Roman" pitchFamily="18" charset="0"/>
                <a:cs typeface="Times New Roman" pitchFamily="18" charset="0"/>
                <a:sym typeface="Wingdings" pitchFamily="2" charset="2"/>
              </a:rPr>
              <a:t> </a:t>
            </a:r>
            <a:endParaRPr lang="en-US" dirty="0"/>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82</a:t>
            </a:fld>
            <a:endParaRPr lang="el-GR" altLang="el-GR" sz="1200" dirty="0">
              <a:latin typeface="Cambria" pitchFamily="18" charset="0"/>
            </a:endParaRPr>
          </a:p>
        </p:txBody>
      </p:sp>
      <p:sp>
        <p:nvSpPr>
          <p:cNvPr id="11" name="TextBox 10">
            <a:extLst>
              <a:ext uri="{FF2B5EF4-FFF2-40B4-BE49-F238E27FC236}">
                <a16:creationId xmlns:a16="http://schemas.microsoft.com/office/drawing/2014/main" id="{02CE74D0-6E1C-41E6-94B8-815D3F973F1D}"/>
              </a:ext>
            </a:extLst>
          </p:cNvPr>
          <p:cNvSpPr txBox="1"/>
          <p:nvPr/>
        </p:nvSpPr>
        <p:spPr>
          <a:xfrm>
            <a:off x="827537" y="2707510"/>
            <a:ext cx="8064943" cy="3139321"/>
          </a:xfrm>
          <a:prstGeom prst="rect">
            <a:avLst/>
          </a:prstGeom>
          <a:noFill/>
        </p:spPr>
        <p:txBody>
          <a:bodyPr wrap="square">
            <a:spAutoFit/>
          </a:bodyPr>
          <a:lstStyle/>
          <a:p>
            <a:pPr marL="285750" indent="-285750" algn="just">
              <a:buFont typeface="Arial" panose="020B0604020202020204" pitchFamily="34" charset="0"/>
              <a:buChar char="•"/>
            </a:pPr>
            <a:r>
              <a:rPr lang="el-GR" b="1" dirty="0">
                <a:solidFill>
                  <a:srgbClr val="C00000"/>
                </a:solidFill>
                <a:latin typeface="Times New Roman" pitchFamily="18" charset="0"/>
                <a:cs typeface="Times New Roman" pitchFamily="18" charset="0"/>
              </a:rPr>
              <a:t>Ορισμός </a:t>
            </a:r>
            <a:r>
              <a:rPr lang="en-US" b="1" dirty="0">
                <a:solidFill>
                  <a:srgbClr val="C00000"/>
                </a:solidFill>
                <a:latin typeface="Times New Roman" pitchFamily="18" charset="0"/>
                <a:cs typeface="Times New Roman" pitchFamily="18" charset="0"/>
              </a:rPr>
              <a:t>: </a:t>
            </a:r>
            <a:r>
              <a:rPr lang="el-GR" b="1" dirty="0">
                <a:solidFill>
                  <a:srgbClr val="C00000"/>
                </a:solidFill>
                <a:latin typeface="Times New Roman" pitchFamily="18" charset="0"/>
                <a:cs typeface="Times New Roman" pitchFamily="18" charset="0"/>
              </a:rPr>
              <a:t>Αυτοαναστρέφουσες μεταθέσεις.</a:t>
            </a:r>
            <a:r>
              <a:rPr lang="el-GR" b="1" i="1" dirty="0">
                <a:solidFill>
                  <a:srgbClr val="C00000"/>
                </a:solidFill>
                <a:latin typeface="Times New Roman" pitchFamily="18" charset="0"/>
                <a:cs typeface="Times New Roman" pitchFamily="18" charset="0"/>
              </a:rPr>
              <a:t> </a:t>
            </a:r>
            <a:endParaRPr lang="en-US" b="1" i="1" dirty="0">
              <a:solidFill>
                <a:srgbClr val="C00000"/>
              </a:solidFill>
              <a:latin typeface="Times New Roman" pitchFamily="18" charset="0"/>
              <a:cs typeface="Times New Roman" pitchFamily="18" charset="0"/>
            </a:endParaRPr>
          </a:p>
          <a:p>
            <a:pPr algn="just"/>
            <a:r>
              <a:rPr lang="el-CY" b="1" i="1" dirty="0">
                <a:solidFill>
                  <a:srgbClr val="C00000"/>
                </a:solidFill>
                <a:latin typeface="Times New Roman" pitchFamily="18" charset="0"/>
                <a:cs typeface="Times New Roman" pitchFamily="18" charset="0"/>
              </a:rPr>
              <a:t>	</a:t>
            </a:r>
            <a:r>
              <a:rPr lang="el-CY" b="1" dirty="0">
                <a:solidFill>
                  <a:srgbClr val="C00000"/>
                </a:solidFill>
                <a:latin typeface="Times New Roman" pitchFamily="18" charset="0"/>
                <a:cs typeface="Times New Roman" pitchFamily="18" charset="0"/>
              </a:rPr>
              <a:t>Παράδειγμα</a:t>
            </a:r>
            <a:r>
              <a:rPr lang="en-US" b="1" dirty="0">
                <a:solidFill>
                  <a:srgbClr val="C00000"/>
                </a:solidFill>
                <a:latin typeface="Times New Roman" pitchFamily="18" charset="0"/>
                <a:cs typeface="Times New Roman" pitchFamily="18" charset="0"/>
              </a:rPr>
              <a:t> (</a:t>
            </a:r>
            <a:r>
              <a:rPr lang="el-CY" b="1" dirty="0">
                <a:solidFill>
                  <a:srgbClr val="C00000"/>
                </a:solidFill>
                <a:latin typeface="Times New Roman" pitchFamily="18" charset="0"/>
                <a:cs typeface="Times New Roman" pitchFamily="18" charset="0"/>
              </a:rPr>
              <a:t>Συνέχεια)</a:t>
            </a:r>
            <a:r>
              <a:rPr lang="en-US" b="1" dirty="0">
                <a:solidFill>
                  <a:srgbClr val="C00000"/>
                </a:solidFill>
                <a:latin typeface="Times New Roman" pitchFamily="18" charset="0"/>
                <a:cs typeface="Times New Roman" pitchFamily="18" charset="0"/>
              </a:rPr>
              <a:t>:</a:t>
            </a:r>
            <a:endParaRPr lang="el-CY" b="1" dirty="0">
              <a:solidFill>
                <a:srgbClr val="C00000"/>
              </a:solidFill>
              <a:latin typeface="Times New Roman" pitchFamily="18" charset="0"/>
              <a:cs typeface="Times New Roman" pitchFamily="18" charset="0"/>
            </a:endParaRPr>
          </a:p>
          <a:p>
            <a:pPr marL="1657350" lvl="3" indent="-285750" algn="just">
              <a:buFont typeface="Wingdings" panose="05000000000000000000" pitchFamily="2" charset="2"/>
              <a:buChar char="Ø"/>
            </a:pPr>
            <a:r>
              <a:rPr lang="el-CY" dirty="0">
                <a:latin typeface="Times New Roman" pitchFamily="18" charset="0"/>
                <a:cs typeface="Times New Roman" pitchFamily="18" charset="0"/>
              </a:rPr>
              <a:t>Η </a:t>
            </a:r>
            <a:r>
              <a:rPr lang="el-CY" i="1" dirty="0">
                <a:latin typeface="Times New Roman" pitchFamily="18" charset="0"/>
                <a:cs typeface="Times New Roman" pitchFamily="18" charset="0"/>
              </a:rPr>
              <a:t>π </a:t>
            </a:r>
            <a:r>
              <a:rPr lang="el-CY" dirty="0">
                <a:latin typeface="Times New Roman" pitchFamily="18" charset="0"/>
                <a:cs typeface="Times New Roman" pitchFamily="18" charset="0"/>
              </a:rPr>
              <a:t>είναι αυτοαναστρέφουσα μόνο </a:t>
            </a:r>
            <a:r>
              <a:rPr lang="el-GR" dirty="0">
                <a:latin typeface="Times New Roman" pitchFamily="18" charset="0"/>
                <a:cs typeface="Times New Roman" pitchFamily="18" charset="0"/>
              </a:rPr>
              <a:t>α</a:t>
            </a:r>
            <a:r>
              <a:rPr lang="el-CY" dirty="0">
                <a:latin typeface="Times New Roman" pitchFamily="18" charset="0"/>
                <a:cs typeface="Times New Roman" pitchFamily="18" charset="0"/>
              </a:rPr>
              <a:t>ν περιέχει κύκλους μήκους 2 και έναν κύκλο μήκους 1.</a:t>
            </a:r>
          </a:p>
          <a:p>
            <a:pPr marL="1657350" lvl="3" indent="-285750" algn="just">
              <a:buFont typeface="Wingdings" panose="05000000000000000000" pitchFamily="2" charset="2"/>
              <a:buChar char="Ø"/>
            </a:pPr>
            <a:endParaRPr lang="el-CY" dirty="0">
              <a:latin typeface="Times New Roman" pitchFamily="18" charset="0"/>
              <a:cs typeface="Times New Roman" pitchFamily="18" charset="0"/>
            </a:endParaRPr>
          </a:p>
          <a:p>
            <a:pPr lvl="3" algn="just"/>
            <a:r>
              <a:rPr lang="el-CY" dirty="0">
                <a:latin typeface="Times New Roman" pitchFamily="18" charset="0"/>
                <a:cs typeface="Times New Roman" pitchFamily="18" charset="0"/>
              </a:rPr>
              <a:t>	 </a:t>
            </a:r>
            <a:r>
              <a:rPr lang="el-CY" i="1" dirty="0">
                <a:latin typeface="Times New Roman" pitchFamily="18" charset="0"/>
                <a:cs typeface="Times New Roman" pitchFamily="18" charset="0"/>
              </a:rPr>
              <a:t>π</a:t>
            </a:r>
            <a:r>
              <a:rPr lang="el-CY" dirty="0">
                <a:latin typeface="Times New Roman" pitchFamily="18" charset="0"/>
                <a:cs typeface="Times New Roman" pitchFamily="18" charset="0"/>
              </a:rPr>
              <a:t> = (4,6,7,1,5,2,3</a:t>
            </a:r>
            <a:r>
              <a:rPr lang="en-US" dirty="0">
                <a:latin typeface="Times New Roman" pitchFamily="18" charset="0"/>
                <a:cs typeface="Times New Roman" pitchFamily="18" charset="0"/>
              </a:rPr>
              <a:t>)</a:t>
            </a:r>
            <a:endParaRPr lang="el-CY" dirty="0">
              <a:latin typeface="Times New Roman" pitchFamily="18" charset="0"/>
              <a:cs typeface="Times New Roman" pitchFamily="18" charset="0"/>
            </a:endParaRPr>
          </a:p>
          <a:p>
            <a:pPr lvl="3" algn="just"/>
            <a:r>
              <a:rPr lang="el-CY" dirty="0">
                <a:latin typeface="Times New Roman" pitchFamily="18" charset="0"/>
                <a:cs typeface="Times New Roman" pitchFamily="18" charset="0"/>
              </a:rPr>
              <a:t>	</a:t>
            </a:r>
          </a:p>
          <a:p>
            <a:pPr marL="1657350" lvl="3" indent="-285750" algn="just">
              <a:buFont typeface="Wingdings" panose="05000000000000000000" pitchFamily="2" charset="2"/>
              <a:buChar char="Ø"/>
            </a:pPr>
            <a:endParaRPr lang="el-CY" dirty="0">
              <a:latin typeface="Times New Roman" pitchFamily="18" charset="0"/>
              <a:cs typeface="Times New Roman" pitchFamily="18" charset="0"/>
            </a:endParaRPr>
          </a:p>
          <a:p>
            <a:pPr algn="just"/>
            <a:r>
              <a:rPr lang="el-CY" dirty="0">
                <a:latin typeface="Times New Roman" pitchFamily="18" charset="0"/>
                <a:cs typeface="Times New Roman" pitchFamily="18" charset="0"/>
              </a:rPr>
              <a:t>		</a:t>
            </a:r>
          </a:p>
          <a:p>
            <a:pPr algn="just"/>
            <a:r>
              <a:rPr lang="el-CY" dirty="0">
                <a:latin typeface="Times New Roman" pitchFamily="18" charset="0"/>
                <a:cs typeface="Times New Roman" pitchFamily="18" charset="0"/>
              </a:rPr>
              <a:t>		</a:t>
            </a:r>
          </a:p>
          <a:p>
            <a:pPr algn="just"/>
            <a:r>
              <a:rPr lang="el-CY" dirty="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
        <p:nvSpPr>
          <p:cNvPr id="22" name="TextBox 21">
            <a:extLst>
              <a:ext uri="{FF2B5EF4-FFF2-40B4-BE49-F238E27FC236}">
                <a16:creationId xmlns:a16="http://schemas.microsoft.com/office/drawing/2014/main" id="{8FAE26AB-B1F5-4EA5-88C3-7A078174223B}"/>
              </a:ext>
            </a:extLst>
          </p:cNvPr>
          <p:cNvSpPr txBox="1"/>
          <p:nvPr/>
        </p:nvSpPr>
        <p:spPr>
          <a:xfrm>
            <a:off x="2699792" y="4481331"/>
            <a:ext cx="1735988" cy="369332"/>
          </a:xfrm>
          <a:prstGeom prst="rect">
            <a:avLst/>
          </a:prstGeom>
          <a:noFill/>
        </p:spPr>
        <p:txBody>
          <a:bodyPr wrap="none" rtlCol="0">
            <a:spAutoFit/>
          </a:bodyPr>
          <a:lstStyle/>
          <a:p>
            <a:r>
              <a:rPr lang="el-CY" dirty="0"/>
              <a:t>Κύκλοι μήκους 2</a:t>
            </a:r>
            <a:endParaRPr lang="en-GB" dirty="0"/>
          </a:p>
        </p:txBody>
      </p:sp>
      <p:cxnSp>
        <p:nvCxnSpPr>
          <p:cNvPr id="23" name="Straight Arrow Connector 22">
            <a:extLst>
              <a:ext uri="{FF2B5EF4-FFF2-40B4-BE49-F238E27FC236}">
                <a16:creationId xmlns:a16="http://schemas.microsoft.com/office/drawing/2014/main" id="{4AE6473A-9680-4156-B178-F065600B4904}"/>
              </a:ext>
            </a:extLst>
          </p:cNvPr>
          <p:cNvCxnSpPr>
            <a:cxnSpLocks/>
          </p:cNvCxnSpPr>
          <p:nvPr/>
        </p:nvCxnSpPr>
        <p:spPr>
          <a:xfrm>
            <a:off x="4511399" y="4665997"/>
            <a:ext cx="2577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B185814-A4AE-49F3-A48F-EA5C6EFF38E6}"/>
              </a:ext>
            </a:extLst>
          </p:cNvPr>
          <p:cNvSpPr txBox="1"/>
          <p:nvPr/>
        </p:nvSpPr>
        <p:spPr>
          <a:xfrm>
            <a:off x="4853121" y="4481331"/>
            <a:ext cx="1742785" cy="369332"/>
          </a:xfrm>
          <a:prstGeom prst="rect">
            <a:avLst/>
          </a:prstGeom>
          <a:noFill/>
        </p:spPr>
        <p:txBody>
          <a:bodyPr wrap="none" rtlCol="0">
            <a:spAutoFit/>
          </a:bodyPr>
          <a:lstStyle/>
          <a:p>
            <a:pPr algn="r"/>
            <a:r>
              <a:rPr lang="en-US" dirty="0">
                <a:latin typeface="Times New Roman" panose="02020603050405020304" pitchFamily="18" charset="0"/>
                <a:cs typeface="Times New Roman" panose="02020603050405020304" pitchFamily="18" charset="0"/>
              </a:rPr>
              <a:t>[4,1], [6,2], [7,3]</a:t>
            </a:r>
            <a:endParaRPr lang="en-GB"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6860F369-3D69-44D8-8478-28F8A0B340C1}"/>
              </a:ext>
            </a:extLst>
          </p:cNvPr>
          <p:cNvSpPr txBox="1"/>
          <p:nvPr/>
        </p:nvSpPr>
        <p:spPr>
          <a:xfrm>
            <a:off x="2699792" y="4856106"/>
            <a:ext cx="1766446" cy="369332"/>
          </a:xfrm>
          <a:prstGeom prst="rect">
            <a:avLst/>
          </a:prstGeom>
          <a:noFill/>
        </p:spPr>
        <p:txBody>
          <a:bodyPr wrap="none" rtlCol="0">
            <a:spAutoFit/>
          </a:bodyPr>
          <a:lstStyle/>
          <a:p>
            <a:r>
              <a:rPr lang="el-CY" dirty="0"/>
              <a:t>Κύκλος μήκους 1</a:t>
            </a:r>
            <a:endParaRPr lang="en-GB" dirty="0"/>
          </a:p>
        </p:txBody>
      </p:sp>
      <p:cxnSp>
        <p:nvCxnSpPr>
          <p:cNvPr id="29" name="Straight Arrow Connector 28">
            <a:extLst>
              <a:ext uri="{FF2B5EF4-FFF2-40B4-BE49-F238E27FC236}">
                <a16:creationId xmlns:a16="http://schemas.microsoft.com/office/drawing/2014/main" id="{2E9FAA09-DE31-41EA-97C8-F466D247842C}"/>
              </a:ext>
            </a:extLst>
          </p:cNvPr>
          <p:cNvCxnSpPr>
            <a:cxnSpLocks/>
          </p:cNvCxnSpPr>
          <p:nvPr/>
        </p:nvCxnSpPr>
        <p:spPr>
          <a:xfrm>
            <a:off x="4518078" y="5043978"/>
            <a:ext cx="2577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4E7DAAB-EEF1-4128-9E2A-BF5F75C390B8}"/>
              </a:ext>
            </a:extLst>
          </p:cNvPr>
          <p:cNvSpPr txBox="1"/>
          <p:nvPr/>
        </p:nvSpPr>
        <p:spPr>
          <a:xfrm>
            <a:off x="4889245" y="4809946"/>
            <a:ext cx="453970" cy="369332"/>
          </a:xfrm>
          <a:prstGeom prst="rect">
            <a:avLst/>
          </a:prstGeom>
          <a:noFill/>
        </p:spPr>
        <p:txBody>
          <a:bodyPr wrap="none" rtlCol="0">
            <a:spAutoFit/>
          </a:bodyPr>
          <a:lstStyle/>
          <a:p>
            <a:pPr algn="r"/>
            <a:r>
              <a:rPr lang="en-US" dirty="0">
                <a:latin typeface="Times New Roman" panose="02020603050405020304" pitchFamily="18" charset="0"/>
                <a:cs typeface="Times New Roman" panose="02020603050405020304" pitchFamily="18" charset="0"/>
              </a:rPr>
              <a:t>[5]</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93034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4" y="1465734"/>
            <a:ext cx="7948390" cy="1200329"/>
          </a:xfrm>
          <a:prstGeom prst="rect">
            <a:avLst/>
          </a:prstGeom>
        </p:spPr>
        <p:txBody>
          <a:bodyPr wrap="square">
            <a:spAutoFit/>
          </a:bodyPr>
          <a:lstStyle/>
          <a:p>
            <a:pPr marL="0" lvl="3" algn="just"/>
            <a:r>
              <a:rPr lang="el-GR" b="1" dirty="0">
                <a:solidFill>
                  <a:srgbClr val="C00000"/>
                </a:solidFill>
                <a:latin typeface="Times New Roman" pitchFamily="18" charset="0"/>
                <a:cs typeface="Times New Roman" pitchFamily="18" charset="0"/>
                <a:sym typeface="Wingdings" pitchFamily="2" charset="2"/>
              </a:rPr>
              <a:t>Ιδιότητες </a:t>
            </a:r>
            <a:r>
              <a:rPr lang="el-GR" b="1" dirty="0" err="1">
                <a:solidFill>
                  <a:srgbClr val="C00000"/>
                </a:solidFill>
                <a:latin typeface="Times New Roman" pitchFamily="18" charset="0"/>
                <a:cs typeface="Times New Roman" pitchFamily="18" charset="0"/>
                <a:sym typeface="Wingdings" pitchFamily="2" charset="2"/>
              </a:rPr>
              <a:t>αυτοαναστρεφουσών</a:t>
            </a:r>
            <a:r>
              <a:rPr lang="el-GR" b="1" dirty="0">
                <a:solidFill>
                  <a:srgbClr val="C00000"/>
                </a:solidFill>
                <a:latin typeface="Times New Roman" pitchFamily="18" charset="0"/>
                <a:cs typeface="Times New Roman" pitchFamily="18" charset="0"/>
                <a:sym typeface="Wingdings" pitchFamily="2" charset="2"/>
              </a:rPr>
              <a:t> μεταθέσεων</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r>
              <a:rPr lang="el-GR" dirty="0">
                <a:solidFill>
                  <a:schemeClr val="tx1">
                    <a:lumMod val="95000"/>
                    <a:lumOff val="5000"/>
                  </a:schemeClr>
                </a:solidFill>
                <a:latin typeface="+mj-lt"/>
                <a:cs typeface="Times New Roman" pitchFamily="18" charset="0"/>
                <a:sym typeface="Wingdings" pitchFamily="2" charset="2"/>
              </a:rPr>
              <a:t>Παρακάτω θα παρουσιάσουμε κάποιες σημαντικές ιδιότητες των </a:t>
            </a:r>
            <a:r>
              <a:rPr lang="el-GR" dirty="0" err="1">
                <a:solidFill>
                  <a:schemeClr val="tx1">
                    <a:lumMod val="95000"/>
                    <a:lumOff val="5000"/>
                  </a:schemeClr>
                </a:solidFill>
                <a:latin typeface="+mj-lt"/>
                <a:cs typeface="Times New Roman" pitchFamily="18" charset="0"/>
                <a:sym typeface="Wingdings" pitchFamily="2" charset="2"/>
              </a:rPr>
              <a:t>αυτοαναστρεφουσών</a:t>
            </a:r>
            <a:r>
              <a:rPr lang="el-GR" dirty="0">
                <a:solidFill>
                  <a:schemeClr val="tx1">
                    <a:lumMod val="95000"/>
                    <a:lumOff val="5000"/>
                  </a:schemeClr>
                </a:solidFill>
                <a:latin typeface="+mj-lt"/>
                <a:cs typeface="Times New Roman" pitchFamily="18" charset="0"/>
                <a:sym typeface="Wingdings" pitchFamily="2" charset="2"/>
              </a:rPr>
              <a:t> μεταθέσεων που μας βοηθούν να ανακτήσουμε το υδατόσημα όταν από αυτό έχει χαθεί σημαντική πληροφορία.</a:t>
            </a: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83</a:t>
            </a:fld>
            <a:endParaRPr lang="el-GR" altLang="el-GR" sz="1200" dirty="0">
              <a:latin typeface="Cambria" pitchFamily="18" charset="0"/>
            </a:endParaRPr>
          </a:p>
        </p:txBody>
      </p:sp>
    </p:spTree>
    <p:extLst>
      <p:ext uri="{BB962C8B-B14F-4D97-AF65-F5344CB8AC3E}">
        <p14:creationId xmlns:p14="http://schemas.microsoft.com/office/powerpoint/2010/main" val="13015735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948391" cy="1200329"/>
          </a:xfrm>
          <a:prstGeom prst="rect">
            <a:avLst/>
          </a:prstGeom>
        </p:spPr>
        <p:txBody>
          <a:bodyPr wrap="square">
            <a:spAutoFit/>
          </a:bodyPr>
          <a:lstStyle/>
          <a:p>
            <a:pPr marL="0" lvl="3"/>
            <a:r>
              <a:rPr lang="el-GR" b="1" dirty="0">
                <a:solidFill>
                  <a:srgbClr val="C00000"/>
                </a:solidFill>
                <a:latin typeface="Times New Roman" pitchFamily="18" charset="0"/>
                <a:cs typeface="Times New Roman" pitchFamily="18" charset="0"/>
                <a:sym typeface="Wingdings" pitchFamily="2" charset="2"/>
              </a:rPr>
              <a:t>Ιδιότητες </a:t>
            </a:r>
            <a:r>
              <a:rPr lang="el-GR" b="1" dirty="0" err="1">
                <a:solidFill>
                  <a:srgbClr val="C00000"/>
                </a:solidFill>
                <a:latin typeface="Times New Roman" pitchFamily="18" charset="0"/>
                <a:cs typeface="Times New Roman" pitchFamily="18" charset="0"/>
                <a:sym typeface="Wingdings" pitchFamily="2" charset="2"/>
              </a:rPr>
              <a:t>αυτοαναστρεφουσών</a:t>
            </a:r>
            <a:r>
              <a:rPr lang="el-GR" b="1" dirty="0">
                <a:solidFill>
                  <a:srgbClr val="C00000"/>
                </a:solidFill>
                <a:latin typeface="Times New Roman" pitchFamily="18" charset="0"/>
                <a:cs typeface="Times New Roman" pitchFamily="18" charset="0"/>
                <a:sym typeface="Wingdings" pitchFamily="2" charset="2"/>
              </a:rPr>
              <a:t> μεταθέσεων</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r>
              <a:rPr lang="el-GR" dirty="0">
                <a:solidFill>
                  <a:schemeClr val="tx1">
                    <a:lumMod val="95000"/>
                    <a:lumOff val="5000"/>
                  </a:schemeClr>
                </a:solidFill>
                <a:latin typeface="+mj-lt"/>
                <a:cs typeface="Times New Roman" pitchFamily="18" charset="0"/>
                <a:sym typeface="Wingdings" pitchFamily="2" charset="2"/>
              </a:rPr>
              <a:t>Παρακάτω θα παρουσιάσουμε κάποιες σημαντικές ιδιότητες των </a:t>
            </a:r>
            <a:r>
              <a:rPr lang="el-GR" dirty="0" err="1">
                <a:solidFill>
                  <a:schemeClr val="tx1">
                    <a:lumMod val="95000"/>
                    <a:lumOff val="5000"/>
                  </a:schemeClr>
                </a:solidFill>
                <a:latin typeface="+mj-lt"/>
                <a:cs typeface="Times New Roman" pitchFamily="18" charset="0"/>
                <a:sym typeface="Wingdings" pitchFamily="2" charset="2"/>
              </a:rPr>
              <a:t>αυτοαναστρεφουσών</a:t>
            </a:r>
            <a:r>
              <a:rPr lang="el-GR" dirty="0">
                <a:solidFill>
                  <a:schemeClr val="tx1">
                    <a:lumMod val="95000"/>
                    <a:lumOff val="5000"/>
                  </a:schemeClr>
                </a:solidFill>
                <a:latin typeface="+mj-lt"/>
                <a:cs typeface="Times New Roman" pitchFamily="18" charset="0"/>
                <a:sym typeface="Wingdings" pitchFamily="2" charset="2"/>
              </a:rPr>
              <a:t> μεταθέσεων που μας βοηθούν να ανακτήσουμε το υδατόσημα όταν από αυτό έχει χαθεί σημαντική πληροφορία.</a:t>
            </a: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84</a:t>
            </a:fld>
            <a:endParaRPr lang="el-GR" altLang="el-GR" sz="1200" dirty="0">
              <a:latin typeface="Cambria" pitchFamily="18" charset="0"/>
            </a:endParaRPr>
          </a:p>
        </p:txBody>
      </p:sp>
      <p:sp>
        <p:nvSpPr>
          <p:cNvPr id="9" name="TextBox 8">
            <a:extLst>
              <a:ext uri="{FF2B5EF4-FFF2-40B4-BE49-F238E27FC236}">
                <a16:creationId xmlns:a16="http://schemas.microsoft.com/office/drawing/2014/main" id="{3B42398F-3499-4578-B4B0-ED8DBFBC0E13}"/>
              </a:ext>
            </a:extLst>
          </p:cNvPr>
          <p:cNvSpPr txBox="1"/>
          <p:nvPr/>
        </p:nvSpPr>
        <p:spPr>
          <a:xfrm>
            <a:off x="885836" y="2693964"/>
            <a:ext cx="7776864" cy="1200329"/>
          </a:xfrm>
          <a:prstGeom prst="rect">
            <a:avLst/>
          </a:prstGeom>
          <a:noFill/>
        </p:spPr>
        <p:txBody>
          <a:bodyPr wrap="square">
            <a:spAutoFit/>
          </a:bodyPr>
          <a:lstStyle/>
          <a:p>
            <a:r>
              <a:rPr lang="el-CY" dirty="0">
                <a:solidFill>
                  <a:srgbClr val="FF0000"/>
                </a:solidFill>
                <a:latin typeface="Cambria" panose="02040503050406030204" pitchFamily="18" charset="0"/>
                <a:ea typeface="Cambria" panose="02040503050406030204" pitchFamily="18" charset="0"/>
              </a:rPr>
              <a:t>Ιδιότητα 1</a:t>
            </a:r>
            <a:r>
              <a:rPr lang="en-US" dirty="0">
                <a:solidFill>
                  <a:srgbClr val="FF0000"/>
                </a:solidFill>
                <a:latin typeface="Cambria" panose="02040503050406030204" pitchFamily="18" charset="0"/>
                <a:ea typeface="Cambria" panose="02040503050406030204" pitchFamily="18" charset="0"/>
              </a:rPr>
              <a:t>: </a:t>
            </a:r>
            <a:endParaRPr lang="el-CY" dirty="0">
              <a:solidFill>
                <a:srgbClr val="FF0000"/>
              </a:solidFill>
              <a:latin typeface="Cambria" panose="02040503050406030204" pitchFamily="18" charset="0"/>
              <a:ea typeface="Cambria" panose="02040503050406030204" pitchFamily="18" charset="0"/>
            </a:endParaRPr>
          </a:p>
          <a:p>
            <a:endParaRPr lang="el-CY" dirty="0">
              <a:solidFill>
                <a:srgbClr val="FF0000"/>
              </a:solidFill>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E</a:t>
            </a:r>
            <a:r>
              <a:rPr lang="el-CY" dirty="0">
                <a:latin typeface="Cambria" panose="02040503050406030204" pitchFamily="18" charset="0"/>
                <a:ea typeface="Cambria" panose="02040503050406030204" pitchFamily="18" charset="0"/>
              </a:rPr>
              <a:t>στω η αυτοαναστρέφουσα μετάθεση </a:t>
            </a:r>
            <a:r>
              <a:rPr lang="el-CY" i="1" dirty="0">
                <a:latin typeface="Cambria" panose="02040503050406030204" pitchFamily="18" charset="0"/>
                <a:ea typeface="Cambria" panose="02040503050406030204" pitchFamily="18" charset="0"/>
              </a:rPr>
              <a:t>π</a:t>
            </a:r>
            <a:r>
              <a:rPr lang="el-CY" dirty="0">
                <a:latin typeface="Cambria" panose="02040503050406030204" pitchFamily="18" charset="0"/>
                <a:ea typeface="Cambria" panose="02040503050406030204" pitchFamily="18" charset="0"/>
              </a:rPr>
              <a:t>* = (4,6,7,1,5,2,3) του αριθμού </a:t>
            </a:r>
            <a:r>
              <a:rPr lang="en-US" i="1" dirty="0">
                <a:latin typeface="Cambria" panose="02040503050406030204" pitchFamily="18" charset="0"/>
                <a:ea typeface="Cambria" panose="02040503050406030204" pitchFamily="18" charset="0"/>
              </a:rPr>
              <a:t>w</a:t>
            </a:r>
            <a:r>
              <a:rPr lang="en-US" dirty="0">
                <a:latin typeface="Cambria" panose="02040503050406030204" pitchFamily="18" charset="0"/>
                <a:ea typeface="Cambria" panose="02040503050406030204" pitchFamily="18" charset="0"/>
              </a:rPr>
              <a:t>= 5 </a:t>
            </a:r>
            <a:r>
              <a:rPr lang="el-CY" dirty="0">
                <a:latin typeface="Cambria" panose="02040503050406030204" pitchFamily="18" charset="0"/>
                <a:ea typeface="Cambria" panose="02040503050406030204" pitchFamily="18" charset="0"/>
              </a:rPr>
              <a:t>μήκους δυαδικής αναπαράστασης </a:t>
            </a:r>
            <a:r>
              <a:rPr lang="en-US" i="1" dirty="0">
                <a:latin typeface="Cambria" panose="02040503050406030204" pitchFamily="18" charset="0"/>
                <a:ea typeface="Cambria" panose="02040503050406030204" pitchFamily="18" charset="0"/>
              </a:rPr>
              <a:t>n</a:t>
            </a:r>
            <a:r>
              <a:rPr lang="en-US" dirty="0">
                <a:latin typeface="Cambria" panose="02040503050406030204" pitchFamily="18" charset="0"/>
                <a:ea typeface="Cambria" panose="02040503050406030204" pitchFamily="18" charset="0"/>
              </a:rPr>
              <a:t> = 3. </a:t>
            </a:r>
            <a:endParaRPr lang="el-GR" dirty="0">
              <a:latin typeface="Cambria" panose="02040503050406030204" pitchFamily="18" charset="0"/>
              <a:ea typeface="Cambria" panose="02040503050406030204" pitchFamily="18" charset="0"/>
            </a:endParaRPr>
          </a:p>
        </p:txBody>
      </p:sp>
      <p:sp>
        <p:nvSpPr>
          <p:cNvPr id="2" name="TextBox 1">
            <a:extLst>
              <a:ext uri="{FF2B5EF4-FFF2-40B4-BE49-F238E27FC236}">
                <a16:creationId xmlns:a16="http://schemas.microsoft.com/office/drawing/2014/main" id="{77BA4FE4-5799-42CD-B27D-F4E5962518C2}"/>
              </a:ext>
            </a:extLst>
          </p:cNvPr>
          <p:cNvSpPr txBox="1"/>
          <p:nvPr/>
        </p:nvSpPr>
        <p:spPr>
          <a:xfrm>
            <a:off x="3768223" y="4145988"/>
            <a:ext cx="2012089" cy="369332"/>
          </a:xfrm>
          <a:prstGeom prst="rect">
            <a:avLst/>
          </a:prstGeom>
          <a:noFill/>
        </p:spPr>
        <p:txBody>
          <a:bodyPr wrap="none" rtlCol="0">
            <a:spAutoFit/>
          </a:bodyPr>
          <a:lstStyle/>
          <a:p>
            <a:r>
              <a:rPr lang="el-CY" i="1" dirty="0">
                <a:latin typeface="Cambria" panose="02040503050406030204" pitchFamily="18" charset="0"/>
                <a:ea typeface="Cambria" panose="02040503050406030204" pitchFamily="18" charset="0"/>
              </a:rPr>
              <a:t>π</a:t>
            </a:r>
            <a:r>
              <a:rPr lang="el-CY" dirty="0">
                <a:latin typeface="Cambria" panose="02040503050406030204" pitchFamily="18" charset="0"/>
                <a:ea typeface="Cambria" panose="02040503050406030204" pitchFamily="18" charset="0"/>
              </a:rPr>
              <a:t>* = (</a:t>
            </a:r>
            <a:r>
              <a:rPr lang="el-CY" dirty="0">
                <a:solidFill>
                  <a:srgbClr val="FF0000"/>
                </a:solidFill>
                <a:latin typeface="Cambria" panose="02040503050406030204" pitchFamily="18" charset="0"/>
                <a:ea typeface="Cambria" panose="02040503050406030204" pitchFamily="18" charset="0"/>
              </a:rPr>
              <a:t>4</a:t>
            </a:r>
            <a:r>
              <a:rPr lang="el-CY" dirty="0">
                <a:latin typeface="Cambria" panose="02040503050406030204" pitchFamily="18" charset="0"/>
                <a:ea typeface="Cambria" panose="02040503050406030204" pitchFamily="18" charset="0"/>
              </a:rPr>
              <a:t>,6,7,</a:t>
            </a:r>
            <a:r>
              <a:rPr lang="el-CY" dirty="0">
                <a:solidFill>
                  <a:srgbClr val="FF0000"/>
                </a:solidFill>
                <a:latin typeface="Cambria" panose="02040503050406030204" pitchFamily="18" charset="0"/>
                <a:ea typeface="Cambria" panose="02040503050406030204" pitchFamily="18" charset="0"/>
              </a:rPr>
              <a:t>1</a:t>
            </a:r>
            <a:r>
              <a:rPr lang="el-CY" dirty="0">
                <a:latin typeface="Cambria" panose="02040503050406030204" pitchFamily="18" charset="0"/>
                <a:ea typeface="Cambria" panose="02040503050406030204" pitchFamily="18" charset="0"/>
              </a:rPr>
              <a:t>,5,2,3)</a:t>
            </a:r>
            <a:endParaRPr lang="en-GB" dirty="0"/>
          </a:p>
        </p:txBody>
      </p:sp>
      <p:cxnSp>
        <p:nvCxnSpPr>
          <p:cNvPr id="4" name="Straight Arrow Connector 3">
            <a:extLst>
              <a:ext uri="{FF2B5EF4-FFF2-40B4-BE49-F238E27FC236}">
                <a16:creationId xmlns:a16="http://schemas.microsoft.com/office/drawing/2014/main" id="{EFBF7FE4-C92A-41D9-A15D-1F461605D820}"/>
              </a:ext>
            </a:extLst>
          </p:cNvPr>
          <p:cNvCxnSpPr>
            <a:cxnSpLocks/>
            <a:endCxn id="18" idx="0"/>
          </p:cNvCxnSpPr>
          <p:nvPr/>
        </p:nvCxnSpPr>
        <p:spPr>
          <a:xfrm flipH="1">
            <a:off x="4058565" y="4515320"/>
            <a:ext cx="369419" cy="690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3DD1657-C092-4E39-880D-0CF354395EB6}"/>
              </a:ext>
            </a:extLst>
          </p:cNvPr>
          <p:cNvCxnSpPr>
            <a:cxnSpLocks/>
          </p:cNvCxnSpPr>
          <p:nvPr/>
        </p:nvCxnSpPr>
        <p:spPr>
          <a:xfrm>
            <a:off x="5004048" y="4515320"/>
            <a:ext cx="360040" cy="690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2F0C2FA-A0E7-4B36-B16D-55FC5CFF31CE}"/>
                  </a:ext>
                </a:extLst>
              </p:cNvPr>
              <p:cNvSpPr txBox="1"/>
              <p:nvPr/>
            </p:nvSpPr>
            <p:spPr>
              <a:xfrm>
                <a:off x="3345188" y="5206285"/>
                <a:ext cx="1426753" cy="369332"/>
              </a:xfrm>
              <a:prstGeom prst="rect">
                <a:avLst/>
              </a:prstGeom>
              <a:noFill/>
            </p:spPr>
            <p:txBody>
              <a:bodyPr wrap="square">
                <a:spAutoFit/>
              </a:bodyPr>
              <a:lstStyle/>
              <a:p>
                <a14:m>
                  <m:oMath xmlns:m="http://schemas.openxmlformats.org/officeDocument/2006/math">
                    <m:sSub>
                      <m:sSubPr>
                        <m:ctrlPr>
                          <a:rPr lang="el-CY" i="1" smtClean="0">
                            <a:latin typeface="Cambria Math" panose="02040503050406030204" pitchFamily="18" charset="0"/>
                          </a:rPr>
                        </m:ctrlPr>
                      </m:sSubPr>
                      <m:e>
                        <m:r>
                          <a:rPr lang="el-CY" b="0" i="1" smtClean="0">
                            <a:latin typeface="Cambria Math" panose="02040503050406030204" pitchFamily="18" charset="0"/>
                          </a:rPr>
                          <m:t>𝜋</m:t>
                        </m:r>
                      </m:e>
                      <m:sub>
                        <m:r>
                          <a:rPr lang="el-CY" b="0" i="1" smtClean="0">
                            <a:latin typeface="Cambria Math" panose="02040503050406030204" pitchFamily="18" charset="0"/>
                          </a:rPr>
                          <m:t>1</m:t>
                        </m:r>
                      </m:sub>
                    </m:sSub>
                  </m:oMath>
                </a14:m>
                <a:r>
                  <a:rPr lang="el-CY" dirty="0"/>
                  <a:t>= </a:t>
                </a:r>
                <a:r>
                  <a:rPr lang="en-US" i="1" dirty="0">
                    <a:latin typeface="Cambria" panose="02040503050406030204" pitchFamily="18" charset="0"/>
                    <a:ea typeface="Cambria" panose="02040503050406030204" pitchFamily="18" charset="0"/>
                  </a:rPr>
                  <a:t>n</a:t>
                </a:r>
                <a:r>
                  <a:rPr lang="en-US" dirty="0">
                    <a:latin typeface="Cambria" panose="02040503050406030204" pitchFamily="18" charset="0"/>
                    <a:ea typeface="Cambria" panose="02040503050406030204" pitchFamily="18" charset="0"/>
                  </a:rPr>
                  <a:t> + 1</a:t>
                </a:r>
                <a:endParaRPr lang="en-GB" dirty="0">
                  <a:latin typeface="Cambria" panose="02040503050406030204" pitchFamily="18" charset="0"/>
                  <a:ea typeface="Cambria" panose="02040503050406030204" pitchFamily="18" charset="0"/>
                </a:endParaRPr>
              </a:p>
            </p:txBody>
          </p:sp>
        </mc:Choice>
        <mc:Fallback xmlns="">
          <p:sp>
            <p:nvSpPr>
              <p:cNvPr id="18" name="TextBox 17">
                <a:extLst>
                  <a:ext uri="{FF2B5EF4-FFF2-40B4-BE49-F238E27FC236}">
                    <a16:creationId xmlns:a16="http://schemas.microsoft.com/office/drawing/2014/main" id="{F2F0C2FA-A0E7-4B36-B16D-55FC5CFF31CE}"/>
                  </a:ext>
                </a:extLst>
              </p:cNvPr>
              <p:cNvSpPr txBox="1">
                <a:spLocks noRot="1" noChangeAspect="1" noMove="1" noResize="1" noEditPoints="1" noAdjustHandles="1" noChangeArrowheads="1" noChangeShapeType="1" noTextEdit="1"/>
              </p:cNvSpPr>
              <p:nvPr/>
            </p:nvSpPr>
            <p:spPr>
              <a:xfrm>
                <a:off x="3345188" y="5206285"/>
                <a:ext cx="1426753" cy="369332"/>
              </a:xfrm>
              <a:prstGeom prst="rect">
                <a:avLst/>
              </a:prstGeom>
              <a:blipFill>
                <a:blip r:embed="rId3"/>
                <a:stretch>
                  <a:fillRect t="-11475" b="-245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A009235-030E-4834-A921-BD6A81772045}"/>
                  </a:ext>
                </a:extLst>
              </p:cNvPr>
              <p:cNvSpPr txBox="1"/>
              <p:nvPr/>
            </p:nvSpPr>
            <p:spPr>
              <a:xfrm>
                <a:off x="4860032" y="5190859"/>
                <a:ext cx="1426753" cy="369332"/>
              </a:xfrm>
              <a:prstGeom prst="rect">
                <a:avLst/>
              </a:prstGeom>
              <a:noFill/>
            </p:spPr>
            <p:txBody>
              <a:bodyPr wrap="square">
                <a:spAutoFit/>
              </a:bodyPr>
              <a:lstStyle/>
              <a:p>
                <a14:m>
                  <m:oMath xmlns:m="http://schemas.openxmlformats.org/officeDocument/2006/math">
                    <m:sSub>
                      <m:sSubPr>
                        <m:ctrlPr>
                          <a:rPr lang="el-CY" i="1" smtClean="0">
                            <a:latin typeface="Cambria Math" panose="02040503050406030204" pitchFamily="18" charset="0"/>
                          </a:rPr>
                        </m:ctrlPr>
                      </m:sSubPr>
                      <m:e>
                        <m:r>
                          <a:rPr lang="el-CY" b="0" i="1" smtClean="0">
                            <a:latin typeface="Cambria Math" panose="02040503050406030204" pitchFamily="18" charset="0"/>
                          </a:rPr>
                          <m:t>𝜋</m:t>
                        </m:r>
                      </m:e>
                      <m:sub>
                        <m:r>
                          <a:rPr lang="en-US" b="0" i="1" smtClean="0">
                            <a:latin typeface="Cambria Math" panose="02040503050406030204" pitchFamily="18" charset="0"/>
                          </a:rPr>
                          <m:t>𝑛</m:t>
                        </m:r>
                        <m:r>
                          <a:rPr lang="en-US" b="0" i="1" smtClean="0">
                            <a:latin typeface="Cambria Math" panose="02040503050406030204" pitchFamily="18" charset="0"/>
                          </a:rPr>
                          <m:t>+1</m:t>
                        </m:r>
                      </m:sub>
                    </m:sSub>
                  </m:oMath>
                </a14:m>
                <a:r>
                  <a:rPr lang="el-CY" dirty="0"/>
                  <a:t>= </a:t>
                </a:r>
                <a:r>
                  <a:rPr lang="en-US" dirty="0">
                    <a:latin typeface="Cambria" panose="02040503050406030204" pitchFamily="18" charset="0"/>
                    <a:ea typeface="Cambria" panose="02040503050406030204" pitchFamily="18" charset="0"/>
                  </a:rPr>
                  <a:t>1</a:t>
                </a:r>
                <a:endParaRPr lang="en-GB" dirty="0">
                  <a:latin typeface="Cambria" panose="02040503050406030204" pitchFamily="18" charset="0"/>
                  <a:ea typeface="Cambria" panose="02040503050406030204" pitchFamily="18" charset="0"/>
                </a:endParaRPr>
              </a:p>
            </p:txBody>
          </p:sp>
        </mc:Choice>
        <mc:Fallback xmlns="">
          <p:sp>
            <p:nvSpPr>
              <p:cNvPr id="20" name="TextBox 19">
                <a:extLst>
                  <a:ext uri="{FF2B5EF4-FFF2-40B4-BE49-F238E27FC236}">
                    <a16:creationId xmlns:a16="http://schemas.microsoft.com/office/drawing/2014/main" id="{1A009235-030E-4834-A921-BD6A81772045}"/>
                  </a:ext>
                </a:extLst>
              </p:cNvPr>
              <p:cNvSpPr txBox="1">
                <a:spLocks noRot="1" noChangeAspect="1" noMove="1" noResize="1" noEditPoints="1" noAdjustHandles="1" noChangeArrowheads="1" noChangeShapeType="1" noTextEdit="1"/>
              </p:cNvSpPr>
              <p:nvPr/>
            </p:nvSpPr>
            <p:spPr>
              <a:xfrm>
                <a:off x="4860032" y="5190859"/>
                <a:ext cx="1426753" cy="369332"/>
              </a:xfrm>
              <a:prstGeom prst="rect">
                <a:avLst/>
              </a:prstGeom>
              <a:blipFill>
                <a:blip r:embed="rId4"/>
                <a:stretch>
                  <a:fillRect t="-13333" b="-26667"/>
                </a:stretch>
              </a:blipFill>
            </p:spPr>
            <p:txBody>
              <a:bodyPr/>
              <a:lstStyle/>
              <a:p>
                <a:r>
                  <a:rPr lang="en-GB">
                    <a:noFill/>
                  </a:rPr>
                  <a:t> </a:t>
                </a:r>
              </a:p>
            </p:txBody>
          </p:sp>
        </mc:Fallback>
      </mc:AlternateContent>
    </p:spTree>
    <p:extLst>
      <p:ext uri="{BB962C8B-B14F-4D97-AF65-F5344CB8AC3E}">
        <p14:creationId xmlns:p14="http://schemas.microsoft.com/office/powerpoint/2010/main" val="11776219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948391" cy="1200329"/>
          </a:xfrm>
          <a:prstGeom prst="rect">
            <a:avLst/>
          </a:prstGeom>
        </p:spPr>
        <p:txBody>
          <a:bodyPr wrap="square">
            <a:spAutoFit/>
          </a:bodyPr>
          <a:lstStyle/>
          <a:p>
            <a:pPr marL="0" lvl="3"/>
            <a:r>
              <a:rPr lang="el-GR" b="1" dirty="0">
                <a:solidFill>
                  <a:srgbClr val="C00000"/>
                </a:solidFill>
                <a:latin typeface="Times New Roman" pitchFamily="18" charset="0"/>
                <a:cs typeface="Times New Roman" pitchFamily="18" charset="0"/>
                <a:sym typeface="Wingdings" pitchFamily="2" charset="2"/>
              </a:rPr>
              <a:t>Ιδιότητες </a:t>
            </a:r>
            <a:r>
              <a:rPr lang="el-GR" b="1" dirty="0" err="1">
                <a:solidFill>
                  <a:srgbClr val="C00000"/>
                </a:solidFill>
                <a:latin typeface="Times New Roman" pitchFamily="18" charset="0"/>
                <a:cs typeface="Times New Roman" pitchFamily="18" charset="0"/>
                <a:sym typeface="Wingdings" pitchFamily="2" charset="2"/>
              </a:rPr>
              <a:t>αυτοαναστρεφουσών</a:t>
            </a:r>
            <a:r>
              <a:rPr lang="el-GR" b="1" dirty="0">
                <a:solidFill>
                  <a:srgbClr val="C00000"/>
                </a:solidFill>
                <a:latin typeface="Times New Roman" pitchFamily="18" charset="0"/>
                <a:cs typeface="Times New Roman" pitchFamily="18" charset="0"/>
                <a:sym typeface="Wingdings" pitchFamily="2" charset="2"/>
              </a:rPr>
              <a:t> μεταθέσεων</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r>
              <a:rPr lang="el-GR" dirty="0">
                <a:solidFill>
                  <a:schemeClr val="tx1">
                    <a:lumMod val="95000"/>
                    <a:lumOff val="5000"/>
                  </a:schemeClr>
                </a:solidFill>
                <a:latin typeface="+mj-lt"/>
                <a:cs typeface="Times New Roman" pitchFamily="18" charset="0"/>
                <a:sym typeface="Wingdings" pitchFamily="2" charset="2"/>
              </a:rPr>
              <a:t>Παρακάτω θα παρουσιάσουμε κάποιες σημαντικές ιδιότητες των </a:t>
            </a:r>
            <a:r>
              <a:rPr lang="el-GR" dirty="0" err="1">
                <a:solidFill>
                  <a:schemeClr val="tx1">
                    <a:lumMod val="95000"/>
                    <a:lumOff val="5000"/>
                  </a:schemeClr>
                </a:solidFill>
                <a:latin typeface="+mj-lt"/>
                <a:cs typeface="Times New Roman" pitchFamily="18" charset="0"/>
                <a:sym typeface="Wingdings" pitchFamily="2" charset="2"/>
              </a:rPr>
              <a:t>αυτοαναστρεφουσών</a:t>
            </a:r>
            <a:r>
              <a:rPr lang="el-GR" dirty="0">
                <a:solidFill>
                  <a:schemeClr val="tx1">
                    <a:lumMod val="95000"/>
                    <a:lumOff val="5000"/>
                  </a:schemeClr>
                </a:solidFill>
                <a:latin typeface="+mj-lt"/>
                <a:cs typeface="Times New Roman" pitchFamily="18" charset="0"/>
                <a:sym typeface="Wingdings" pitchFamily="2" charset="2"/>
              </a:rPr>
              <a:t> μεταθέσεων που μας βοηθούν να ανακτήσουμε το υδατόσημα όταν από αυτό έχει χαθεί σημαντική πληροφορία.</a:t>
            </a: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85</a:t>
            </a:fld>
            <a:endParaRPr lang="el-GR" altLang="el-GR" sz="1200" dirty="0">
              <a:latin typeface="Cambria" pitchFamily="18" charset="0"/>
            </a:endParaRPr>
          </a:p>
        </p:txBody>
      </p:sp>
      <p:sp>
        <p:nvSpPr>
          <p:cNvPr id="9" name="TextBox 8">
            <a:extLst>
              <a:ext uri="{FF2B5EF4-FFF2-40B4-BE49-F238E27FC236}">
                <a16:creationId xmlns:a16="http://schemas.microsoft.com/office/drawing/2014/main" id="{3B42398F-3499-4578-B4B0-ED8DBFBC0E13}"/>
              </a:ext>
            </a:extLst>
          </p:cNvPr>
          <p:cNvSpPr txBox="1"/>
          <p:nvPr/>
        </p:nvSpPr>
        <p:spPr>
          <a:xfrm>
            <a:off x="885836" y="2693964"/>
            <a:ext cx="7776864" cy="1200329"/>
          </a:xfrm>
          <a:prstGeom prst="rect">
            <a:avLst/>
          </a:prstGeom>
          <a:noFill/>
        </p:spPr>
        <p:txBody>
          <a:bodyPr wrap="square">
            <a:spAutoFit/>
          </a:bodyPr>
          <a:lstStyle/>
          <a:p>
            <a:r>
              <a:rPr lang="el-CY" dirty="0">
                <a:solidFill>
                  <a:srgbClr val="FF0000"/>
                </a:solidFill>
                <a:latin typeface="Cambria" panose="02040503050406030204" pitchFamily="18" charset="0"/>
                <a:ea typeface="Cambria" panose="02040503050406030204" pitchFamily="18" charset="0"/>
              </a:rPr>
              <a:t>Ιδιότητα </a:t>
            </a:r>
            <a:r>
              <a:rPr lang="en-US" dirty="0">
                <a:solidFill>
                  <a:srgbClr val="FF0000"/>
                </a:solidFill>
                <a:latin typeface="Cambria" panose="02040503050406030204" pitchFamily="18" charset="0"/>
                <a:ea typeface="Cambria" panose="02040503050406030204" pitchFamily="18" charset="0"/>
              </a:rPr>
              <a:t>2: </a:t>
            </a:r>
            <a:endParaRPr lang="el-CY" dirty="0">
              <a:solidFill>
                <a:srgbClr val="FF0000"/>
              </a:solidFill>
              <a:latin typeface="Cambria" panose="02040503050406030204" pitchFamily="18" charset="0"/>
              <a:ea typeface="Cambria" panose="02040503050406030204" pitchFamily="18" charset="0"/>
            </a:endParaRPr>
          </a:p>
          <a:p>
            <a:endParaRPr lang="el-CY" dirty="0">
              <a:solidFill>
                <a:srgbClr val="FF0000"/>
              </a:solidFill>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E</a:t>
            </a:r>
            <a:r>
              <a:rPr lang="el-CY" dirty="0">
                <a:latin typeface="Cambria" panose="02040503050406030204" pitchFamily="18" charset="0"/>
                <a:ea typeface="Cambria" panose="02040503050406030204" pitchFamily="18" charset="0"/>
              </a:rPr>
              <a:t>στω η αυτοαναστρέφουσα μετάθεση </a:t>
            </a:r>
            <a:r>
              <a:rPr lang="el-CY" i="1" dirty="0">
                <a:latin typeface="Cambria" panose="02040503050406030204" pitchFamily="18" charset="0"/>
                <a:ea typeface="Cambria" panose="02040503050406030204" pitchFamily="18" charset="0"/>
              </a:rPr>
              <a:t>π</a:t>
            </a:r>
            <a:r>
              <a:rPr lang="el-CY" dirty="0">
                <a:latin typeface="Cambria" panose="02040503050406030204" pitchFamily="18" charset="0"/>
                <a:ea typeface="Cambria" panose="02040503050406030204" pitchFamily="18" charset="0"/>
              </a:rPr>
              <a:t>* = (4,6,7,1,5,2,3) του αριθμού </a:t>
            </a:r>
            <a:r>
              <a:rPr lang="en-US" i="1" dirty="0">
                <a:latin typeface="Cambria" panose="02040503050406030204" pitchFamily="18" charset="0"/>
                <a:ea typeface="Cambria" panose="02040503050406030204" pitchFamily="18" charset="0"/>
              </a:rPr>
              <a:t>w</a:t>
            </a:r>
            <a:r>
              <a:rPr lang="en-US" dirty="0">
                <a:latin typeface="Cambria" panose="02040503050406030204" pitchFamily="18" charset="0"/>
                <a:ea typeface="Cambria" panose="02040503050406030204" pitchFamily="18" charset="0"/>
              </a:rPr>
              <a:t>= 5 </a:t>
            </a:r>
            <a:r>
              <a:rPr lang="el-CY" dirty="0">
                <a:latin typeface="Cambria" panose="02040503050406030204" pitchFamily="18" charset="0"/>
                <a:ea typeface="Cambria" panose="02040503050406030204" pitchFamily="18" charset="0"/>
              </a:rPr>
              <a:t>μήκους δυαδικής αναπαράστασης </a:t>
            </a:r>
            <a:r>
              <a:rPr lang="en-US" i="1" dirty="0">
                <a:latin typeface="Cambria" panose="02040503050406030204" pitchFamily="18" charset="0"/>
                <a:ea typeface="Cambria" panose="02040503050406030204" pitchFamily="18" charset="0"/>
              </a:rPr>
              <a:t>n</a:t>
            </a:r>
            <a:r>
              <a:rPr lang="en-US" dirty="0">
                <a:latin typeface="Cambria" panose="02040503050406030204" pitchFamily="18" charset="0"/>
                <a:ea typeface="Cambria" panose="02040503050406030204" pitchFamily="18" charset="0"/>
              </a:rPr>
              <a:t> = 3. </a:t>
            </a:r>
            <a:endParaRPr lang="el-GR" dirty="0">
              <a:latin typeface="Cambria" panose="02040503050406030204" pitchFamily="18" charset="0"/>
              <a:ea typeface="Cambria" panose="02040503050406030204" pitchFamily="18" charset="0"/>
            </a:endParaRPr>
          </a:p>
        </p:txBody>
      </p:sp>
      <p:sp>
        <p:nvSpPr>
          <p:cNvPr id="2" name="TextBox 1">
            <a:extLst>
              <a:ext uri="{FF2B5EF4-FFF2-40B4-BE49-F238E27FC236}">
                <a16:creationId xmlns:a16="http://schemas.microsoft.com/office/drawing/2014/main" id="{77BA4FE4-5799-42CD-B27D-F4E5962518C2}"/>
              </a:ext>
            </a:extLst>
          </p:cNvPr>
          <p:cNvSpPr txBox="1"/>
          <p:nvPr/>
        </p:nvSpPr>
        <p:spPr>
          <a:xfrm>
            <a:off x="3768223" y="4145988"/>
            <a:ext cx="2012089" cy="369332"/>
          </a:xfrm>
          <a:prstGeom prst="rect">
            <a:avLst/>
          </a:prstGeom>
          <a:noFill/>
        </p:spPr>
        <p:txBody>
          <a:bodyPr wrap="none" rtlCol="0">
            <a:spAutoFit/>
          </a:bodyPr>
          <a:lstStyle/>
          <a:p>
            <a:r>
              <a:rPr lang="el-CY" i="1" dirty="0">
                <a:latin typeface="Cambria" panose="02040503050406030204" pitchFamily="18" charset="0"/>
                <a:ea typeface="Cambria" panose="02040503050406030204" pitchFamily="18" charset="0"/>
              </a:rPr>
              <a:t>π</a:t>
            </a:r>
            <a:r>
              <a:rPr lang="el-CY" dirty="0">
                <a:latin typeface="Cambria" panose="02040503050406030204" pitchFamily="18" charset="0"/>
                <a:ea typeface="Cambria" panose="02040503050406030204" pitchFamily="18" charset="0"/>
              </a:rPr>
              <a:t>* = (4,6,7,1,</a:t>
            </a:r>
            <a:r>
              <a:rPr lang="el-CY" dirty="0">
                <a:solidFill>
                  <a:srgbClr val="FF0000"/>
                </a:solidFill>
                <a:latin typeface="Cambria" panose="02040503050406030204" pitchFamily="18" charset="0"/>
                <a:ea typeface="Cambria" panose="02040503050406030204" pitchFamily="18" charset="0"/>
              </a:rPr>
              <a:t>5</a:t>
            </a:r>
            <a:r>
              <a:rPr lang="el-CY" dirty="0">
                <a:latin typeface="Cambria" panose="02040503050406030204" pitchFamily="18" charset="0"/>
                <a:ea typeface="Cambria" panose="02040503050406030204" pitchFamily="18" charset="0"/>
              </a:rPr>
              <a:t>,2,3)</a:t>
            </a:r>
            <a:endParaRPr lang="en-GB" dirty="0"/>
          </a:p>
        </p:txBody>
      </p:sp>
      <p:cxnSp>
        <p:nvCxnSpPr>
          <p:cNvPr id="15" name="Straight Arrow Connector 14">
            <a:extLst>
              <a:ext uri="{FF2B5EF4-FFF2-40B4-BE49-F238E27FC236}">
                <a16:creationId xmlns:a16="http://schemas.microsoft.com/office/drawing/2014/main" id="{23DD1657-C092-4E39-880D-0CF354395EB6}"/>
              </a:ext>
            </a:extLst>
          </p:cNvPr>
          <p:cNvCxnSpPr>
            <a:cxnSpLocks/>
          </p:cNvCxnSpPr>
          <p:nvPr/>
        </p:nvCxnSpPr>
        <p:spPr>
          <a:xfrm>
            <a:off x="5220072" y="4515320"/>
            <a:ext cx="0" cy="675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A009235-030E-4834-A921-BD6A81772045}"/>
              </a:ext>
            </a:extLst>
          </p:cNvPr>
          <p:cNvSpPr txBox="1"/>
          <p:nvPr/>
        </p:nvSpPr>
        <p:spPr>
          <a:xfrm>
            <a:off x="4355976" y="5167692"/>
            <a:ext cx="2012089" cy="369332"/>
          </a:xfrm>
          <a:prstGeom prst="rect">
            <a:avLst/>
          </a:prstGeom>
          <a:noFill/>
        </p:spPr>
        <p:txBody>
          <a:bodyPr wrap="square">
            <a:spAutoFit/>
          </a:bodyPr>
          <a:lstStyle/>
          <a:p>
            <a:r>
              <a:rPr lang="el-CY" dirty="0">
                <a:latin typeface="Cambria" panose="02040503050406030204" pitchFamily="18" charset="0"/>
                <a:ea typeface="Cambria" panose="02040503050406030204" pitchFamily="18" charset="0"/>
              </a:rPr>
              <a:t>Κύκλος μήκους 1</a:t>
            </a:r>
            <a:endParaRPr lang="en-GB"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0817161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948391" cy="1200329"/>
          </a:xfrm>
          <a:prstGeom prst="rect">
            <a:avLst/>
          </a:prstGeom>
        </p:spPr>
        <p:txBody>
          <a:bodyPr wrap="square">
            <a:spAutoFit/>
          </a:bodyPr>
          <a:lstStyle/>
          <a:p>
            <a:pPr marL="0" lvl="3"/>
            <a:r>
              <a:rPr lang="el-GR" b="1" dirty="0">
                <a:solidFill>
                  <a:srgbClr val="C00000"/>
                </a:solidFill>
                <a:latin typeface="Times New Roman" pitchFamily="18" charset="0"/>
                <a:cs typeface="Times New Roman" pitchFamily="18" charset="0"/>
                <a:sym typeface="Wingdings" pitchFamily="2" charset="2"/>
              </a:rPr>
              <a:t>Ιδιότητες </a:t>
            </a:r>
            <a:r>
              <a:rPr lang="el-GR" b="1" dirty="0" err="1">
                <a:solidFill>
                  <a:srgbClr val="C00000"/>
                </a:solidFill>
                <a:latin typeface="Times New Roman" pitchFamily="18" charset="0"/>
                <a:cs typeface="Times New Roman" pitchFamily="18" charset="0"/>
                <a:sym typeface="Wingdings" pitchFamily="2" charset="2"/>
              </a:rPr>
              <a:t>αυτοαναστρεφουσών</a:t>
            </a:r>
            <a:r>
              <a:rPr lang="el-GR" b="1" dirty="0">
                <a:solidFill>
                  <a:srgbClr val="C00000"/>
                </a:solidFill>
                <a:latin typeface="Times New Roman" pitchFamily="18" charset="0"/>
                <a:cs typeface="Times New Roman" pitchFamily="18" charset="0"/>
                <a:sym typeface="Wingdings" pitchFamily="2" charset="2"/>
              </a:rPr>
              <a:t> μεταθέσεων</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r>
              <a:rPr lang="el-GR" dirty="0">
                <a:solidFill>
                  <a:schemeClr val="tx1">
                    <a:lumMod val="95000"/>
                    <a:lumOff val="5000"/>
                  </a:schemeClr>
                </a:solidFill>
                <a:latin typeface="+mj-lt"/>
                <a:cs typeface="Times New Roman" pitchFamily="18" charset="0"/>
                <a:sym typeface="Wingdings" pitchFamily="2" charset="2"/>
              </a:rPr>
              <a:t>Παρακάτω θα παρουσιάσουμε κάποιες σημαντικές ιδιότητες των </a:t>
            </a:r>
            <a:r>
              <a:rPr lang="el-GR" dirty="0" err="1">
                <a:solidFill>
                  <a:schemeClr val="tx1">
                    <a:lumMod val="95000"/>
                    <a:lumOff val="5000"/>
                  </a:schemeClr>
                </a:solidFill>
                <a:latin typeface="+mj-lt"/>
                <a:cs typeface="Times New Roman" pitchFamily="18" charset="0"/>
                <a:sym typeface="Wingdings" pitchFamily="2" charset="2"/>
              </a:rPr>
              <a:t>αυτοαναστρεφουσών</a:t>
            </a:r>
            <a:r>
              <a:rPr lang="el-GR" dirty="0">
                <a:solidFill>
                  <a:schemeClr val="tx1">
                    <a:lumMod val="95000"/>
                    <a:lumOff val="5000"/>
                  </a:schemeClr>
                </a:solidFill>
                <a:latin typeface="+mj-lt"/>
                <a:cs typeface="Times New Roman" pitchFamily="18" charset="0"/>
                <a:sym typeface="Wingdings" pitchFamily="2" charset="2"/>
              </a:rPr>
              <a:t> μεταθέσεων που μας βοηθούν να ανακτήσουμε το υδατόσημα όταν από αυτό έχει χαθεί σημαντική πληροφορία.</a:t>
            </a: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86</a:t>
            </a:fld>
            <a:endParaRPr lang="el-GR" altLang="el-GR" sz="1200" dirty="0">
              <a:latin typeface="Cambria" pitchFamily="18" charset="0"/>
            </a:endParaRPr>
          </a:p>
        </p:txBody>
      </p:sp>
      <p:sp>
        <p:nvSpPr>
          <p:cNvPr id="9" name="TextBox 8">
            <a:extLst>
              <a:ext uri="{FF2B5EF4-FFF2-40B4-BE49-F238E27FC236}">
                <a16:creationId xmlns:a16="http://schemas.microsoft.com/office/drawing/2014/main" id="{3B42398F-3499-4578-B4B0-ED8DBFBC0E13}"/>
              </a:ext>
            </a:extLst>
          </p:cNvPr>
          <p:cNvSpPr txBox="1"/>
          <p:nvPr/>
        </p:nvSpPr>
        <p:spPr>
          <a:xfrm>
            <a:off x="885836" y="2693964"/>
            <a:ext cx="7776864" cy="1200329"/>
          </a:xfrm>
          <a:prstGeom prst="rect">
            <a:avLst/>
          </a:prstGeom>
          <a:noFill/>
        </p:spPr>
        <p:txBody>
          <a:bodyPr wrap="square">
            <a:spAutoFit/>
          </a:bodyPr>
          <a:lstStyle/>
          <a:p>
            <a:r>
              <a:rPr lang="el-CY" dirty="0">
                <a:solidFill>
                  <a:srgbClr val="FF0000"/>
                </a:solidFill>
                <a:latin typeface="Cambria" panose="02040503050406030204" pitchFamily="18" charset="0"/>
                <a:ea typeface="Cambria" panose="02040503050406030204" pitchFamily="18" charset="0"/>
              </a:rPr>
              <a:t>Ιδιότητα 3</a:t>
            </a:r>
            <a:r>
              <a:rPr lang="en-US" dirty="0">
                <a:solidFill>
                  <a:srgbClr val="FF0000"/>
                </a:solidFill>
                <a:latin typeface="Cambria" panose="02040503050406030204" pitchFamily="18" charset="0"/>
                <a:ea typeface="Cambria" panose="02040503050406030204" pitchFamily="18" charset="0"/>
              </a:rPr>
              <a:t>: </a:t>
            </a:r>
            <a:endParaRPr lang="el-CY" dirty="0">
              <a:solidFill>
                <a:srgbClr val="FF0000"/>
              </a:solidFill>
              <a:latin typeface="Cambria" panose="02040503050406030204" pitchFamily="18" charset="0"/>
              <a:ea typeface="Cambria" panose="02040503050406030204" pitchFamily="18" charset="0"/>
            </a:endParaRPr>
          </a:p>
          <a:p>
            <a:endParaRPr lang="el-CY" dirty="0">
              <a:solidFill>
                <a:srgbClr val="FF0000"/>
              </a:solidFill>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E</a:t>
            </a:r>
            <a:r>
              <a:rPr lang="el-CY" dirty="0">
                <a:latin typeface="Cambria" panose="02040503050406030204" pitchFamily="18" charset="0"/>
                <a:ea typeface="Cambria" panose="02040503050406030204" pitchFamily="18" charset="0"/>
              </a:rPr>
              <a:t>στω η αυτοαναστρέφουσα μετάθεση </a:t>
            </a:r>
            <a:r>
              <a:rPr lang="el-CY" i="1" dirty="0">
                <a:latin typeface="Cambria" panose="02040503050406030204" pitchFamily="18" charset="0"/>
                <a:ea typeface="Cambria" panose="02040503050406030204" pitchFamily="18" charset="0"/>
              </a:rPr>
              <a:t>π</a:t>
            </a:r>
            <a:r>
              <a:rPr lang="el-CY" dirty="0">
                <a:latin typeface="Cambria" panose="02040503050406030204" pitchFamily="18" charset="0"/>
                <a:ea typeface="Cambria" panose="02040503050406030204" pitchFamily="18" charset="0"/>
              </a:rPr>
              <a:t>* = (4,6,7,1,5,2,3) του αριθμού </a:t>
            </a:r>
            <a:r>
              <a:rPr lang="en-US" i="1" dirty="0">
                <a:latin typeface="Cambria" panose="02040503050406030204" pitchFamily="18" charset="0"/>
                <a:ea typeface="Cambria" panose="02040503050406030204" pitchFamily="18" charset="0"/>
              </a:rPr>
              <a:t>w</a:t>
            </a:r>
            <a:r>
              <a:rPr lang="en-US" dirty="0">
                <a:latin typeface="Cambria" panose="02040503050406030204" pitchFamily="18" charset="0"/>
                <a:ea typeface="Cambria" panose="02040503050406030204" pitchFamily="18" charset="0"/>
              </a:rPr>
              <a:t>= 5 </a:t>
            </a:r>
            <a:r>
              <a:rPr lang="el-CY" dirty="0">
                <a:latin typeface="Cambria" panose="02040503050406030204" pitchFamily="18" charset="0"/>
                <a:ea typeface="Cambria" panose="02040503050406030204" pitchFamily="18" charset="0"/>
              </a:rPr>
              <a:t>μήκους δυαδικής αναπαράστασης </a:t>
            </a:r>
            <a:r>
              <a:rPr lang="en-US" i="1" dirty="0">
                <a:latin typeface="Cambria" panose="02040503050406030204" pitchFamily="18" charset="0"/>
                <a:ea typeface="Cambria" panose="02040503050406030204" pitchFamily="18" charset="0"/>
              </a:rPr>
              <a:t>n</a:t>
            </a:r>
            <a:r>
              <a:rPr lang="en-US" dirty="0">
                <a:latin typeface="Cambria" panose="02040503050406030204" pitchFamily="18" charset="0"/>
                <a:ea typeface="Cambria" panose="02040503050406030204" pitchFamily="18" charset="0"/>
              </a:rPr>
              <a:t> = 3. </a:t>
            </a:r>
            <a:endParaRPr lang="el-GR" dirty="0">
              <a:latin typeface="Cambria" panose="02040503050406030204" pitchFamily="18" charset="0"/>
              <a:ea typeface="Cambria" panose="02040503050406030204" pitchFamily="18" charset="0"/>
            </a:endParaRPr>
          </a:p>
        </p:txBody>
      </p:sp>
      <p:sp>
        <p:nvSpPr>
          <p:cNvPr id="2" name="TextBox 1">
            <a:extLst>
              <a:ext uri="{FF2B5EF4-FFF2-40B4-BE49-F238E27FC236}">
                <a16:creationId xmlns:a16="http://schemas.microsoft.com/office/drawing/2014/main" id="{77BA4FE4-5799-42CD-B27D-F4E5962518C2}"/>
              </a:ext>
            </a:extLst>
          </p:cNvPr>
          <p:cNvSpPr txBox="1"/>
          <p:nvPr/>
        </p:nvSpPr>
        <p:spPr>
          <a:xfrm>
            <a:off x="3768223" y="4145988"/>
            <a:ext cx="2436572" cy="369332"/>
          </a:xfrm>
          <a:prstGeom prst="rect">
            <a:avLst/>
          </a:prstGeom>
          <a:noFill/>
        </p:spPr>
        <p:txBody>
          <a:bodyPr wrap="square" rtlCol="0">
            <a:spAutoFit/>
          </a:bodyPr>
          <a:lstStyle/>
          <a:p>
            <a:r>
              <a:rPr lang="el-CY" i="1" dirty="0">
                <a:latin typeface="Cambria" panose="02040503050406030204" pitchFamily="18" charset="0"/>
                <a:ea typeface="Cambria" panose="02040503050406030204" pitchFamily="18" charset="0"/>
              </a:rPr>
              <a:t>π</a:t>
            </a:r>
            <a:r>
              <a:rPr lang="el-CY" dirty="0">
                <a:latin typeface="Cambria" panose="02040503050406030204" pitchFamily="18" charset="0"/>
                <a:ea typeface="Cambria" panose="02040503050406030204" pitchFamily="18" charset="0"/>
              </a:rPr>
              <a:t>* = (</a:t>
            </a:r>
            <a:r>
              <a:rPr lang="el-CY" dirty="0">
                <a:solidFill>
                  <a:srgbClr val="002060"/>
                </a:solidFill>
                <a:latin typeface="Cambria" panose="02040503050406030204" pitchFamily="18" charset="0"/>
                <a:ea typeface="Cambria" panose="02040503050406030204" pitchFamily="18" charset="0"/>
              </a:rPr>
              <a:t>4</a:t>
            </a:r>
            <a:r>
              <a:rPr lang="el-CY" dirty="0">
                <a:latin typeface="Cambria" panose="02040503050406030204" pitchFamily="18" charset="0"/>
                <a:ea typeface="Cambria" panose="02040503050406030204" pitchFamily="18" charset="0"/>
              </a:rPr>
              <a:t>,</a:t>
            </a:r>
            <a:r>
              <a:rPr lang="el-CY" dirty="0">
                <a:solidFill>
                  <a:srgbClr val="FF0000"/>
                </a:solidFill>
                <a:latin typeface="Cambria" panose="02040503050406030204" pitchFamily="18" charset="0"/>
                <a:ea typeface="Cambria" panose="02040503050406030204" pitchFamily="18" charset="0"/>
              </a:rPr>
              <a:t>6</a:t>
            </a:r>
            <a:r>
              <a:rPr lang="el-CY" dirty="0">
                <a:latin typeface="Cambria" panose="02040503050406030204" pitchFamily="18" charset="0"/>
                <a:ea typeface="Cambria" panose="02040503050406030204" pitchFamily="18" charset="0"/>
              </a:rPr>
              <a:t>,</a:t>
            </a:r>
            <a:r>
              <a:rPr lang="el-CY" dirty="0">
                <a:solidFill>
                  <a:srgbClr val="FF0000"/>
                </a:solidFill>
                <a:latin typeface="Cambria" panose="02040503050406030204" pitchFamily="18" charset="0"/>
                <a:ea typeface="Cambria" panose="02040503050406030204" pitchFamily="18" charset="0"/>
              </a:rPr>
              <a:t>7</a:t>
            </a:r>
            <a:r>
              <a:rPr lang="el-CY" dirty="0">
                <a:latin typeface="Cambria" panose="02040503050406030204" pitchFamily="18" charset="0"/>
                <a:ea typeface="Cambria" panose="02040503050406030204" pitchFamily="18" charset="0"/>
              </a:rPr>
              <a:t>,</a:t>
            </a:r>
            <a:r>
              <a:rPr lang="el-CY" dirty="0">
                <a:solidFill>
                  <a:srgbClr val="002060"/>
                </a:solidFill>
                <a:latin typeface="Cambria" panose="02040503050406030204" pitchFamily="18" charset="0"/>
                <a:ea typeface="Cambria" panose="02040503050406030204" pitchFamily="18" charset="0"/>
              </a:rPr>
              <a:t>1</a:t>
            </a:r>
            <a:r>
              <a:rPr lang="el-CY" dirty="0">
                <a:latin typeface="Cambria" panose="02040503050406030204" pitchFamily="18" charset="0"/>
                <a:ea typeface="Cambria" panose="02040503050406030204" pitchFamily="18" charset="0"/>
              </a:rPr>
              <a:t>,</a:t>
            </a:r>
            <a:r>
              <a:rPr lang="el-CY" dirty="0">
                <a:solidFill>
                  <a:srgbClr val="7030A0"/>
                </a:solidFill>
                <a:latin typeface="Cambria" panose="02040503050406030204" pitchFamily="18" charset="0"/>
                <a:ea typeface="Cambria" panose="02040503050406030204" pitchFamily="18" charset="0"/>
              </a:rPr>
              <a:t>5</a:t>
            </a:r>
            <a:r>
              <a:rPr lang="el-CY" dirty="0">
                <a:latin typeface="Cambria" panose="02040503050406030204" pitchFamily="18" charset="0"/>
                <a:ea typeface="Cambria" panose="02040503050406030204" pitchFamily="18" charset="0"/>
              </a:rPr>
              <a:t>,</a:t>
            </a:r>
            <a:r>
              <a:rPr lang="el-CY" dirty="0">
                <a:solidFill>
                  <a:srgbClr val="FF0000"/>
                </a:solidFill>
                <a:latin typeface="Cambria" panose="02040503050406030204" pitchFamily="18" charset="0"/>
                <a:ea typeface="Cambria" panose="02040503050406030204" pitchFamily="18" charset="0"/>
              </a:rPr>
              <a:t>2</a:t>
            </a:r>
            <a:r>
              <a:rPr lang="el-CY" dirty="0">
                <a:latin typeface="Cambria" panose="02040503050406030204" pitchFamily="18" charset="0"/>
                <a:ea typeface="Cambria" panose="02040503050406030204" pitchFamily="18" charset="0"/>
              </a:rPr>
              <a:t>,</a:t>
            </a:r>
            <a:r>
              <a:rPr lang="el-CY" dirty="0">
                <a:solidFill>
                  <a:srgbClr val="FF0000"/>
                </a:solidFill>
                <a:latin typeface="Cambria" panose="02040503050406030204" pitchFamily="18" charset="0"/>
                <a:ea typeface="Cambria" panose="02040503050406030204" pitchFamily="18" charset="0"/>
              </a:rPr>
              <a:t>3</a:t>
            </a:r>
            <a:r>
              <a:rPr lang="el-CY" dirty="0">
                <a:latin typeface="Cambria" panose="02040503050406030204" pitchFamily="18" charset="0"/>
                <a:ea typeface="Cambria" panose="02040503050406030204" pitchFamily="18" charset="0"/>
              </a:rPr>
              <a:t>)</a:t>
            </a:r>
            <a:endParaRPr lang="en-GB" dirty="0"/>
          </a:p>
        </p:txBody>
      </p:sp>
      <p:sp>
        <p:nvSpPr>
          <p:cNvPr id="20" name="TextBox 19">
            <a:extLst>
              <a:ext uri="{FF2B5EF4-FFF2-40B4-BE49-F238E27FC236}">
                <a16:creationId xmlns:a16="http://schemas.microsoft.com/office/drawing/2014/main" id="{1A009235-030E-4834-A921-BD6A81772045}"/>
              </a:ext>
            </a:extLst>
          </p:cNvPr>
          <p:cNvSpPr txBox="1"/>
          <p:nvPr/>
        </p:nvSpPr>
        <p:spPr>
          <a:xfrm>
            <a:off x="3131840" y="4767015"/>
            <a:ext cx="5184576" cy="646331"/>
          </a:xfrm>
          <a:prstGeom prst="rect">
            <a:avLst/>
          </a:prstGeom>
          <a:noFill/>
        </p:spPr>
        <p:txBody>
          <a:bodyPr wrap="square">
            <a:spAutoFit/>
          </a:bodyPr>
          <a:lstStyle/>
          <a:p>
            <a:r>
              <a:rPr lang="el-CY" dirty="0">
                <a:latin typeface="Cambria" panose="02040503050406030204" pitchFamily="18" charset="0"/>
                <a:ea typeface="Cambria" panose="02040503050406030204" pitchFamily="18" charset="0"/>
              </a:rPr>
              <a:t>Κύκλοι (6,2), (7,3) μήκους 2, ιδιότητα αυτοαναστροφής.</a:t>
            </a:r>
            <a:endParaRPr lang="en-GB" dirty="0">
              <a:latin typeface="Cambria" panose="02040503050406030204" pitchFamily="18" charset="0"/>
              <a:ea typeface="Cambria" panose="02040503050406030204" pitchFamily="18" charset="0"/>
            </a:endParaRPr>
          </a:p>
        </p:txBody>
      </p:sp>
      <p:sp>
        <p:nvSpPr>
          <p:cNvPr id="5" name="Rectangle 4">
            <a:extLst>
              <a:ext uri="{FF2B5EF4-FFF2-40B4-BE49-F238E27FC236}">
                <a16:creationId xmlns:a16="http://schemas.microsoft.com/office/drawing/2014/main" id="{FACDBB54-CED8-4CCD-95BF-4217F7183F00}"/>
              </a:ext>
            </a:extLst>
          </p:cNvPr>
          <p:cNvSpPr/>
          <p:nvPr/>
        </p:nvSpPr>
        <p:spPr>
          <a:xfrm>
            <a:off x="4572000" y="4210061"/>
            <a:ext cx="327754" cy="227051"/>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592668AB-9CC5-4776-90E3-DF4A0D796007}"/>
              </a:ext>
            </a:extLst>
          </p:cNvPr>
          <p:cNvSpPr/>
          <p:nvPr/>
        </p:nvSpPr>
        <p:spPr>
          <a:xfrm>
            <a:off x="5252357" y="4221088"/>
            <a:ext cx="327755" cy="227051"/>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Arrow Connector 16">
            <a:extLst>
              <a:ext uri="{FF2B5EF4-FFF2-40B4-BE49-F238E27FC236}">
                <a16:creationId xmlns:a16="http://schemas.microsoft.com/office/drawing/2014/main" id="{CCCA6A63-1BAE-49C2-8768-727D82137778}"/>
              </a:ext>
            </a:extLst>
          </p:cNvPr>
          <p:cNvCxnSpPr>
            <a:cxnSpLocks/>
          </p:cNvCxnSpPr>
          <p:nvPr/>
        </p:nvCxnSpPr>
        <p:spPr>
          <a:xfrm>
            <a:off x="4917310" y="4515319"/>
            <a:ext cx="0" cy="281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6639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8020399" cy="1200329"/>
          </a:xfrm>
          <a:prstGeom prst="rect">
            <a:avLst/>
          </a:prstGeom>
        </p:spPr>
        <p:txBody>
          <a:bodyPr wrap="square">
            <a:spAutoFit/>
          </a:bodyPr>
          <a:lstStyle/>
          <a:p>
            <a:pPr marL="0" lvl="3"/>
            <a:r>
              <a:rPr lang="en-GB" b="1" dirty="0">
                <a:solidFill>
                  <a:srgbClr val="C00000"/>
                </a:solidFill>
                <a:latin typeface="Times New Roman" pitchFamily="18" charset="0"/>
                <a:cs typeface="Times New Roman" pitchFamily="18" charset="0"/>
                <a:sym typeface="Wingdings" pitchFamily="2" charset="2"/>
              </a:rPr>
              <a:t>2D</a:t>
            </a:r>
            <a:r>
              <a:rPr lang="el-CY" b="1" dirty="0">
                <a:solidFill>
                  <a:srgbClr val="C00000"/>
                </a:solidFill>
                <a:latin typeface="Times New Roman" pitchFamily="18" charset="0"/>
                <a:cs typeface="Times New Roman" pitchFamily="18" charset="0"/>
                <a:sym typeface="Wingdings" pitchFamily="2" charset="2"/>
              </a:rPr>
              <a:t>Μ</a:t>
            </a:r>
            <a:r>
              <a:rPr lang="en-GB" b="1" dirty="0">
                <a:solidFill>
                  <a:srgbClr val="C00000"/>
                </a:solidFill>
                <a:latin typeface="Times New Roman" pitchFamily="18" charset="0"/>
                <a:cs typeface="Times New Roman" pitchFamily="18" charset="0"/>
                <a:sym typeface="Wingdings" pitchFamily="2" charset="2"/>
              </a:rPr>
              <a:t> </a:t>
            </a:r>
            <a:r>
              <a:rPr lang="el-GR" b="1" dirty="0">
                <a:solidFill>
                  <a:srgbClr val="C00000"/>
                </a:solidFill>
                <a:latin typeface="Times New Roman" pitchFamily="18" charset="0"/>
                <a:cs typeface="Times New Roman" pitchFamily="18" charset="0"/>
                <a:sym typeface="Wingdings" pitchFamily="2" charset="2"/>
              </a:rPr>
              <a:t>αναπαράσταση </a:t>
            </a:r>
            <a:r>
              <a:rPr lang="el-GR" b="1" dirty="0" err="1">
                <a:solidFill>
                  <a:srgbClr val="C00000"/>
                </a:solidFill>
                <a:latin typeface="Times New Roman" pitchFamily="18" charset="0"/>
                <a:cs typeface="Times New Roman" pitchFamily="18" charset="0"/>
                <a:sym typeface="Wingdings" pitchFamily="2" charset="2"/>
              </a:rPr>
              <a:t>αυτοαναστρέφουσας</a:t>
            </a:r>
            <a:r>
              <a:rPr lang="el-GR" b="1" dirty="0">
                <a:solidFill>
                  <a:srgbClr val="C00000"/>
                </a:solidFill>
                <a:latin typeface="Times New Roman" pitchFamily="18" charset="0"/>
                <a:cs typeface="Times New Roman" pitchFamily="18" charset="0"/>
                <a:sym typeface="Wingdings" pitchFamily="2" charset="2"/>
              </a:rPr>
              <a:t> μετάθεσης</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algn="just">
              <a:spcAft>
                <a:spcPts val="300"/>
              </a:spcAft>
            </a:pP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Οι εικόνες είναι ψηφιακά αντικείμενα δύο διαστάσεων, και για αυτό τον λόγο μια </a:t>
            </a:r>
            <a:r>
              <a:rPr lang="el-GR" sz="1800" dirty="0" err="1">
                <a:effectLst/>
                <a:latin typeface="Cambria" panose="02040503050406030204" pitchFamily="18" charset="0"/>
                <a:ea typeface="Times New Roman" panose="02020603050405020304" pitchFamily="18" charset="0"/>
                <a:cs typeface="Times New Roman" panose="02020603050405020304" pitchFamily="18" charset="0"/>
              </a:rPr>
              <a:t>αυτοαναστρέφουσα</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μετάθεση που πρόκειται να ενσωματωθεί σε μια εικόνα πρέπει να μπορεί να αναπαρασταθεί δυσδιάστατα. </a:t>
            </a:r>
            <a:endParaRPr lang="en-US" dirty="0"/>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87</a:t>
            </a:fld>
            <a:endParaRPr lang="el-GR" altLang="el-GR" sz="1200" dirty="0">
              <a:latin typeface="Cambria" pitchFamily="18" charset="0"/>
            </a:endParaRPr>
          </a:p>
        </p:txBody>
      </p:sp>
      <p:sp>
        <p:nvSpPr>
          <p:cNvPr id="2" name="TextBox 1">
            <a:extLst>
              <a:ext uri="{FF2B5EF4-FFF2-40B4-BE49-F238E27FC236}">
                <a16:creationId xmlns:a16="http://schemas.microsoft.com/office/drawing/2014/main" id="{58C4F3B0-9287-4818-8B12-F55F1404772E}"/>
              </a:ext>
            </a:extLst>
          </p:cNvPr>
          <p:cNvSpPr txBox="1"/>
          <p:nvPr/>
        </p:nvSpPr>
        <p:spPr>
          <a:xfrm>
            <a:off x="800073" y="2674315"/>
            <a:ext cx="8020398" cy="1477328"/>
          </a:xfrm>
          <a:prstGeom prst="rect">
            <a:avLst/>
          </a:prstGeom>
          <a:noFill/>
        </p:spPr>
        <p:txBody>
          <a:bodyPr wrap="square" rtlCol="0">
            <a:spAutoFit/>
          </a:bodyPr>
          <a:lstStyle/>
          <a:p>
            <a:r>
              <a:rPr lang="el-CY" dirty="0">
                <a:solidFill>
                  <a:srgbClr val="FF0000"/>
                </a:solidFill>
                <a:latin typeface="+mj-lt"/>
              </a:rPr>
              <a:t>Παράδειγμα</a:t>
            </a:r>
            <a:r>
              <a:rPr lang="en-US" dirty="0">
                <a:solidFill>
                  <a:srgbClr val="FF0000"/>
                </a:solidFill>
                <a:latin typeface="+mj-lt"/>
              </a:rPr>
              <a:t> </a:t>
            </a:r>
            <a:r>
              <a:rPr lang="en-US" dirty="0">
                <a:solidFill>
                  <a:srgbClr val="FF0000"/>
                </a:solidFill>
                <a:latin typeface="Cambria" panose="02040503050406030204" pitchFamily="18" charset="0"/>
                <a:ea typeface="Cambria" panose="02040503050406030204" pitchFamily="18" charset="0"/>
                <a:cs typeface="Calibri" panose="020F0502020204030204" pitchFamily="34" charset="0"/>
              </a:rPr>
              <a:t>2DM</a:t>
            </a:r>
            <a:r>
              <a:rPr lang="en-US" dirty="0">
                <a:solidFill>
                  <a:srgbClr val="FF0000"/>
                </a:solidFill>
                <a:latin typeface="+mj-lt"/>
              </a:rPr>
              <a:t> </a:t>
            </a:r>
            <a:r>
              <a:rPr lang="el-CY" dirty="0">
                <a:solidFill>
                  <a:srgbClr val="FF0000"/>
                </a:solidFill>
                <a:latin typeface="+mj-lt"/>
              </a:rPr>
              <a:t>αναπαράστασης </a:t>
            </a:r>
            <a:r>
              <a:rPr lang="en-US" dirty="0" err="1">
                <a:solidFill>
                  <a:srgbClr val="FF0000"/>
                </a:solidFill>
                <a:latin typeface="Cambria" panose="02040503050406030204" pitchFamily="18" charset="0"/>
                <a:ea typeface="Cambria" panose="02040503050406030204" pitchFamily="18" charset="0"/>
                <a:cs typeface="Calibri" panose="020F0502020204030204" pitchFamily="34" charset="0"/>
              </a:rPr>
              <a:t>SiP</a:t>
            </a:r>
            <a:r>
              <a:rPr lang="en-US" dirty="0">
                <a:solidFill>
                  <a:srgbClr val="FF0000"/>
                </a:solidFill>
                <a:latin typeface="+mj-lt"/>
              </a:rPr>
              <a:t>: </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Έστω η αυτοαναστρέφουσα μετάθεση </a:t>
            </a:r>
            <a:r>
              <a:rPr lang="el-GR" sz="1800" i="1" dirty="0">
                <a:effectLst/>
                <a:latin typeface="Cambria" panose="02040503050406030204" pitchFamily="18" charset="0"/>
                <a:ea typeface="Times New Roman" panose="02020603050405020304" pitchFamily="18" charset="0"/>
                <a:cs typeface="Times New Roman" panose="02020603050405020304" pitchFamily="18" charset="0"/>
              </a:rPr>
              <a:t>π* </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(4,6,7,1,5,2,3) μήκους </a:t>
            </a:r>
            <a:r>
              <a:rPr lang="en-GB" sz="1800" i="1" dirty="0">
                <a:effectLst/>
                <a:latin typeface="Cambria" panose="02040503050406030204" pitchFamily="18" charset="0"/>
                <a:ea typeface="Times New Roman" panose="02020603050405020304" pitchFamily="18" charset="0"/>
                <a:cs typeface="Times New Roman" panose="02020603050405020304" pitchFamily="18" charset="0"/>
              </a:rPr>
              <a:t>n</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=7. Δημιουργούμε έναν πίνακα </a:t>
            </a:r>
            <a:r>
              <a:rPr lang="el-GR" sz="1800" i="1" dirty="0">
                <a:effectLst/>
                <a:latin typeface="Cambria" panose="02040503050406030204" pitchFamily="18" charset="0"/>
                <a:ea typeface="Times New Roman" panose="02020603050405020304" pitchFamily="18" charset="0"/>
                <a:cs typeface="Times New Roman" panose="02020603050405020304" pitchFamily="18" charset="0"/>
              </a:rPr>
              <a:t>Α</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με διαστάσεις 7</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x</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7 και αντιστοιχούμε ένα συγκεκριμένο σύμβολο για κάθε αριθμό της μετάθεσης </a:t>
            </a:r>
            <a:r>
              <a:rPr lang="el-GR" sz="1800" i="1" dirty="0">
                <a:effectLst/>
                <a:latin typeface="Cambria" panose="02040503050406030204" pitchFamily="18" charset="0"/>
                <a:ea typeface="Times New Roman" panose="02020603050405020304" pitchFamily="18" charset="0"/>
                <a:cs typeface="Times New Roman" panose="02020603050405020304" pitchFamily="18" charset="0"/>
              </a:rPr>
              <a:t>π</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σε ένα κελί του πίνακα </a:t>
            </a:r>
            <a:r>
              <a:rPr lang="el-GR" sz="1800" i="1" dirty="0">
                <a:effectLst/>
                <a:latin typeface="Cambria" panose="02040503050406030204" pitchFamily="18" charset="0"/>
                <a:ea typeface="Times New Roman" panose="02020603050405020304" pitchFamily="18" charset="0"/>
                <a:cs typeface="Times New Roman" panose="02020603050405020304" pitchFamily="18" charset="0"/>
              </a:rPr>
              <a:t>Α.</a:t>
            </a:r>
            <a:endParaRPr lang="en-US" dirty="0"/>
          </a:p>
          <a:p>
            <a:r>
              <a:rPr lang="el-CY" dirty="0">
                <a:solidFill>
                  <a:srgbClr val="FF0000"/>
                </a:solidFill>
                <a:latin typeface="+mj-lt"/>
              </a:rPr>
              <a:t> </a:t>
            </a:r>
            <a:endParaRPr lang="en-GB" dirty="0">
              <a:solidFill>
                <a:srgbClr val="FF0000"/>
              </a:solidFill>
              <a:latin typeface="+mj-lt"/>
            </a:endParaRPr>
          </a:p>
        </p:txBody>
      </p:sp>
    </p:spTree>
    <p:extLst>
      <p:ext uri="{BB962C8B-B14F-4D97-AF65-F5344CB8AC3E}">
        <p14:creationId xmlns:p14="http://schemas.microsoft.com/office/powerpoint/2010/main" val="10376596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8020399" cy="1200329"/>
          </a:xfrm>
          <a:prstGeom prst="rect">
            <a:avLst/>
          </a:prstGeom>
        </p:spPr>
        <p:txBody>
          <a:bodyPr wrap="square">
            <a:spAutoFit/>
          </a:bodyPr>
          <a:lstStyle/>
          <a:p>
            <a:pPr marL="0" lvl="3"/>
            <a:r>
              <a:rPr lang="en-GB" b="1" dirty="0">
                <a:solidFill>
                  <a:srgbClr val="C00000"/>
                </a:solidFill>
                <a:latin typeface="Times New Roman" pitchFamily="18" charset="0"/>
                <a:cs typeface="Times New Roman" pitchFamily="18" charset="0"/>
                <a:sym typeface="Wingdings" pitchFamily="2" charset="2"/>
              </a:rPr>
              <a:t>2D</a:t>
            </a:r>
            <a:r>
              <a:rPr lang="el-CY" b="1" dirty="0">
                <a:solidFill>
                  <a:srgbClr val="C00000"/>
                </a:solidFill>
                <a:latin typeface="Times New Roman" pitchFamily="18" charset="0"/>
                <a:cs typeface="Times New Roman" pitchFamily="18" charset="0"/>
                <a:sym typeface="Wingdings" pitchFamily="2" charset="2"/>
              </a:rPr>
              <a:t>Μ</a:t>
            </a:r>
            <a:r>
              <a:rPr lang="en-GB" b="1" dirty="0">
                <a:solidFill>
                  <a:srgbClr val="C00000"/>
                </a:solidFill>
                <a:latin typeface="Times New Roman" pitchFamily="18" charset="0"/>
                <a:cs typeface="Times New Roman" pitchFamily="18" charset="0"/>
                <a:sym typeface="Wingdings" pitchFamily="2" charset="2"/>
              </a:rPr>
              <a:t> </a:t>
            </a:r>
            <a:r>
              <a:rPr lang="el-GR" b="1" dirty="0">
                <a:solidFill>
                  <a:srgbClr val="C00000"/>
                </a:solidFill>
                <a:latin typeface="Times New Roman" pitchFamily="18" charset="0"/>
                <a:cs typeface="Times New Roman" pitchFamily="18" charset="0"/>
                <a:sym typeface="Wingdings" pitchFamily="2" charset="2"/>
              </a:rPr>
              <a:t>αναπαράσταση </a:t>
            </a:r>
            <a:r>
              <a:rPr lang="el-GR" b="1" dirty="0" err="1">
                <a:solidFill>
                  <a:srgbClr val="C00000"/>
                </a:solidFill>
                <a:latin typeface="Times New Roman" pitchFamily="18" charset="0"/>
                <a:cs typeface="Times New Roman" pitchFamily="18" charset="0"/>
                <a:sym typeface="Wingdings" pitchFamily="2" charset="2"/>
              </a:rPr>
              <a:t>αυτοαναστρέφουσας</a:t>
            </a:r>
            <a:r>
              <a:rPr lang="el-GR" b="1" dirty="0">
                <a:solidFill>
                  <a:srgbClr val="C00000"/>
                </a:solidFill>
                <a:latin typeface="Times New Roman" pitchFamily="18" charset="0"/>
                <a:cs typeface="Times New Roman" pitchFamily="18" charset="0"/>
                <a:sym typeface="Wingdings" pitchFamily="2" charset="2"/>
              </a:rPr>
              <a:t> μετάθεσης</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algn="just">
              <a:spcAft>
                <a:spcPts val="300"/>
              </a:spcAft>
            </a:pP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Οι εικόνες είναι ψηφιακά αντικείμενα δύο διαστάσεων, και για αυτό τον λόγο μια </a:t>
            </a:r>
            <a:r>
              <a:rPr lang="el-GR" sz="1800" dirty="0" err="1">
                <a:effectLst/>
                <a:latin typeface="Cambria" panose="02040503050406030204" pitchFamily="18" charset="0"/>
                <a:ea typeface="Times New Roman" panose="02020603050405020304" pitchFamily="18" charset="0"/>
                <a:cs typeface="Times New Roman" panose="02020603050405020304" pitchFamily="18" charset="0"/>
              </a:rPr>
              <a:t>αυτοαναστρέφουσα</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μετάθεση που πρόκειται να ενσωματωθεί σε μια εικόνα πρέπει να μπορεί να αναπαρασταθεί δυσδιάστατα. </a:t>
            </a:r>
            <a:endParaRPr lang="en-US" dirty="0"/>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88</a:t>
            </a:fld>
            <a:endParaRPr lang="el-GR" altLang="el-GR" sz="1200" dirty="0">
              <a:latin typeface="Cambria" pitchFamily="18" charset="0"/>
            </a:endParaRPr>
          </a:p>
        </p:txBody>
      </p:sp>
      <p:sp>
        <p:nvSpPr>
          <p:cNvPr id="2" name="TextBox 1">
            <a:extLst>
              <a:ext uri="{FF2B5EF4-FFF2-40B4-BE49-F238E27FC236}">
                <a16:creationId xmlns:a16="http://schemas.microsoft.com/office/drawing/2014/main" id="{58C4F3B0-9287-4818-8B12-F55F1404772E}"/>
              </a:ext>
            </a:extLst>
          </p:cNvPr>
          <p:cNvSpPr txBox="1"/>
          <p:nvPr/>
        </p:nvSpPr>
        <p:spPr>
          <a:xfrm>
            <a:off x="800073" y="2674315"/>
            <a:ext cx="8020398" cy="1477328"/>
          </a:xfrm>
          <a:prstGeom prst="rect">
            <a:avLst/>
          </a:prstGeom>
          <a:noFill/>
        </p:spPr>
        <p:txBody>
          <a:bodyPr wrap="square" rtlCol="0">
            <a:spAutoFit/>
          </a:bodyPr>
          <a:lstStyle/>
          <a:p>
            <a:r>
              <a:rPr lang="el-CY" dirty="0">
                <a:solidFill>
                  <a:srgbClr val="FF0000"/>
                </a:solidFill>
                <a:latin typeface="+mj-lt"/>
              </a:rPr>
              <a:t>Παράδειγμα</a:t>
            </a:r>
            <a:r>
              <a:rPr lang="en-US" dirty="0">
                <a:solidFill>
                  <a:srgbClr val="FF0000"/>
                </a:solidFill>
                <a:latin typeface="+mj-lt"/>
              </a:rPr>
              <a:t> </a:t>
            </a:r>
            <a:r>
              <a:rPr lang="en-US" dirty="0">
                <a:solidFill>
                  <a:srgbClr val="FF0000"/>
                </a:solidFill>
                <a:latin typeface="Cambria" panose="02040503050406030204" pitchFamily="18" charset="0"/>
                <a:ea typeface="Cambria" panose="02040503050406030204" pitchFamily="18" charset="0"/>
                <a:cs typeface="Calibri" panose="020F0502020204030204" pitchFamily="34" charset="0"/>
              </a:rPr>
              <a:t>2DM</a:t>
            </a:r>
            <a:r>
              <a:rPr lang="en-US" dirty="0">
                <a:solidFill>
                  <a:srgbClr val="FF0000"/>
                </a:solidFill>
                <a:latin typeface="+mj-lt"/>
              </a:rPr>
              <a:t> </a:t>
            </a:r>
            <a:r>
              <a:rPr lang="el-CY" dirty="0">
                <a:solidFill>
                  <a:srgbClr val="FF0000"/>
                </a:solidFill>
                <a:latin typeface="+mj-lt"/>
              </a:rPr>
              <a:t>αναπαράστασης </a:t>
            </a:r>
            <a:r>
              <a:rPr lang="en-US" dirty="0" err="1">
                <a:solidFill>
                  <a:srgbClr val="FF0000"/>
                </a:solidFill>
                <a:latin typeface="Cambria" panose="02040503050406030204" pitchFamily="18" charset="0"/>
                <a:ea typeface="Cambria" panose="02040503050406030204" pitchFamily="18" charset="0"/>
              </a:rPr>
              <a:t>SiP</a:t>
            </a:r>
            <a:r>
              <a:rPr lang="en-US" dirty="0">
                <a:solidFill>
                  <a:srgbClr val="FF0000"/>
                </a:solidFill>
                <a:latin typeface="+mj-lt"/>
              </a:rPr>
              <a:t>: </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Έστω η αυτοαναστρέφουσα μετάθεση </a:t>
            </a:r>
            <a:r>
              <a:rPr lang="el-GR" sz="1800" i="1" dirty="0">
                <a:effectLst/>
                <a:latin typeface="Cambria" panose="02040503050406030204" pitchFamily="18" charset="0"/>
                <a:ea typeface="Times New Roman" panose="02020603050405020304" pitchFamily="18" charset="0"/>
                <a:cs typeface="Times New Roman" panose="02020603050405020304" pitchFamily="18" charset="0"/>
              </a:rPr>
              <a:t>π* </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(4,6,7,1,5,2,3) μήκους </a:t>
            </a:r>
            <a:r>
              <a:rPr lang="en-GB" sz="1800" i="1" dirty="0">
                <a:effectLst/>
                <a:latin typeface="Cambria" panose="02040503050406030204" pitchFamily="18" charset="0"/>
                <a:ea typeface="Times New Roman" panose="02020603050405020304" pitchFamily="18" charset="0"/>
                <a:cs typeface="Times New Roman" panose="02020603050405020304" pitchFamily="18" charset="0"/>
              </a:rPr>
              <a:t>n</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=7. Δημιουργούμε έναν πίνακα </a:t>
            </a:r>
            <a:r>
              <a:rPr lang="el-GR" sz="1800" i="1" dirty="0">
                <a:effectLst/>
                <a:latin typeface="Cambria" panose="02040503050406030204" pitchFamily="18" charset="0"/>
                <a:ea typeface="Times New Roman" panose="02020603050405020304" pitchFamily="18" charset="0"/>
                <a:cs typeface="Times New Roman" panose="02020603050405020304" pitchFamily="18" charset="0"/>
              </a:rPr>
              <a:t>Α</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με διαστάσεις 7</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x</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7 και αντιστοιχούμε ένα συγκεκριμένο σύμβολο για κάθε αριθμό της μετάθεσης </a:t>
            </a:r>
            <a:r>
              <a:rPr lang="el-GR" sz="1800" i="1" dirty="0">
                <a:effectLst/>
                <a:latin typeface="Cambria" panose="02040503050406030204" pitchFamily="18" charset="0"/>
                <a:ea typeface="Times New Roman" panose="02020603050405020304" pitchFamily="18" charset="0"/>
                <a:cs typeface="Times New Roman" panose="02020603050405020304" pitchFamily="18" charset="0"/>
              </a:rPr>
              <a:t>π</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σε ένα κελί του πίνακα </a:t>
            </a:r>
            <a:r>
              <a:rPr lang="el-GR" sz="1800" i="1" dirty="0">
                <a:effectLst/>
                <a:latin typeface="Cambria" panose="02040503050406030204" pitchFamily="18" charset="0"/>
                <a:ea typeface="Times New Roman" panose="02020603050405020304" pitchFamily="18" charset="0"/>
                <a:cs typeface="Times New Roman" panose="02020603050405020304" pitchFamily="18" charset="0"/>
              </a:rPr>
              <a:t>Α.</a:t>
            </a:r>
            <a:endParaRPr lang="en-US" dirty="0"/>
          </a:p>
          <a:p>
            <a:r>
              <a:rPr lang="el-CY" dirty="0">
                <a:solidFill>
                  <a:srgbClr val="FF0000"/>
                </a:solidFill>
                <a:latin typeface="+mj-lt"/>
              </a:rPr>
              <a:t> </a:t>
            </a:r>
            <a:endParaRPr lang="en-GB" dirty="0">
              <a:solidFill>
                <a:srgbClr val="FF0000"/>
              </a:solidFill>
              <a:latin typeface="+mj-lt"/>
            </a:endParaRPr>
          </a:p>
        </p:txBody>
      </p:sp>
      <p:sp>
        <p:nvSpPr>
          <p:cNvPr id="3" name="TextBox 2">
            <a:extLst>
              <a:ext uri="{FF2B5EF4-FFF2-40B4-BE49-F238E27FC236}">
                <a16:creationId xmlns:a16="http://schemas.microsoft.com/office/drawing/2014/main" id="{97F8424F-89FE-474E-B33B-C5F548B3FC47}"/>
              </a:ext>
            </a:extLst>
          </p:cNvPr>
          <p:cNvSpPr txBox="1"/>
          <p:nvPr/>
        </p:nvSpPr>
        <p:spPr>
          <a:xfrm>
            <a:off x="1254719" y="4616198"/>
            <a:ext cx="1134157" cy="369332"/>
          </a:xfrm>
          <a:prstGeom prst="rect">
            <a:avLst/>
          </a:prstGeom>
          <a:noFill/>
        </p:spPr>
        <p:txBody>
          <a:bodyPr wrap="none" rtlCol="0">
            <a:spAutoFit/>
          </a:bodyPr>
          <a:lstStyle/>
          <a:p>
            <a:r>
              <a:rPr lang="el-CY" dirty="0"/>
              <a:t>Πίνακας </a:t>
            </a:r>
            <a:r>
              <a:rPr lang="el-CY" i="1" dirty="0"/>
              <a:t>Α</a:t>
            </a:r>
            <a:endParaRPr lang="en-GB" i="1" dirty="0"/>
          </a:p>
        </p:txBody>
      </p:sp>
      <p:cxnSp>
        <p:nvCxnSpPr>
          <p:cNvPr id="5" name="Straight Arrow Connector 4">
            <a:extLst>
              <a:ext uri="{FF2B5EF4-FFF2-40B4-BE49-F238E27FC236}">
                <a16:creationId xmlns:a16="http://schemas.microsoft.com/office/drawing/2014/main" id="{1AA3D69E-D939-46F9-92F7-531EBF361503}"/>
              </a:ext>
            </a:extLst>
          </p:cNvPr>
          <p:cNvCxnSpPr>
            <a:cxnSpLocks/>
          </p:cNvCxnSpPr>
          <p:nvPr/>
        </p:nvCxnSpPr>
        <p:spPr>
          <a:xfrm>
            <a:off x="2699792" y="4800864"/>
            <a:ext cx="7326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10 - Ορθογώνιο">
            <a:extLst>
              <a:ext uri="{FF2B5EF4-FFF2-40B4-BE49-F238E27FC236}">
                <a16:creationId xmlns:a16="http://schemas.microsoft.com/office/drawing/2014/main" id="{08CF2CB4-960D-43C6-8BB2-CABA93F93096}"/>
              </a:ext>
            </a:extLst>
          </p:cNvPr>
          <p:cNvSpPr/>
          <p:nvPr/>
        </p:nvSpPr>
        <p:spPr>
          <a:xfrm>
            <a:off x="3923928" y="3869404"/>
            <a:ext cx="3168352" cy="2495171"/>
          </a:xfrm>
          <a:prstGeom prst="rect">
            <a:avLst/>
          </a:prstGeom>
          <a:solidFill>
            <a:schemeClr val="bg2">
              <a:alpha val="37000"/>
            </a:schemeClr>
          </a:solidFill>
          <a:ln>
            <a:noFill/>
          </a:ln>
          <a:scene3d>
            <a:camera prst="orthographicFront"/>
            <a:lightRig rig="threePt" dir="t"/>
          </a:scene3d>
          <a:sp3d>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l-GR" sz="1800"/>
          </a:p>
        </p:txBody>
      </p:sp>
      <p:graphicFrame>
        <p:nvGraphicFramePr>
          <p:cNvPr id="13" name="Group 93">
            <a:extLst>
              <a:ext uri="{FF2B5EF4-FFF2-40B4-BE49-F238E27FC236}">
                <a16:creationId xmlns:a16="http://schemas.microsoft.com/office/drawing/2014/main" id="{5102B0A9-02A7-4667-9F22-B02BEE083868}"/>
              </a:ext>
            </a:extLst>
          </p:cNvPr>
          <p:cNvGraphicFramePr>
            <a:graphicFrameLocks noGrp="1"/>
          </p:cNvGraphicFramePr>
          <p:nvPr>
            <p:extLst>
              <p:ext uri="{D42A27DB-BD31-4B8C-83A1-F6EECF244321}">
                <p14:modId xmlns:p14="http://schemas.microsoft.com/office/powerpoint/2010/main" val="3679145064"/>
              </p:ext>
            </p:extLst>
          </p:nvPr>
        </p:nvGraphicFramePr>
        <p:xfrm>
          <a:off x="4155190" y="3928905"/>
          <a:ext cx="2601434" cy="2226920"/>
        </p:xfrm>
        <a:graphic>
          <a:graphicData uri="http://schemas.openxmlformats.org/drawingml/2006/table">
            <a:tbl>
              <a:tblPr/>
              <a:tblGrid>
                <a:gridCol w="325624">
                  <a:extLst>
                    <a:ext uri="{9D8B030D-6E8A-4147-A177-3AD203B41FA5}">
                      <a16:colId xmlns:a16="http://schemas.microsoft.com/office/drawing/2014/main" val="20000"/>
                    </a:ext>
                  </a:extLst>
                </a:gridCol>
                <a:gridCol w="323845">
                  <a:extLst>
                    <a:ext uri="{9D8B030D-6E8A-4147-A177-3AD203B41FA5}">
                      <a16:colId xmlns:a16="http://schemas.microsoft.com/office/drawing/2014/main" val="20001"/>
                    </a:ext>
                  </a:extLst>
                </a:gridCol>
                <a:gridCol w="325624">
                  <a:extLst>
                    <a:ext uri="{9D8B030D-6E8A-4147-A177-3AD203B41FA5}">
                      <a16:colId xmlns:a16="http://schemas.microsoft.com/office/drawing/2014/main" val="20002"/>
                    </a:ext>
                  </a:extLst>
                </a:gridCol>
                <a:gridCol w="325624">
                  <a:extLst>
                    <a:ext uri="{9D8B030D-6E8A-4147-A177-3AD203B41FA5}">
                      <a16:colId xmlns:a16="http://schemas.microsoft.com/office/drawing/2014/main" val="20003"/>
                    </a:ext>
                  </a:extLst>
                </a:gridCol>
                <a:gridCol w="323845">
                  <a:extLst>
                    <a:ext uri="{9D8B030D-6E8A-4147-A177-3AD203B41FA5}">
                      <a16:colId xmlns:a16="http://schemas.microsoft.com/office/drawing/2014/main" val="20004"/>
                    </a:ext>
                  </a:extLst>
                </a:gridCol>
                <a:gridCol w="325624">
                  <a:extLst>
                    <a:ext uri="{9D8B030D-6E8A-4147-A177-3AD203B41FA5}">
                      <a16:colId xmlns:a16="http://schemas.microsoft.com/office/drawing/2014/main" val="20005"/>
                    </a:ext>
                  </a:extLst>
                </a:gridCol>
                <a:gridCol w="325624">
                  <a:extLst>
                    <a:ext uri="{9D8B030D-6E8A-4147-A177-3AD203B41FA5}">
                      <a16:colId xmlns:a16="http://schemas.microsoft.com/office/drawing/2014/main" val="20006"/>
                    </a:ext>
                  </a:extLst>
                </a:gridCol>
                <a:gridCol w="325624">
                  <a:extLst>
                    <a:ext uri="{9D8B030D-6E8A-4147-A177-3AD203B41FA5}">
                      <a16:colId xmlns:a16="http://schemas.microsoft.com/office/drawing/2014/main" val="3591122139"/>
                    </a:ext>
                  </a:extLst>
                </a:gridCol>
              </a:tblGrid>
              <a:tr h="27836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rgbClr val="262626"/>
                        </a:solidFill>
                        <a:effectLst/>
                        <a:latin typeface="Calibri" pitchFamily="34" charset="0"/>
                        <a:cs typeface="Times New Roman" pitchFamily="18" charset="0"/>
                      </a:endParaRPr>
                    </a:p>
                  </a:txBody>
                  <a:tcPr marL="68580" marR="68580" marT="12065" marB="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l-GR" sz="1100" b="0" i="0" u="none" strike="noStrike" cap="none" normalizeH="0" baseline="0">
                          <a:ln>
                            <a:noFill/>
                          </a:ln>
                          <a:solidFill>
                            <a:srgbClr val="262626"/>
                          </a:solidFill>
                          <a:effectLst/>
                          <a:latin typeface="Calibri" pitchFamily="34" charset="0"/>
                          <a:ea typeface="Calibri" pitchFamily="34" charset="0"/>
                          <a:cs typeface="Times New Roman" pitchFamily="18" charset="0"/>
                        </a:rPr>
                        <a:t>1</a:t>
                      </a:r>
                    </a:p>
                  </a:txBody>
                  <a:tcPr marL="0" marR="0" marT="0" marB="0" anchor="ctr" anchorCtr="1"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l-GR" sz="1100" b="0" i="0" u="none" strike="noStrike" cap="none" normalizeH="0" baseline="0">
                          <a:ln>
                            <a:noFill/>
                          </a:ln>
                          <a:solidFill>
                            <a:srgbClr val="262626"/>
                          </a:solidFill>
                          <a:effectLst/>
                          <a:latin typeface="Calibri" pitchFamily="34" charset="0"/>
                          <a:ea typeface="Calibri" pitchFamily="34" charset="0"/>
                          <a:cs typeface="Times New Roman" pitchFamily="18" charset="0"/>
                        </a:rPr>
                        <a:t>2</a:t>
                      </a:r>
                    </a:p>
                  </a:txBody>
                  <a:tcPr marL="68580" marR="68580" marT="12065" marB="0" anchor="ctr" anchorCtr="1"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l-GR" sz="1100" b="0" i="0" u="none" strike="noStrike" cap="none" normalizeH="0" baseline="0">
                          <a:ln>
                            <a:noFill/>
                          </a:ln>
                          <a:solidFill>
                            <a:srgbClr val="262626"/>
                          </a:solidFill>
                          <a:effectLst/>
                          <a:latin typeface="Calibri" pitchFamily="34" charset="0"/>
                          <a:ea typeface="Calibri" pitchFamily="34" charset="0"/>
                          <a:cs typeface="Times New Roman" pitchFamily="18" charset="0"/>
                        </a:rPr>
                        <a:t>3</a:t>
                      </a:r>
                    </a:p>
                  </a:txBody>
                  <a:tcPr marL="68580" marR="68580" marT="12065" marB="0" anchor="ctr" anchorCtr="1"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l-GR" sz="1100" b="0" i="0" u="none" strike="noStrike" cap="none" normalizeH="0" baseline="0">
                          <a:ln>
                            <a:noFill/>
                          </a:ln>
                          <a:solidFill>
                            <a:srgbClr val="262626"/>
                          </a:solidFill>
                          <a:effectLst/>
                          <a:latin typeface="Calibri" pitchFamily="34" charset="0"/>
                          <a:ea typeface="Calibri" pitchFamily="34" charset="0"/>
                          <a:cs typeface="Times New Roman" pitchFamily="18" charset="0"/>
                        </a:rPr>
                        <a:t>4</a:t>
                      </a:r>
                    </a:p>
                  </a:txBody>
                  <a:tcPr marL="68580" marR="68580" marT="12065" marB="0" anchor="ctr" anchorCtr="1"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l-GR" sz="1100" b="0" i="0" u="none" strike="noStrike" cap="none" normalizeH="0" baseline="0">
                          <a:ln>
                            <a:noFill/>
                          </a:ln>
                          <a:solidFill>
                            <a:srgbClr val="262626"/>
                          </a:solidFill>
                          <a:effectLst/>
                          <a:latin typeface="Calibri" pitchFamily="34" charset="0"/>
                          <a:ea typeface="Calibri" pitchFamily="34" charset="0"/>
                          <a:cs typeface="Times New Roman" pitchFamily="18" charset="0"/>
                        </a:rPr>
                        <a:t>5</a:t>
                      </a:r>
                    </a:p>
                  </a:txBody>
                  <a:tcPr marL="68580" marR="68580" marT="12065" marB="0" anchor="ctr" anchorCtr="1"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l-GR" sz="1100" b="0" i="0" u="none" strike="noStrike" cap="none" normalizeH="0" baseline="0">
                          <a:ln>
                            <a:noFill/>
                          </a:ln>
                          <a:solidFill>
                            <a:srgbClr val="262626"/>
                          </a:solidFill>
                          <a:effectLst/>
                          <a:latin typeface="Calibri" pitchFamily="34" charset="0"/>
                          <a:ea typeface="Calibri" pitchFamily="34" charset="0"/>
                          <a:cs typeface="Times New Roman" pitchFamily="18" charset="0"/>
                        </a:rPr>
                        <a:t>6</a:t>
                      </a:r>
                    </a:p>
                  </a:txBody>
                  <a:tcPr marL="68580" marR="68580" marT="12065" marB="0" anchor="ctr" anchorCtr="1"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l-GR" sz="1100" b="0" i="0" u="none" strike="noStrike" cap="none" normalizeH="0" baseline="0" dirty="0">
                          <a:ln>
                            <a:noFill/>
                          </a:ln>
                          <a:solidFill>
                            <a:srgbClr val="262626"/>
                          </a:solidFill>
                          <a:effectLst/>
                          <a:latin typeface="Calibri" pitchFamily="34" charset="0"/>
                          <a:ea typeface="Calibri" pitchFamily="34" charset="0"/>
                          <a:cs typeface="Times New Roman" pitchFamily="18" charset="0"/>
                        </a:rPr>
                        <a:t>7</a:t>
                      </a:r>
                    </a:p>
                  </a:txBody>
                  <a:tcPr marL="68580" marR="68580" marT="12065" marB="0" anchor="ctr" anchorCtr="1"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8365">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l-GR" sz="1100" b="0" i="0" u="none" strike="noStrike" cap="none" normalizeH="0" baseline="0">
                          <a:ln>
                            <a:noFill/>
                          </a:ln>
                          <a:solidFill>
                            <a:srgbClr val="262626"/>
                          </a:solidFill>
                          <a:effectLst/>
                          <a:latin typeface="Calibri" pitchFamily="34" charset="0"/>
                          <a:ea typeface="Calibri" pitchFamily="34" charset="0"/>
                          <a:cs typeface="Times New Roman" pitchFamily="18" charset="0"/>
                        </a:rPr>
                        <a:t>1</a:t>
                      </a:r>
                    </a:p>
                  </a:txBody>
                  <a:tcPr marL="68580" marR="68580" marT="12065" marB="0" anchor="ctr" anchorCtr="1"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endParaRPr kumimoji="0" lang="en-US" sz="1100" b="1" i="0" u="none" strike="noStrike" cap="none" normalizeH="0" baseline="0" dirty="0">
                        <a:ln>
                          <a:noFill/>
                        </a:ln>
                        <a:solidFill>
                          <a:srgbClr val="C00000"/>
                        </a:solidFill>
                        <a:effectLst/>
                        <a:latin typeface="Calibri" pitchFamily="34" charset="0"/>
                        <a:ea typeface="Calibri" pitchFamily="34" charset="0"/>
                        <a:cs typeface="Times New Roman"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endParaRPr kumimoji="0" lang="en-US" sz="1100" b="1" i="0" u="none" strike="noStrike" cap="none" normalizeH="0" baseline="0" dirty="0">
                        <a:ln>
                          <a:noFill/>
                        </a:ln>
                        <a:solidFill>
                          <a:srgbClr val="C00000"/>
                        </a:solidFill>
                        <a:effectLst/>
                        <a:latin typeface="Calibri" pitchFamily="34" charset="0"/>
                        <a:ea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rgbClr val="C00000"/>
                          </a:solidFill>
                          <a:effectLst/>
                          <a:latin typeface="Calibri" pitchFamily="34" charset="0"/>
                          <a:cs typeface="Times New Roman" pitchFamily="18" charset="0"/>
                        </a:rPr>
                        <a:t>4</a:t>
                      </a: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8365">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l-GR" sz="1100" b="0" i="0" u="none" strike="noStrike" cap="none" normalizeH="0" baseline="0" dirty="0">
                          <a:ln>
                            <a:noFill/>
                          </a:ln>
                          <a:solidFill>
                            <a:srgbClr val="262626"/>
                          </a:solidFill>
                          <a:effectLst/>
                          <a:latin typeface="Calibri" pitchFamily="34" charset="0"/>
                          <a:ea typeface="Calibri" pitchFamily="34" charset="0"/>
                          <a:cs typeface="Times New Roman" pitchFamily="18" charset="0"/>
                        </a:rPr>
                        <a:t>2</a:t>
                      </a:r>
                    </a:p>
                  </a:txBody>
                  <a:tcPr marL="68580" marR="68580" marT="12065" marB="0" anchor="ctr" anchorCtr="1"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endParaRPr kumimoji="0" lang="en-US" sz="1100" b="1" i="0" u="none" strike="noStrike" cap="none" normalizeH="0" baseline="0" dirty="0">
                        <a:ln>
                          <a:noFill/>
                        </a:ln>
                        <a:solidFill>
                          <a:srgbClr val="C00000"/>
                        </a:solidFill>
                        <a:effectLst/>
                        <a:latin typeface="Calibri" pitchFamily="34" charset="0"/>
                        <a:ea typeface="Calibri" pitchFamily="34" charset="0"/>
                        <a:cs typeface="Times New Roman"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l-GR" sz="1100" b="1" i="0" u="none" strike="noStrike" cap="none" normalizeH="0" baseline="0" dirty="0">
                          <a:ln>
                            <a:noFill/>
                          </a:ln>
                          <a:solidFill>
                            <a:srgbClr val="C00000"/>
                          </a:solidFill>
                          <a:effectLst/>
                          <a:latin typeface="Calibri" pitchFamily="34" charset="0"/>
                          <a:cs typeface="Times New Roman" pitchFamily="18" charset="0"/>
                        </a:rPr>
                        <a:t>6</a:t>
                      </a: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8365">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l-GR" sz="1100" b="0" i="0" u="none" strike="noStrike" cap="none" normalizeH="0" baseline="0">
                          <a:ln>
                            <a:noFill/>
                          </a:ln>
                          <a:solidFill>
                            <a:srgbClr val="262626"/>
                          </a:solidFill>
                          <a:effectLst/>
                          <a:latin typeface="Calibri" pitchFamily="34" charset="0"/>
                          <a:ea typeface="Calibri" pitchFamily="34" charset="0"/>
                          <a:cs typeface="Times New Roman" pitchFamily="18" charset="0"/>
                        </a:rPr>
                        <a:t>3</a:t>
                      </a:r>
                    </a:p>
                  </a:txBody>
                  <a:tcPr marL="68580" marR="68580" marT="12065" marB="0" anchor="ctr" anchorCtr="1"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endParaRPr kumimoji="0" lang="en-US" sz="1100" b="1" i="0" u="none" strike="noStrike" cap="none" normalizeH="0" baseline="0" dirty="0">
                        <a:ln>
                          <a:noFill/>
                        </a:ln>
                        <a:solidFill>
                          <a:srgbClr val="C00000"/>
                        </a:solidFill>
                        <a:effectLst/>
                        <a:latin typeface="Calibri" pitchFamily="34" charset="0"/>
                        <a:ea typeface="Calibri" pitchFamily="34" charset="0"/>
                        <a:cs typeface="Times New Roman"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l-GR" sz="1100" b="1" i="0" u="none" strike="noStrike" cap="none" normalizeH="0" baseline="0" dirty="0">
                          <a:ln>
                            <a:noFill/>
                          </a:ln>
                          <a:solidFill>
                            <a:srgbClr val="C00000"/>
                          </a:solidFill>
                          <a:effectLst/>
                          <a:latin typeface="Calibri" pitchFamily="34" charset="0"/>
                          <a:cs typeface="Times New Roman" pitchFamily="18" charset="0"/>
                        </a:rPr>
                        <a:t>7</a:t>
                      </a: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8365">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l-GR" sz="1100" b="0" i="0" u="none" strike="noStrike" cap="none" normalizeH="0" baseline="0" dirty="0">
                          <a:ln>
                            <a:noFill/>
                          </a:ln>
                          <a:solidFill>
                            <a:srgbClr val="262626"/>
                          </a:solidFill>
                          <a:effectLst/>
                          <a:latin typeface="Calibri" pitchFamily="34" charset="0"/>
                          <a:ea typeface="Calibri" pitchFamily="34" charset="0"/>
                          <a:cs typeface="Times New Roman" pitchFamily="18" charset="0"/>
                        </a:rPr>
                        <a:t>4</a:t>
                      </a:r>
                    </a:p>
                  </a:txBody>
                  <a:tcPr marL="68580" marR="68580" marT="12065" marB="0" anchor="ctr" anchorCtr="1"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n-US" sz="1100" b="1" i="0" u="none" strike="noStrike" cap="none" normalizeH="0" baseline="0" dirty="0">
                          <a:ln>
                            <a:noFill/>
                          </a:ln>
                          <a:solidFill>
                            <a:srgbClr val="C00000"/>
                          </a:solidFill>
                          <a:effectLst/>
                          <a:latin typeface="Calibri" pitchFamily="34" charset="0"/>
                          <a:ea typeface="Calibri" pitchFamily="34" charset="0"/>
                          <a:cs typeface="Times New Roman" pitchFamily="18" charset="0"/>
                        </a:rPr>
                        <a:t>1</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8365">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l-GR" sz="1100" b="0" i="0" u="none" strike="noStrike" cap="none" normalizeH="0" baseline="0">
                          <a:ln>
                            <a:noFill/>
                          </a:ln>
                          <a:solidFill>
                            <a:srgbClr val="262626"/>
                          </a:solidFill>
                          <a:effectLst/>
                          <a:latin typeface="Calibri" pitchFamily="34" charset="0"/>
                          <a:ea typeface="Calibri" pitchFamily="34" charset="0"/>
                          <a:cs typeface="Times New Roman" pitchFamily="18" charset="0"/>
                        </a:rPr>
                        <a:t>5</a:t>
                      </a:r>
                    </a:p>
                  </a:txBody>
                  <a:tcPr marL="68580" marR="68580" marT="12065" marB="0" anchor="ctr" anchorCtr="1"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endParaRPr kumimoji="0" lang="en-US" sz="1100" b="1" i="0" u="none" strike="noStrike" cap="none" normalizeH="0" baseline="0" dirty="0">
                        <a:ln>
                          <a:noFill/>
                        </a:ln>
                        <a:solidFill>
                          <a:srgbClr val="C00000"/>
                        </a:solidFill>
                        <a:effectLst/>
                        <a:latin typeface="Calibri" pitchFamily="34" charset="0"/>
                        <a:ea typeface="Calibri" pitchFamily="34" charset="0"/>
                        <a:cs typeface="Times New Roman"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l-GR" sz="1100" b="1" i="0" u="none" strike="noStrike" cap="none" normalizeH="0" baseline="0" dirty="0">
                          <a:ln>
                            <a:noFill/>
                          </a:ln>
                          <a:solidFill>
                            <a:srgbClr val="C00000"/>
                          </a:solidFill>
                          <a:effectLst/>
                          <a:latin typeface="Calibri" pitchFamily="34" charset="0"/>
                          <a:cs typeface="Times New Roman" pitchFamily="18" charset="0"/>
                        </a:rPr>
                        <a:t>5</a:t>
                      </a: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78365">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l-GR" sz="1100" b="0" i="0" u="none" strike="noStrike" cap="none" normalizeH="0" baseline="0">
                          <a:ln>
                            <a:noFill/>
                          </a:ln>
                          <a:solidFill>
                            <a:srgbClr val="262626"/>
                          </a:solidFill>
                          <a:effectLst/>
                          <a:latin typeface="Calibri" pitchFamily="34" charset="0"/>
                          <a:ea typeface="Calibri" pitchFamily="34" charset="0"/>
                          <a:cs typeface="Times New Roman" pitchFamily="18" charset="0"/>
                        </a:rPr>
                        <a:t>6</a:t>
                      </a:r>
                    </a:p>
                  </a:txBody>
                  <a:tcPr marL="68580" marR="68580" marT="12065" marB="0" anchor="ctr" anchorCtr="1"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endParaRPr kumimoji="0" lang="en-US" sz="1100" b="1" i="0" u="none" strike="noStrike" cap="none" normalizeH="0" baseline="0" dirty="0">
                        <a:ln>
                          <a:noFill/>
                        </a:ln>
                        <a:solidFill>
                          <a:srgbClr val="C00000"/>
                        </a:solidFill>
                        <a:effectLst/>
                        <a:latin typeface="Calibri" pitchFamily="34" charset="0"/>
                        <a:ea typeface="Calibri" pitchFamily="34" charset="0"/>
                        <a:cs typeface="Times New Roman"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l-GR" sz="1100" b="1" i="0" u="none" strike="noStrike" cap="none" normalizeH="0" baseline="0" dirty="0">
                          <a:ln>
                            <a:noFill/>
                          </a:ln>
                          <a:solidFill>
                            <a:srgbClr val="C00000"/>
                          </a:solidFill>
                          <a:effectLst/>
                          <a:latin typeface="Calibri" pitchFamily="34" charset="0"/>
                          <a:cs typeface="Times New Roman" pitchFamily="18" charset="0"/>
                        </a:rPr>
                        <a:t>2</a:t>
                      </a: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78365">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l-GR" sz="1100" b="0" i="0" u="none" strike="noStrike" cap="none" normalizeH="0" baseline="0" dirty="0">
                          <a:ln>
                            <a:noFill/>
                          </a:ln>
                          <a:solidFill>
                            <a:srgbClr val="262626"/>
                          </a:solidFill>
                          <a:effectLst/>
                          <a:latin typeface="Calibri" pitchFamily="34" charset="0"/>
                          <a:ea typeface="Calibri" pitchFamily="34" charset="0"/>
                          <a:cs typeface="Times New Roman" pitchFamily="18" charset="0"/>
                        </a:rPr>
                        <a:t>7</a:t>
                      </a:r>
                    </a:p>
                  </a:txBody>
                  <a:tcPr marL="68580" marR="68580" marT="12065" marB="0" anchor="ctr" anchorCtr="1"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endParaRPr kumimoji="0" lang="en-US" sz="1100" b="1" i="0" u="none" strike="noStrike" cap="none" normalizeH="0" baseline="0" dirty="0">
                        <a:ln>
                          <a:noFill/>
                        </a:ln>
                        <a:solidFill>
                          <a:srgbClr val="C00000"/>
                        </a:solidFill>
                        <a:effectLst/>
                        <a:latin typeface="Calibri" pitchFamily="34" charset="0"/>
                        <a:ea typeface="Calibri" pitchFamily="34" charset="0"/>
                        <a:cs typeface="Times New Roman"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l-GR" sz="1100" b="1" i="0" u="none" strike="noStrike" cap="none" normalizeH="0" baseline="0" dirty="0">
                          <a:ln>
                            <a:noFill/>
                          </a:ln>
                          <a:solidFill>
                            <a:srgbClr val="C00000"/>
                          </a:solidFill>
                          <a:effectLst/>
                          <a:latin typeface="Calibri" pitchFamily="34" charset="0"/>
                          <a:cs typeface="Times New Roman" pitchFamily="18" charset="0"/>
                        </a:rPr>
                        <a:t>3</a:t>
                      </a: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57307132"/>
                  </a:ext>
                </a:extLst>
              </a:tr>
            </a:tbl>
          </a:graphicData>
        </a:graphic>
      </p:graphicFrame>
    </p:spTree>
    <p:extLst>
      <p:ext uri="{BB962C8B-B14F-4D97-AF65-F5344CB8AC3E}">
        <p14:creationId xmlns:p14="http://schemas.microsoft.com/office/powerpoint/2010/main" val="31141050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8020399" cy="1200329"/>
          </a:xfrm>
          <a:prstGeom prst="rect">
            <a:avLst/>
          </a:prstGeom>
        </p:spPr>
        <p:txBody>
          <a:bodyPr wrap="square">
            <a:spAutoFit/>
          </a:bodyPr>
          <a:lstStyle/>
          <a:p>
            <a:pPr marL="0" lvl="3"/>
            <a:r>
              <a:rPr lang="en-GB" b="1" dirty="0">
                <a:solidFill>
                  <a:srgbClr val="C00000"/>
                </a:solidFill>
                <a:latin typeface="Times New Roman" pitchFamily="18" charset="0"/>
                <a:cs typeface="Times New Roman" pitchFamily="18" charset="0"/>
                <a:sym typeface="Wingdings" pitchFamily="2" charset="2"/>
              </a:rPr>
              <a:t>2D</a:t>
            </a:r>
            <a:r>
              <a:rPr lang="el-CY" b="1" dirty="0">
                <a:solidFill>
                  <a:srgbClr val="C00000"/>
                </a:solidFill>
                <a:latin typeface="Times New Roman" pitchFamily="18" charset="0"/>
                <a:cs typeface="Times New Roman" pitchFamily="18" charset="0"/>
                <a:sym typeface="Wingdings" pitchFamily="2" charset="2"/>
              </a:rPr>
              <a:t>Μ</a:t>
            </a:r>
            <a:r>
              <a:rPr lang="en-GB" b="1" dirty="0">
                <a:solidFill>
                  <a:srgbClr val="C00000"/>
                </a:solidFill>
                <a:latin typeface="Times New Roman" pitchFamily="18" charset="0"/>
                <a:cs typeface="Times New Roman" pitchFamily="18" charset="0"/>
                <a:sym typeface="Wingdings" pitchFamily="2" charset="2"/>
              </a:rPr>
              <a:t> </a:t>
            </a:r>
            <a:r>
              <a:rPr lang="el-GR" b="1" dirty="0">
                <a:solidFill>
                  <a:srgbClr val="C00000"/>
                </a:solidFill>
                <a:latin typeface="Times New Roman" pitchFamily="18" charset="0"/>
                <a:cs typeface="Times New Roman" pitchFamily="18" charset="0"/>
                <a:sym typeface="Wingdings" pitchFamily="2" charset="2"/>
              </a:rPr>
              <a:t>αναπαράσταση </a:t>
            </a:r>
            <a:r>
              <a:rPr lang="el-GR" b="1" dirty="0" err="1">
                <a:solidFill>
                  <a:srgbClr val="C00000"/>
                </a:solidFill>
                <a:latin typeface="Times New Roman" pitchFamily="18" charset="0"/>
                <a:cs typeface="Times New Roman" pitchFamily="18" charset="0"/>
                <a:sym typeface="Wingdings" pitchFamily="2" charset="2"/>
              </a:rPr>
              <a:t>αυτοαναστρέφουσας</a:t>
            </a:r>
            <a:r>
              <a:rPr lang="el-GR" b="1" dirty="0">
                <a:solidFill>
                  <a:srgbClr val="C00000"/>
                </a:solidFill>
                <a:latin typeface="Times New Roman" pitchFamily="18" charset="0"/>
                <a:cs typeface="Times New Roman" pitchFamily="18" charset="0"/>
                <a:sym typeface="Wingdings" pitchFamily="2" charset="2"/>
              </a:rPr>
              <a:t> μετάθεσης</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algn="just">
              <a:spcAft>
                <a:spcPts val="300"/>
              </a:spcAft>
            </a:pP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Οι εικόνες είναι ψηφιακά αντικείμενα δύο διαστάσεων, και για αυτό τον λόγο μια </a:t>
            </a:r>
            <a:r>
              <a:rPr lang="el-GR" sz="1800" dirty="0" err="1">
                <a:effectLst/>
                <a:latin typeface="Cambria" panose="02040503050406030204" pitchFamily="18" charset="0"/>
                <a:ea typeface="Times New Roman" panose="02020603050405020304" pitchFamily="18" charset="0"/>
                <a:cs typeface="Times New Roman" panose="02020603050405020304" pitchFamily="18" charset="0"/>
              </a:rPr>
              <a:t>αυτοαναστρέφουσα</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μετάθεση που πρόκειται να ενσωματωθεί σε μια εικόνα πρέπει να μπορεί να αναπαρασταθεί δυσδιάστατα. </a:t>
            </a:r>
            <a:endParaRPr lang="en-US" dirty="0"/>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89</a:t>
            </a:fld>
            <a:endParaRPr lang="el-GR" altLang="el-GR" sz="1200" dirty="0">
              <a:latin typeface="Cambria" pitchFamily="18" charset="0"/>
            </a:endParaRPr>
          </a:p>
        </p:txBody>
      </p:sp>
      <p:sp>
        <p:nvSpPr>
          <p:cNvPr id="2" name="TextBox 1">
            <a:extLst>
              <a:ext uri="{FF2B5EF4-FFF2-40B4-BE49-F238E27FC236}">
                <a16:creationId xmlns:a16="http://schemas.microsoft.com/office/drawing/2014/main" id="{58C4F3B0-9287-4818-8B12-F55F1404772E}"/>
              </a:ext>
            </a:extLst>
          </p:cNvPr>
          <p:cNvSpPr txBox="1"/>
          <p:nvPr/>
        </p:nvSpPr>
        <p:spPr>
          <a:xfrm>
            <a:off x="800073" y="2674315"/>
            <a:ext cx="8020398" cy="1477328"/>
          </a:xfrm>
          <a:prstGeom prst="rect">
            <a:avLst/>
          </a:prstGeom>
          <a:noFill/>
        </p:spPr>
        <p:txBody>
          <a:bodyPr wrap="square" rtlCol="0">
            <a:spAutoFit/>
          </a:bodyPr>
          <a:lstStyle/>
          <a:p>
            <a:r>
              <a:rPr lang="el-CY" dirty="0">
                <a:solidFill>
                  <a:srgbClr val="FF0000"/>
                </a:solidFill>
                <a:latin typeface="+mj-lt"/>
              </a:rPr>
              <a:t>Παράδειγμα</a:t>
            </a:r>
            <a:r>
              <a:rPr lang="en-US" dirty="0">
                <a:solidFill>
                  <a:srgbClr val="FF0000"/>
                </a:solidFill>
                <a:latin typeface="+mj-lt"/>
              </a:rPr>
              <a:t> </a:t>
            </a:r>
            <a:r>
              <a:rPr lang="en-US" dirty="0">
                <a:solidFill>
                  <a:srgbClr val="FF0000"/>
                </a:solidFill>
                <a:latin typeface="Cambria" panose="02040503050406030204" pitchFamily="18" charset="0"/>
                <a:ea typeface="Cambria" panose="02040503050406030204" pitchFamily="18" charset="0"/>
                <a:cs typeface="Calibri" panose="020F0502020204030204" pitchFamily="34" charset="0"/>
              </a:rPr>
              <a:t>2DM</a:t>
            </a:r>
            <a:r>
              <a:rPr lang="en-US" dirty="0">
                <a:solidFill>
                  <a:srgbClr val="FF0000"/>
                </a:solidFill>
                <a:latin typeface="+mj-lt"/>
              </a:rPr>
              <a:t> </a:t>
            </a:r>
            <a:r>
              <a:rPr lang="el-CY" dirty="0">
                <a:solidFill>
                  <a:srgbClr val="FF0000"/>
                </a:solidFill>
                <a:latin typeface="+mj-lt"/>
              </a:rPr>
              <a:t>αναπαράστασης </a:t>
            </a:r>
            <a:r>
              <a:rPr lang="en-US" dirty="0" err="1">
                <a:solidFill>
                  <a:srgbClr val="FF0000"/>
                </a:solidFill>
                <a:latin typeface="Cambria" panose="02040503050406030204" pitchFamily="18" charset="0"/>
                <a:ea typeface="Cambria" panose="02040503050406030204" pitchFamily="18" charset="0"/>
              </a:rPr>
              <a:t>SiP</a:t>
            </a:r>
            <a:r>
              <a:rPr lang="en-US" dirty="0">
                <a:solidFill>
                  <a:srgbClr val="FF0000"/>
                </a:solidFill>
                <a:latin typeface="+mj-lt"/>
              </a:rPr>
              <a:t>: </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Έστω η αυτοαναστρέφουσα μετάθεση </a:t>
            </a:r>
            <a:r>
              <a:rPr lang="el-GR" sz="1800" i="1" dirty="0">
                <a:effectLst/>
                <a:latin typeface="Cambria" panose="02040503050406030204" pitchFamily="18" charset="0"/>
                <a:ea typeface="Times New Roman" panose="02020603050405020304" pitchFamily="18" charset="0"/>
                <a:cs typeface="Times New Roman" panose="02020603050405020304" pitchFamily="18" charset="0"/>
              </a:rPr>
              <a:t>π* </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(4,6,7,1,5,2,3) μήκους </a:t>
            </a:r>
            <a:r>
              <a:rPr lang="en-GB" sz="1800" i="1" dirty="0">
                <a:effectLst/>
                <a:latin typeface="Cambria" panose="02040503050406030204" pitchFamily="18" charset="0"/>
                <a:ea typeface="Times New Roman" panose="02020603050405020304" pitchFamily="18" charset="0"/>
                <a:cs typeface="Times New Roman" panose="02020603050405020304" pitchFamily="18" charset="0"/>
              </a:rPr>
              <a:t>n</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=7. Δημιουργούμε έναν πίνακα </a:t>
            </a:r>
            <a:r>
              <a:rPr lang="el-GR" sz="1800" i="1" dirty="0">
                <a:effectLst/>
                <a:latin typeface="Cambria" panose="02040503050406030204" pitchFamily="18" charset="0"/>
                <a:ea typeface="Times New Roman" panose="02020603050405020304" pitchFamily="18" charset="0"/>
                <a:cs typeface="Times New Roman" panose="02020603050405020304" pitchFamily="18" charset="0"/>
              </a:rPr>
              <a:t>Α</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με διαστάσεις 7</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x</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7 και αντιστοιχούμε ένα συγκεκριμένο σύμβολο για κάθε αριθμό της μετάθεσης </a:t>
            </a:r>
            <a:r>
              <a:rPr lang="el-GR" sz="1800" i="1" dirty="0">
                <a:effectLst/>
                <a:latin typeface="Cambria" panose="02040503050406030204" pitchFamily="18" charset="0"/>
                <a:ea typeface="Times New Roman" panose="02020603050405020304" pitchFamily="18" charset="0"/>
                <a:cs typeface="Times New Roman" panose="02020603050405020304" pitchFamily="18" charset="0"/>
              </a:rPr>
              <a:t>π</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σε ένα κελί του πίνακα </a:t>
            </a:r>
            <a:r>
              <a:rPr lang="el-GR" sz="1800" i="1" dirty="0">
                <a:effectLst/>
                <a:latin typeface="Cambria" panose="02040503050406030204" pitchFamily="18" charset="0"/>
                <a:ea typeface="Times New Roman" panose="02020603050405020304" pitchFamily="18" charset="0"/>
                <a:cs typeface="Times New Roman" panose="02020603050405020304" pitchFamily="18" charset="0"/>
              </a:rPr>
              <a:t>Α.</a:t>
            </a:r>
            <a:endParaRPr lang="en-US" dirty="0"/>
          </a:p>
          <a:p>
            <a:r>
              <a:rPr lang="el-CY" dirty="0">
                <a:solidFill>
                  <a:srgbClr val="FF0000"/>
                </a:solidFill>
                <a:latin typeface="+mj-lt"/>
              </a:rPr>
              <a:t> </a:t>
            </a:r>
            <a:endParaRPr lang="en-GB" dirty="0">
              <a:solidFill>
                <a:srgbClr val="FF0000"/>
              </a:solidFill>
              <a:latin typeface="+mj-lt"/>
            </a:endParaRPr>
          </a:p>
        </p:txBody>
      </p:sp>
      <p:sp>
        <p:nvSpPr>
          <p:cNvPr id="3" name="TextBox 2">
            <a:extLst>
              <a:ext uri="{FF2B5EF4-FFF2-40B4-BE49-F238E27FC236}">
                <a16:creationId xmlns:a16="http://schemas.microsoft.com/office/drawing/2014/main" id="{97F8424F-89FE-474E-B33B-C5F548B3FC47}"/>
              </a:ext>
            </a:extLst>
          </p:cNvPr>
          <p:cNvSpPr txBox="1"/>
          <p:nvPr/>
        </p:nvSpPr>
        <p:spPr>
          <a:xfrm>
            <a:off x="1254719" y="4616198"/>
            <a:ext cx="1134157" cy="369332"/>
          </a:xfrm>
          <a:prstGeom prst="rect">
            <a:avLst/>
          </a:prstGeom>
          <a:noFill/>
        </p:spPr>
        <p:txBody>
          <a:bodyPr wrap="none" rtlCol="0">
            <a:spAutoFit/>
          </a:bodyPr>
          <a:lstStyle/>
          <a:p>
            <a:r>
              <a:rPr lang="el-CY" dirty="0"/>
              <a:t>Πίνακας </a:t>
            </a:r>
            <a:r>
              <a:rPr lang="el-CY" i="1" dirty="0"/>
              <a:t>Α</a:t>
            </a:r>
            <a:endParaRPr lang="en-GB" i="1" dirty="0"/>
          </a:p>
        </p:txBody>
      </p:sp>
      <p:cxnSp>
        <p:nvCxnSpPr>
          <p:cNvPr id="5" name="Straight Arrow Connector 4">
            <a:extLst>
              <a:ext uri="{FF2B5EF4-FFF2-40B4-BE49-F238E27FC236}">
                <a16:creationId xmlns:a16="http://schemas.microsoft.com/office/drawing/2014/main" id="{1AA3D69E-D939-46F9-92F7-531EBF361503}"/>
              </a:ext>
            </a:extLst>
          </p:cNvPr>
          <p:cNvCxnSpPr>
            <a:cxnSpLocks/>
          </p:cNvCxnSpPr>
          <p:nvPr/>
        </p:nvCxnSpPr>
        <p:spPr>
          <a:xfrm>
            <a:off x="2699792" y="4800864"/>
            <a:ext cx="7326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10 - Ορθογώνιο">
            <a:extLst>
              <a:ext uri="{FF2B5EF4-FFF2-40B4-BE49-F238E27FC236}">
                <a16:creationId xmlns:a16="http://schemas.microsoft.com/office/drawing/2014/main" id="{08CF2CB4-960D-43C6-8BB2-CABA93F93096}"/>
              </a:ext>
            </a:extLst>
          </p:cNvPr>
          <p:cNvSpPr/>
          <p:nvPr/>
        </p:nvSpPr>
        <p:spPr>
          <a:xfrm>
            <a:off x="3923928" y="3869404"/>
            <a:ext cx="3168352" cy="2495171"/>
          </a:xfrm>
          <a:prstGeom prst="rect">
            <a:avLst/>
          </a:prstGeom>
          <a:solidFill>
            <a:schemeClr val="bg2">
              <a:alpha val="37000"/>
            </a:schemeClr>
          </a:solidFill>
          <a:ln>
            <a:noFill/>
          </a:ln>
          <a:scene3d>
            <a:camera prst="orthographicFront"/>
            <a:lightRig rig="threePt" dir="t"/>
          </a:scene3d>
          <a:sp3d>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l-GR" sz="1800"/>
          </a:p>
        </p:txBody>
      </p:sp>
      <p:graphicFrame>
        <p:nvGraphicFramePr>
          <p:cNvPr id="13" name="Group 93">
            <a:extLst>
              <a:ext uri="{FF2B5EF4-FFF2-40B4-BE49-F238E27FC236}">
                <a16:creationId xmlns:a16="http://schemas.microsoft.com/office/drawing/2014/main" id="{5102B0A9-02A7-4667-9F22-B02BEE083868}"/>
              </a:ext>
            </a:extLst>
          </p:cNvPr>
          <p:cNvGraphicFramePr>
            <a:graphicFrameLocks noGrp="1"/>
          </p:cNvGraphicFramePr>
          <p:nvPr>
            <p:extLst>
              <p:ext uri="{D42A27DB-BD31-4B8C-83A1-F6EECF244321}">
                <p14:modId xmlns:p14="http://schemas.microsoft.com/office/powerpoint/2010/main" val="1887817874"/>
              </p:ext>
            </p:extLst>
          </p:nvPr>
        </p:nvGraphicFramePr>
        <p:xfrm>
          <a:off x="4155190" y="3928905"/>
          <a:ext cx="2601434" cy="2226920"/>
        </p:xfrm>
        <a:graphic>
          <a:graphicData uri="http://schemas.openxmlformats.org/drawingml/2006/table">
            <a:tbl>
              <a:tblPr/>
              <a:tblGrid>
                <a:gridCol w="325624">
                  <a:extLst>
                    <a:ext uri="{9D8B030D-6E8A-4147-A177-3AD203B41FA5}">
                      <a16:colId xmlns:a16="http://schemas.microsoft.com/office/drawing/2014/main" val="20000"/>
                    </a:ext>
                  </a:extLst>
                </a:gridCol>
                <a:gridCol w="323845">
                  <a:extLst>
                    <a:ext uri="{9D8B030D-6E8A-4147-A177-3AD203B41FA5}">
                      <a16:colId xmlns:a16="http://schemas.microsoft.com/office/drawing/2014/main" val="20001"/>
                    </a:ext>
                  </a:extLst>
                </a:gridCol>
                <a:gridCol w="325624">
                  <a:extLst>
                    <a:ext uri="{9D8B030D-6E8A-4147-A177-3AD203B41FA5}">
                      <a16:colId xmlns:a16="http://schemas.microsoft.com/office/drawing/2014/main" val="20002"/>
                    </a:ext>
                  </a:extLst>
                </a:gridCol>
                <a:gridCol w="325624">
                  <a:extLst>
                    <a:ext uri="{9D8B030D-6E8A-4147-A177-3AD203B41FA5}">
                      <a16:colId xmlns:a16="http://schemas.microsoft.com/office/drawing/2014/main" val="20003"/>
                    </a:ext>
                  </a:extLst>
                </a:gridCol>
                <a:gridCol w="323845">
                  <a:extLst>
                    <a:ext uri="{9D8B030D-6E8A-4147-A177-3AD203B41FA5}">
                      <a16:colId xmlns:a16="http://schemas.microsoft.com/office/drawing/2014/main" val="20004"/>
                    </a:ext>
                  </a:extLst>
                </a:gridCol>
                <a:gridCol w="325624">
                  <a:extLst>
                    <a:ext uri="{9D8B030D-6E8A-4147-A177-3AD203B41FA5}">
                      <a16:colId xmlns:a16="http://schemas.microsoft.com/office/drawing/2014/main" val="20005"/>
                    </a:ext>
                  </a:extLst>
                </a:gridCol>
                <a:gridCol w="325624">
                  <a:extLst>
                    <a:ext uri="{9D8B030D-6E8A-4147-A177-3AD203B41FA5}">
                      <a16:colId xmlns:a16="http://schemas.microsoft.com/office/drawing/2014/main" val="20006"/>
                    </a:ext>
                  </a:extLst>
                </a:gridCol>
                <a:gridCol w="325624">
                  <a:extLst>
                    <a:ext uri="{9D8B030D-6E8A-4147-A177-3AD203B41FA5}">
                      <a16:colId xmlns:a16="http://schemas.microsoft.com/office/drawing/2014/main" val="3591122139"/>
                    </a:ext>
                  </a:extLst>
                </a:gridCol>
              </a:tblGrid>
              <a:tr h="27836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rgbClr val="262626"/>
                        </a:solidFill>
                        <a:effectLst/>
                        <a:latin typeface="Calibri" pitchFamily="34" charset="0"/>
                        <a:cs typeface="Times New Roman" pitchFamily="18" charset="0"/>
                      </a:endParaRPr>
                    </a:p>
                  </a:txBody>
                  <a:tcPr marL="68580" marR="68580" marT="12065" marB="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l-GR" sz="1100" b="0" i="0" u="none" strike="noStrike" cap="none" normalizeH="0" baseline="0">
                          <a:ln>
                            <a:noFill/>
                          </a:ln>
                          <a:solidFill>
                            <a:srgbClr val="262626"/>
                          </a:solidFill>
                          <a:effectLst/>
                          <a:latin typeface="Calibri" pitchFamily="34" charset="0"/>
                          <a:ea typeface="Calibri" pitchFamily="34" charset="0"/>
                          <a:cs typeface="Times New Roman" pitchFamily="18" charset="0"/>
                        </a:rPr>
                        <a:t>1</a:t>
                      </a:r>
                    </a:p>
                  </a:txBody>
                  <a:tcPr marL="0" marR="0" marT="0" marB="0" anchor="ctr" anchorCtr="1"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l-GR" sz="1100" b="0" i="0" u="none" strike="noStrike" cap="none" normalizeH="0" baseline="0">
                          <a:ln>
                            <a:noFill/>
                          </a:ln>
                          <a:solidFill>
                            <a:srgbClr val="262626"/>
                          </a:solidFill>
                          <a:effectLst/>
                          <a:latin typeface="Calibri" pitchFamily="34" charset="0"/>
                          <a:ea typeface="Calibri" pitchFamily="34" charset="0"/>
                          <a:cs typeface="Times New Roman" pitchFamily="18" charset="0"/>
                        </a:rPr>
                        <a:t>2</a:t>
                      </a:r>
                    </a:p>
                  </a:txBody>
                  <a:tcPr marL="68580" marR="68580" marT="12065" marB="0" anchor="ctr" anchorCtr="1"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l-GR" sz="1100" b="0" i="0" u="none" strike="noStrike" cap="none" normalizeH="0" baseline="0">
                          <a:ln>
                            <a:noFill/>
                          </a:ln>
                          <a:solidFill>
                            <a:srgbClr val="262626"/>
                          </a:solidFill>
                          <a:effectLst/>
                          <a:latin typeface="Calibri" pitchFamily="34" charset="0"/>
                          <a:ea typeface="Calibri" pitchFamily="34" charset="0"/>
                          <a:cs typeface="Times New Roman" pitchFamily="18" charset="0"/>
                        </a:rPr>
                        <a:t>3</a:t>
                      </a:r>
                    </a:p>
                  </a:txBody>
                  <a:tcPr marL="68580" marR="68580" marT="12065" marB="0" anchor="ctr" anchorCtr="1"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l-GR" sz="1100" b="0" i="0" u="none" strike="noStrike" cap="none" normalizeH="0" baseline="0" dirty="0">
                          <a:ln>
                            <a:noFill/>
                          </a:ln>
                          <a:solidFill>
                            <a:srgbClr val="262626"/>
                          </a:solidFill>
                          <a:effectLst/>
                          <a:latin typeface="Calibri" pitchFamily="34" charset="0"/>
                          <a:ea typeface="Calibri" pitchFamily="34" charset="0"/>
                          <a:cs typeface="Times New Roman" pitchFamily="18" charset="0"/>
                        </a:rPr>
                        <a:t>4</a:t>
                      </a:r>
                    </a:p>
                  </a:txBody>
                  <a:tcPr marL="68580" marR="68580" marT="12065" marB="0" anchor="ctr" anchorCtr="1"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l-GR" sz="1100" b="0" i="0" u="none" strike="noStrike" cap="none" normalizeH="0" baseline="0" dirty="0">
                          <a:ln>
                            <a:noFill/>
                          </a:ln>
                          <a:solidFill>
                            <a:srgbClr val="262626"/>
                          </a:solidFill>
                          <a:effectLst/>
                          <a:latin typeface="Calibri" pitchFamily="34" charset="0"/>
                          <a:ea typeface="Calibri" pitchFamily="34" charset="0"/>
                          <a:cs typeface="Times New Roman" pitchFamily="18" charset="0"/>
                        </a:rPr>
                        <a:t>5</a:t>
                      </a:r>
                    </a:p>
                  </a:txBody>
                  <a:tcPr marL="68580" marR="68580" marT="12065" marB="0" anchor="ctr" anchorCtr="1"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l-GR" sz="1100" b="0" i="0" u="none" strike="noStrike" cap="none" normalizeH="0" baseline="0">
                          <a:ln>
                            <a:noFill/>
                          </a:ln>
                          <a:solidFill>
                            <a:srgbClr val="262626"/>
                          </a:solidFill>
                          <a:effectLst/>
                          <a:latin typeface="Calibri" pitchFamily="34" charset="0"/>
                          <a:ea typeface="Calibri" pitchFamily="34" charset="0"/>
                          <a:cs typeface="Times New Roman" pitchFamily="18" charset="0"/>
                        </a:rPr>
                        <a:t>6</a:t>
                      </a:r>
                    </a:p>
                  </a:txBody>
                  <a:tcPr marL="68580" marR="68580" marT="12065" marB="0" anchor="ctr" anchorCtr="1"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l-GR" sz="1100" b="0" i="0" u="none" strike="noStrike" cap="none" normalizeH="0" baseline="0" dirty="0">
                          <a:ln>
                            <a:noFill/>
                          </a:ln>
                          <a:solidFill>
                            <a:srgbClr val="262626"/>
                          </a:solidFill>
                          <a:effectLst/>
                          <a:latin typeface="Calibri" pitchFamily="34" charset="0"/>
                          <a:ea typeface="Calibri" pitchFamily="34" charset="0"/>
                          <a:cs typeface="Times New Roman" pitchFamily="18" charset="0"/>
                        </a:rPr>
                        <a:t>7</a:t>
                      </a:r>
                    </a:p>
                  </a:txBody>
                  <a:tcPr marL="68580" marR="68580" marT="12065" marB="0" anchor="ctr" anchorCtr="1"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8365">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l-GR" sz="1100" b="0" i="0" u="none" strike="noStrike" cap="none" normalizeH="0" baseline="0">
                          <a:ln>
                            <a:noFill/>
                          </a:ln>
                          <a:solidFill>
                            <a:srgbClr val="262626"/>
                          </a:solidFill>
                          <a:effectLst/>
                          <a:latin typeface="Calibri" pitchFamily="34" charset="0"/>
                          <a:ea typeface="Calibri" pitchFamily="34" charset="0"/>
                          <a:cs typeface="Times New Roman" pitchFamily="18" charset="0"/>
                        </a:rPr>
                        <a:t>1</a:t>
                      </a:r>
                    </a:p>
                  </a:txBody>
                  <a:tcPr marL="68580" marR="68580" marT="12065" marB="0" anchor="ctr" anchorCtr="1"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endParaRPr kumimoji="0" lang="en-US" sz="1100" b="1" i="0" u="none" strike="noStrike" cap="none" normalizeH="0" baseline="0" dirty="0">
                        <a:ln>
                          <a:noFill/>
                        </a:ln>
                        <a:solidFill>
                          <a:srgbClr val="C00000"/>
                        </a:solidFill>
                        <a:effectLst/>
                        <a:latin typeface="Calibri" pitchFamily="34" charset="0"/>
                        <a:ea typeface="Calibri" pitchFamily="34" charset="0"/>
                        <a:cs typeface="Times New Roman"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endParaRPr kumimoji="0" lang="en-US" sz="1100" b="1" i="0" u="none" strike="noStrike" cap="none" normalizeH="0" baseline="0" dirty="0">
                        <a:ln>
                          <a:noFill/>
                        </a:ln>
                        <a:solidFill>
                          <a:srgbClr val="C00000"/>
                        </a:solidFill>
                        <a:effectLst/>
                        <a:latin typeface="Calibri" pitchFamily="34" charset="0"/>
                        <a:ea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l-GR" sz="1100" b="1" i="0" u="none" strike="noStrike" cap="none" normalizeH="0" baseline="0" dirty="0">
                          <a:ln>
                            <a:noFill/>
                          </a:ln>
                          <a:solidFill>
                            <a:srgbClr val="C00000"/>
                          </a:solidFill>
                          <a:effectLst/>
                          <a:latin typeface="Calibri" pitchFamily="34" charset="0"/>
                          <a:cs typeface="Times New Roman" pitchFamily="18" charset="0"/>
                        </a:rPr>
                        <a:t>*</a:t>
                      </a: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8365">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l-GR" sz="1100" b="0" i="0" u="none" strike="noStrike" cap="none" normalizeH="0" baseline="0" dirty="0">
                          <a:ln>
                            <a:noFill/>
                          </a:ln>
                          <a:solidFill>
                            <a:srgbClr val="262626"/>
                          </a:solidFill>
                          <a:effectLst/>
                          <a:latin typeface="Calibri" pitchFamily="34" charset="0"/>
                          <a:ea typeface="Calibri" pitchFamily="34" charset="0"/>
                          <a:cs typeface="Times New Roman" pitchFamily="18" charset="0"/>
                        </a:rPr>
                        <a:t>2</a:t>
                      </a:r>
                    </a:p>
                  </a:txBody>
                  <a:tcPr marL="68580" marR="68580" marT="12065" marB="0" anchor="ctr" anchorCtr="1"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endParaRPr kumimoji="0" lang="en-US" sz="1100" b="1" i="0" u="none" strike="noStrike" cap="none" normalizeH="0" baseline="0" dirty="0">
                        <a:ln>
                          <a:noFill/>
                        </a:ln>
                        <a:solidFill>
                          <a:srgbClr val="C00000"/>
                        </a:solidFill>
                        <a:effectLst/>
                        <a:latin typeface="Calibri" pitchFamily="34" charset="0"/>
                        <a:ea typeface="Calibri" pitchFamily="34" charset="0"/>
                        <a:cs typeface="Times New Roman"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l-GR" sz="1100" b="1" i="0" u="none" strike="noStrike" cap="none" normalizeH="0" baseline="0" dirty="0">
                          <a:ln>
                            <a:noFill/>
                          </a:ln>
                          <a:solidFill>
                            <a:srgbClr val="C00000"/>
                          </a:solidFill>
                          <a:effectLst/>
                          <a:latin typeface="Calibri" pitchFamily="34" charset="0"/>
                          <a:cs typeface="Times New Roman" pitchFamily="18" charset="0"/>
                        </a:rPr>
                        <a:t>*</a:t>
                      </a: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8365">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l-GR" sz="1100" b="0" i="0" u="none" strike="noStrike" cap="none" normalizeH="0" baseline="0" dirty="0">
                          <a:ln>
                            <a:noFill/>
                          </a:ln>
                          <a:solidFill>
                            <a:srgbClr val="262626"/>
                          </a:solidFill>
                          <a:effectLst/>
                          <a:latin typeface="Calibri" pitchFamily="34" charset="0"/>
                          <a:ea typeface="Calibri" pitchFamily="34" charset="0"/>
                          <a:cs typeface="Times New Roman" pitchFamily="18" charset="0"/>
                        </a:rPr>
                        <a:t>3</a:t>
                      </a:r>
                    </a:p>
                  </a:txBody>
                  <a:tcPr marL="68580" marR="68580" marT="12065" marB="0" anchor="ctr" anchorCtr="1"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endParaRPr kumimoji="0" lang="en-US" sz="1100" b="1" i="0" u="none" strike="noStrike" cap="none" normalizeH="0" baseline="0" dirty="0">
                        <a:ln>
                          <a:noFill/>
                        </a:ln>
                        <a:solidFill>
                          <a:srgbClr val="C00000"/>
                        </a:solidFill>
                        <a:effectLst/>
                        <a:latin typeface="Calibri" pitchFamily="34" charset="0"/>
                        <a:ea typeface="Calibri" pitchFamily="34" charset="0"/>
                        <a:cs typeface="Times New Roman"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l-GR" sz="1100" b="1" i="0" u="none" strike="noStrike" cap="none" normalizeH="0" baseline="0" dirty="0">
                          <a:ln>
                            <a:noFill/>
                          </a:ln>
                          <a:solidFill>
                            <a:srgbClr val="C00000"/>
                          </a:solidFill>
                          <a:effectLst/>
                          <a:latin typeface="Calibri" pitchFamily="34" charset="0"/>
                          <a:cs typeface="Times New Roman" pitchFamily="18" charset="0"/>
                        </a:rPr>
                        <a:t>*</a:t>
                      </a: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8365">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l-GR" sz="1100" b="0" i="0" u="none" strike="noStrike" cap="none" normalizeH="0" baseline="0" dirty="0">
                          <a:ln>
                            <a:noFill/>
                          </a:ln>
                          <a:solidFill>
                            <a:srgbClr val="262626"/>
                          </a:solidFill>
                          <a:effectLst/>
                          <a:latin typeface="Calibri" pitchFamily="34" charset="0"/>
                          <a:ea typeface="Calibri" pitchFamily="34" charset="0"/>
                          <a:cs typeface="Times New Roman" pitchFamily="18" charset="0"/>
                        </a:rPr>
                        <a:t>4</a:t>
                      </a:r>
                    </a:p>
                  </a:txBody>
                  <a:tcPr marL="68580" marR="68580" marT="12065" marB="0" anchor="ctr" anchorCtr="1"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l-GR" sz="1100" b="1" i="0" u="none" strike="noStrike" cap="none" normalizeH="0" baseline="0" dirty="0">
                          <a:ln>
                            <a:noFill/>
                          </a:ln>
                          <a:solidFill>
                            <a:srgbClr val="C00000"/>
                          </a:solidFill>
                          <a:effectLst/>
                          <a:latin typeface="Calibri" pitchFamily="34" charset="0"/>
                          <a:ea typeface="Calibri" pitchFamily="34" charset="0"/>
                          <a:cs typeface="Times New Roman" pitchFamily="18" charset="0"/>
                        </a:rPr>
                        <a:t>*</a:t>
                      </a:r>
                      <a:endParaRPr kumimoji="0" lang="en-US" sz="1100" b="1" i="0" u="none" strike="noStrike" cap="none" normalizeH="0" baseline="0" dirty="0">
                        <a:ln>
                          <a:noFill/>
                        </a:ln>
                        <a:solidFill>
                          <a:srgbClr val="C00000"/>
                        </a:solidFill>
                        <a:effectLst/>
                        <a:latin typeface="Calibri" pitchFamily="34" charset="0"/>
                        <a:ea typeface="Calibri" pitchFamily="34" charset="0"/>
                        <a:cs typeface="Times New Roman"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8365">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l-GR" sz="1100" b="0" i="0" u="none" strike="noStrike" cap="none" normalizeH="0" baseline="0">
                          <a:ln>
                            <a:noFill/>
                          </a:ln>
                          <a:solidFill>
                            <a:srgbClr val="262626"/>
                          </a:solidFill>
                          <a:effectLst/>
                          <a:latin typeface="Calibri" pitchFamily="34" charset="0"/>
                          <a:ea typeface="Calibri" pitchFamily="34" charset="0"/>
                          <a:cs typeface="Times New Roman" pitchFamily="18" charset="0"/>
                        </a:rPr>
                        <a:t>5</a:t>
                      </a:r>
                    </a:p>
                  </a:txBody>
                  <a:tcPr marL="68580" marR="68580" marT="12065" marB="0" anchor="ctr" anchorCtr="1"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endParaRPr kumimoji="0" lang="en-US" sz="1100" b="1" i="0" u="none" strike="noStrike" cap="none" normalizeH="0" baseline="0" dirty="0">
                        <a:ln>
                          <a:noFill/>
                        </a:ln>
                        <a:solidFill>
                          <a:srgbClr val="C00000"/>
                        </a:solidFill>
                        <a:effectLst/>
                        <a:latin typeface="Calibri" pitchFamily="34" charset="0"/>
                        <a:ea typeface="Calibri" pitchFamily="34" charset="0"/>
                        <a:cs typeface="Times New Roman"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l-GR" sz="1100" b="1" i="0" u="none" strike="noStrike" cap="none" normalizeH="0" baseline="0" dirty="0">
                          <a:ln>
                            <a:noFill/>
                          </a:ln>
                          <a:solidFill>
                            <a:srgbClr val="C00000"/>
                          </a:solidFill>
                          <a:effectLst/>
                          <a:latin typeface="Calibri" pitchFamily="34" charset="0"/>
                          <a:cs typeface="Times New Roman" pitchFamily="18" charset="0"/>
                        </a:rPr>
                        <a:t>*</a:t>
                      </a: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78365">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l-GR" sz="1100" b="0" i="0" u="none" strike="noStrike" cap="none" normalizeH="0" baseline="0">
                          <a:ln>
                            <a:noFill/>
                          </a:ln>
                          <a:solidFill>
                            <a:srgbClr val="262626"/>
                          </a:solidFill>
                          <a:effectLst/>
                          <a:latin typeface="Calibri" pitchFamily="34" charset="0"/>
                          <a:ea typeface="Calibri" pitchFamily="34" charset="0"/>
                          <a:cs typeface="Times New Roman" pitchFamily="18" charset="0"/>
                        </a:rPr>
                        <a:t>6</a:t>
                      </a:r>
                    </a:p>
                  </a:txBody>
                  <a:tcPr marL="68580" marR="68580" marT="12065" marB="0" anchor="ctr" anchorCtr="1"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endParaRPr kumimoji="0" lang="en-US" sz="1100" b="1" i="0" u="none" strike="noStrike" cap="none" normalizeH="0" baseline="0" dirty="0">
                        <a:ln>
                          <a:noFill/>
                        </a:ln>
                        <a:solidFill>
                          <a:srgbClr val="C00000"/>
                        </a:solidFill>
                        <a:effectLst/>
                        <a:latin typeface="Calibri" pitchFamily="34" charset="0"/>
                        <a:ea typeface="Calibri" pitchFamily="34" charset="0"/>
                        <a:cs typeface="Times New Roman"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l-GR" sz="1100" b="1" i="0" u="none" strike="noStrike" cap="none" normalizeH="0" baseline="0" dirty="0">
                          <a:ln>
                            <a:noFill/>
                          </a:ln>
                          <a:solidFill>
                            <a:srgbClr val="C00000"/>
                          </a:solidFill>
                          <a:effectLst/>
                          <a:latin typeface="Calibri" pitchFamily="34" charset="0"/>
                          <a:cs typeface="Times New Roman" pitchFamily="18" charset="0"/>
                        </a:rPr>
                        <a:t>*</a:t>
                      </a: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78365">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r>
                        <a:rPr kumimoji="0" lang="el-GR" sz="1100" b="0" i="0" u="none" strike="noStrike" cap="none" normalizeH="0" baseline="0" dirty="0">
                          <a:ln>
                            <a:noFill/>
                          </a:ln>
                          <a:solidFill>
                            <a:srgbClr val="262626"/>
                          </a:solidFill>
                          <a:effectLst/>
                          <a:latin typeface="Calibri" pitchFamily="34" charset="0"/>
                          <a:ea typeface="Calibri" pitchFamily="34" charset="0"/>
                          <a:cs typeface="Times New Roman" pitchFamily="18" charset="0"/>
                        </a:rPr>
                        <a:t>7</a:t>
                      </a:r>
                    </a:p>
                  </a:txBody>
                  <a:tcPr marL="68580" marR="68580" marT="12065" marB="0" anchor="ctr" anchorCtr="1"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ts val="1000"/>
                        </a:spcAft>
                        <a:buClrTx/>
                        <a:buSzTx/>
                        <a:buFontTx/>
                        <a:buNone/>
                        <a:tabLst/>
                      </a:pPr>
                      <a:endParaRPr kumimoji="0" lang="en-US" sz="1100" b="1" i="0" u="none" strike="noStrike" cap="none" normalizeH="0" baseline="0" dirty="0">
                        <a:ln>
                          <a:noFill/>
                        </a:ln>
                        <a:solidFill>
                          <a:srgbClr val="C00000"/>
                        </a:solidFill>
                        <a:effectLst/>
                        <a:latin typeface="Calibri" pitchFamily="34" charset="0"/>
                        <a:ea typeface="Calibri" pitchFamily="34" charset="0"/>
                        <a:cs typeface="Times New Roman"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l-GR" sz="1100" b="1" i="0" u="none" strike="noStrike" cap="none" normalizeH="0" baseline="0" dirty="0">
                          <a:ln>
                            <a:noFill/>
                          </a:ln>
                          <a:solidFill>
                            <a:srgbClr val="C00000"/>
                          </a:solidFill>
                          <a:effectLst/>
                          <a:latin typeface="Calibri" pitchFamily="34" charset="0"/>
                          <a:cs typeface="Times New Roman" pitchFamily="18" charset="0"/>
                        </a:rPr>
                        <a:t>*</a:t>
                      </a: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C00000"/>
                        </a:solidFill>
                        <a:effectLst/>
                        <a:latin typeface="Calibri" pitchFamily="34" charset="0"/>
                        <a:cs typeface="Times New Roman" pitchFamily="18" charset="0"/>
                      </a:endParaRPr>
                    </a:p>
                  </a:txBody>
                  <a:tcPr marL="68580" marR="68580" marT="1206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57307132"/>
                  </a:ext>
                </a:extLst>
              </a:tr>
            </a:tbl>
          </a:graphicData>
        </a:graphic>
      </p:graphicFrame>
    </p:spTree>
    <p:extLst>
      <p:ext uri="{BB962C8B-B14F-4D97-AF65-F5344CB8AC3E}">
        <p14:creationId xmlns:p14="http://schemas.microsoft.com/office/powerpoint/2010/main" val="2671740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l-GR" sz="2800" dirty="0">
                <a:solidFill>
                  <a:schemeClr val="accent5">
                    <a:lumMod val="75000"/>
                  </a:schemeClr>
                </a:solidFill>
                <a:latin typeface="Century Schoolbook" pitchFamily="18" charset="0"/>
              </a:rPr>
              <a:t>Περίληψη</a:t>
            </a:r>
            <a:endParaRPr lang="en-US" sz="2800" dirty="0">
              <a:solidFill>
                <a:schemeClr val="accent5">
                  <a:lumMod val="75000"/>
                </a:schemeClr>
              </a:solidFill>
              <a:latin typeface="Century Schoolbook" pitchFamily="18" charset="0"/>
            </a:endParaRPr>
          </a:p>
        </p:txBody>
      </p:sp>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16" name="Rectangle 7"/>
          <p:cNvSpPr/>
          <p:nvPr/>
        </p:nvSpPr>
        <p:spPr>
          <a:xfrm>
            <a:off x="680923" y="3141990"/>
            <a:ext cx="7772455" cy="461665"/>
          </a:xfrm>
          <a:prstGeom prst="rect">
            <a:avLst/>
          </a:prstGeom>
        </p:spPr>
        <p:txBody>
          <a:bodyPr wrap="square">
            <a:spAutoFit/>
          </a:bodyPr>
          <a:lstStyle/>
          <a:p>
            <a:pPr marL="0" lvl="3" algn="ctr"/>
            <a:r>
              <a:rPr lang="el-GR" sz="2400" b="1" dirty="0">
                <a:solidFill>
                  <a:srgbClr val="C00000"/>
                </a:solidFill>
                <a:latin typeface="Times New Roman" panose="02020603050405020304" pitchFamily="18" charset="0"/>
                <a:cs typeface="Times New Roman" panose="02020603050405020304" pitchFamily="18" charset="0"/>
                <a:sym typeface="Wingdings" pitchFamily="2" charset="2"/>
              </a:rPr>
              <a:t>Γιατί είναι σημαντική αυτή η μελέτη?</a:t>
            </a:r>
            <a:endParaRPr lang="en-US" sz="2400" dirty="0">
              <a:latin typeface="+mj-lt"/>
              <a:cs typeface="Times New Roman" panose="02020603050405020304" pitchFamily="18" charset="0"/>
            </a:endParaRPr>
          </a:p>
        </p:txBody>
      </p:sp>
      <p:sp>
        <p:nvSpPr>
          <p:cNvPr id="8"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9</a:t>
            </a:fld>
            <a:endParaRPr lang="el-GR" altLang="el-GR" sz="1200" dirty="0">
              <a:latin typeface="Cambria" pitchFamily="18" charset="0"/>
            </a:endParaRPr>
          </a:p>
        </p:txBody>
      </p:sp>
    </p:spTree>
    <p:extLst>
      <p:ext uri="{BB962C8B-B14F-4D97-AF65-F5344CB8AC3E}">
        <p14:creationId xmlns:p14="http://schemas.microsoft.com/office/powerpoint/2010/main" val="37926148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90</a:t>
            </a:fld>
            <a:endParaRPr lang="el-GR" altLang="el-GR" sz="1200" dirty="0">
              <a:latin typeface="Cambria" pitchFamily="18" charset="0"/>
            </a:endParaRPr>
          </a:p>
        </p:txBody>
      </p:sp>
      <p:sp>
        <p:nvSpPr>
          <p:cNvPr id="2" name="Rectangle 2">
            <a:extLst>
              <a:ext uri="{FF2B5EF4-FFF2-40B4-BE49-F238E27FC236}">
                <a16:creationId xmlns:a16="http://schemas.microsoft.com/office/drawing/2014/main" id="{5B8DF3E5-4156-41B8-8B67-B72E3B6933CD}"/>
              </a:ext>
            </a:extLst>
          </p:cNvPr>
          <p:cNvSpPr>
            <a:spLocks noChangeArrowheads="1"/>
          </p:cNvSpPr>
          <p:nvPr/>
        </p:nvSpPr>
        <p:spPr bwMode="auto">
          <a:xfrm>
            <a:off x="877963" y="3433716"/>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sp>
        <p:nvSpPr>
          <p:cNvPr id="3" name="TextBox 2">
            <a:extLst>
              <a:ext uri="{FF2B5EF4-FFF2-40B4-BE49-F238E27FC236}">
                <a16:creationId xmlns:a16="http://schemas.microsoft.com/office/drawing/2014/main" id="{1B55F5AE-CE57-4630-AFE4-8D1CBFA1FE66}"/>
              </a:ext>
            </a:extLst>
          </p:cNvPr>
          <p:cNvSpPr txBox="1"/>
          <p:nvPr/>
        </p:nvSpPr>
        <p:spPr>
          <a:xfrm>
            <a:off x="874903" y="3652096"/>
            <a:ext cx="1385888" cy="307777"/>
          </a:xfrm>
          <a:prstGeom prst="rect">
            <a:avLst/>
          </a:prstGeom>
          <a:noFill/>
        </p:spPr>
        <p:txBody>
          <a:bodyPr wrap="square" rtlCol="0">
            <a:spAutoFit/>
          </a:bodyPr>
          <a:lstStyle/>
          <a:p>
            <a:pPr algn="ctr"/>
            <a:r>
              <a:rPr lang="en-GB" sz="1400" i="1" dirty="0">
                <a:effectLst/>
                <a:latin typeface="Cambria" panose="02040503050406030204" pitchFamily="18" charset="0"/>
                <a:ea typeface="Times New Roman" panose="02020603050405020304" pitchFamily="18" charset="0"/>
                <a:cs typeface="Times New Roman" panose="02020603050405020304" pitchFamily="18" charset="0"/>
              </a:rPr>
              <a:t>w</a:t>
            </a:r>
            <a:r>
              <a:rPr lang="el-GR" sz="1400" dirty="0">
                <a:effectLst/>
                <a:latin typeface="Cambria" panose="02040503050406030204" pitchFamily="18" charset="0"/>
                <a:ea typeface="Times New Roman" panose="02020603050405020304" pitchFamily="18" charset="0"/>
                <a:cs typeface="Times New Roman" panose="02020603050405020304" pitchFamily="18" charset="0"/>
              </a:rPr>
              <a:t> = 5</a:t>
            </a:r>
            <a:endParaRPr lang="el-GR" sz="1400" dirty="0"/>
          </a:p>
        </p:txBody>
      </p:sp>
      <p:sp>
        <p:nvSpPr>
          <p:cNvPr id="10" name="Rectangle 7">
            <a:extLst>
              <a:ext uri="{FF2B5EF4-FFF2-40B4-BE49-F238E27FC236}">
                <a16:creationId xmlns:a16="http://schemas.microsoft.com/office/drawing/2014/main" id="{BE7F60D2-6D96-4C3F-9BA9-393342C0961C}"/>
              </a:ext>
            </a:extLst>
          </p:cNvPr>
          <p:cNvSpPr/>
          <p:nvPr/>
        </p:nvSpPr>
        <p:spPr>
          <a:xfrm>
            <a:off x="800073" y="1465734"/>
            <a:ext cx="7948391" cy="1200329"/>
          </a:xfrm>
          <a:prstGeom prst="rect">
            <a:avLst/>
          </a:prstGeom>
        </p:spPr>
        <p:txBody>
          <a:bodyPr wrap="square">
            <a:spAutoFit/>
          </a:bodyPr>
          <a:lstStyle/>
          <a:p>
            <a:pPr marL="0" lvl="3"/>
            <a:r>
              <a:rPr lang="el-CY" b="1" dirty="0">
                <a:solidFill>
                  <a:srgbClr val="C00000"/>
                </a:solidFill>
                <a:latin typeface="Times New Roman" pitchFamily="18" charset="0"/>
                <a:cs typeface="Times New Roman" pitchFamily="18" charset="0"/>
                <a:sym typeface="Wingdings" pitchFamily="2" charset="2"/>
              </a:rPr>
              <a:t>Κ</a:t>
            </a:r>
            <a:r>
              <a:rPr lang="el-GR" b="1" dirty="0">
                <a:solidFill>
                  <a:srgbClr val="C00000"/>
                </a:solidFill>
                <a:latin typeface="Times New Roman" pitchFamily="18" charset="0"/>
                <a:cs typeface="Times New Roman" pitchFamily="18" charset="0"/>
                <a:sym typeface="Wingdings" pitchFamily="2" charset="2"/>
              </a:rPr>
              <a:t>ωδικοποίηση αριθμών σε αυτοαναστρέφουσες μεταθέσεις</a:t>
            </a:r>
            <a:r>
              <a:rPr lang="en-US" b="1" dirty="0">
                <a:solidFill>
                  <a:srgbClr val="C00000"/>
                </a:solidFill>
                <a:latin typeface="Times New Roman" pitchFamily="18" charset="0"/>
                <a:cs typeface="Times New Roman" pitchFamily="18" charset="0"/>
                <a:sym typeface="Wingdings" pitchFamily="2" charset="2"/>
              </a:rPr>
              <a:t> </a:t>
            </a:r>
            <a:r>
              <a:rPr lang="en-US" b="1" dirty="0" err="1">
                <a:solidFill>
                  <a:srgbClr val="C00000"/>
                </a:solidFill>
                <a:latin typeface="Times New Roman" pitchFamily="18" charset="0"/>
                <a:cs typeface="Times New Roman" pitchFamily="18" charset="0"/>
                <a:sym typeface="Wingdings" pitchFamily="2" charset="2"/>
              </a:rPr>
              <a:t>w_SiP</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br>
              <a:rPr lang="en-US" sz="1800" dirty="0">
                <a:effectLst/>
                <a:latin typeface="Cambria" panose="02040503050406030204" pitchFamily="18" charset="0"/>
                <a:ea typeface="Times New Roman" panose="02020603050405020304" pitchFamily="18" charset="0"/>
                <a:cs typeface="Times New Roman" panose="02020603050405020304" pitchFamily="18" charset="0"/>
              </a:rPr>
            </a:b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Έστω ότι έχουμε το υδατόσημα </a:t>
            </a:r>
            <a:r>
              <a:rPr lang="en-GB" sz="1800" i="1" dirty="0">
                <a:effectLst/>
                <a:latin typeface="Cambria" panose="02040503050406030204" pitchFamily="18" charset="0"/>
                <a:ea typeface="Times New Roman" panose="02020603050405020304" pitchFamily="18" charset="0"/>
                <a:cs typeface="Times New Roman" panose="02020603050405020304" pitchFamily="18" charset="0"/>
              </a:rPr>
              <a:t>w</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 5, η δυαδική αναπαράσταση του είναι η </a:t>
            </a:r>
            <a:r>
              <a:rPr lang="en-US" sz="1800" dirty="0">
                <a:effectLst/>
                <a:latin typeface="Cambria" panose="02040503050406030204" pitchFamily="18" charset="0"/>
                <a:ea typeface="Times New Roman" panose="02020603050405020304" pitchFamily="18" charset="0"/>
                <a:cs typeface="Times New Roman" panose="02020603050405020304" pitchFamily="18" charset="0"/>
              </a:rPr>
              <a:t> </a:t>
            </a:r>
            <a:br>
              <a:rPr lang="en-US" sz="1800" dirty="0">
                <a:effectLst/>
                <a:latin typeface="Cambria" panose="02040503050406030204" pitchFamily="18" charset="0"/>
                <a:ea typeface="Times New Roman" panose="02020603050405020304" pitchFamily="18" charset="0"/>
                <a:cs typeface="Times New Roman" panose="02020603050405020304" pitchFamily="18" charset="0"/>
              </a:rPr>
            </a:br>
            <a:r>
              <a:rPr lang="el-GR" sz="1800" i="1" dirty="0">
                <a:effectLst/>
                <a:latin typeface="Cambria" panose="02040503050406030204" pitchFamily="18" charset="0"/>
                <a:ea typeface="Times New Roman" panose="02020603050405020304" pitchFamily="18" charset="0"/>
                <a:cs typeface="Times New Roman" panose="02020603050405020304" pitchFamily="18" charset="0"/>
              </a:rPr>
              <a:t>Β</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 101 με μήκος </a:t>
            </a:r>
            <a:r>
              <a:rPr lang="el-GR" sz="1800" i="1" dirty="0">
                <a:effectLst/>
                <a:latin typeface="Cambria" panose="02040503050406030204" pitchFamily="18" charset="0"/>
                <a:ea typeface="Times New Roman" panose="02020603050405020304" pitchFamily="18" charset="0"/>
                <a:cs typeface="Times New Roman" panose="02020603050405020304" pitchFamily="18" charset="0"/>
              </a:rPr>
              <a:t>Ν.</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 </a:t>
            </a:r>
            <a:endParaRPr lang="el-GR" dirty="0">
              <a:solidFill>
                <a:schemeClr val="tx1">
                  <a:lumMod val="95000"/>
                  <a:lumOff val="5000"/>
                </a:schemeClr>
              </a:solidFill>
              <a:latin typeface="Times New Roman" pitchFamily="18" charset="0"/>
              <a:cs typeface="Times New Roman" pitchFamily="18" charset="0"/>
              <a:sym typeface="Wingdings" pitchFamily="2" charset="2"/>
            </a:endParaRPr>
          </a:p>
        </p:txBody>
      </p:sp>
    </p:spTree>
    <p:extLst>
      <p:ext uri="{BB962C8B-B14F-4D97-AF65-F5344CB8AC3E}">
        <p14:creationId xmlns:p14="http://schemas.microsoft.com/office/powerpoint/2010/main" val="168688351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91</a:t>
            </a:fld>
            <a:endParaRPr lang="el-GR" altLang="el-GR" sz="1200" dirty="0">
              <a:latin typeface="Cambria" pitchFamily="18" charset="0"/>
            </a:endParaRPr>
          </a:p>
        </p:txBody>
      </p:sp>
      <p:sp>
        <p:nvSpPr>
          <p:cNvPr id="2" name="Rectangle 2">
            <a:extLst>
              <a:ext uri="{FF2B5EF4-FFF2-40B4-BE49-F238E27FC236}">
                <a16:creationId xmlns:a16="http://schemas.microsoft.com/office/drawing/2014/main" id="{5B8DF3E5-4156-41B8-8B67-B72E3B6933CD}"/>
              </a:ext>
            </a:extLst>
          </p:cNvPr>
          <p:cNvSpPr>
            <a:spLocks noChangeArrowheads="1"/>
          </p:cNvSpPr>
          <p:nvPr/>
        </p:nvSpPr>
        <p:spPr bwMode="auto">
          <a:xfrm>
            <a:off x="877963" y="3433716"/>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sp>
        <p:nvSpPr>
          <p:cNvPr id="3" name="TextBox 2">
            <a:extLst>
              <a:ext uri="{FF2B5EF4-FFF2-40B4-BE49-F238E27FC236}">
                <a16:creationId xmlns:a16="http://schemas.microsoft.com/office/drawing/2014/main" id="{1B55F5AE-CE57-4630-AFE4-8D1CBFA1FE66}"/>
              </a:ext>
            </a:extLst>
          </p:cNvPr>
          <p:cNvSpPr txBox="1"/>
          <p:nvPr/>
        </p:nvSpPr>
        <p:spPr>
          <a:xfrm>
            <a:off x="874903" y="3652096"/>
            <a:ext cx="1385888" cy="307777"/>
          </a:xfrm>
          <a:prstGeom prst="rect">
            <a:avLst/>
          </a:prstGeom>
          <a:noFill/>
        </p:spPr>
        <p:txBody>
          <a:bodyPr wrap="square" rtlCol="0">
            <a:spAutoFit/>
          </a:bodyPr>
          <a:lstStyle/>
          <a:p>
            <a:pPr algn="ctr"/>
            <a:r>
              <a:rPr lang="en-GB" sz="1400" i="1" dirty="0">
                <a:effectLst/>
                <a:latin typeface="Cambria" panose="02040503050406030204" pitchFamily="18" charset="0"/>
                <a:ea typeface="Times New Roman" panose="02020603050405020304" pitchFamily="18" charset="0"/>
                <a:cs typeface="Times New Roman" panose="02020603050405020304" pitchFamily="18" charset="0"/>
              </a:rPr>
              <a:t>w</a:t>
            </a:r>
            <a:r>
              <a:rPr lang="el-GR" sz="1400" dirty="0">
                <a:effectLst/>
                <a:latin typeface="Cambria" panose="02040503050406030204" pitchFamily="18" charset="0"/>
                <a:ea typeface="Times New Roman" panose="02020603050405020304" pitchFamily="18" charset="0"/>
                <a:cs typeface="Times New Roman" panose="02020603050405020304" pitchFamily="18" charset="0"/>
              </a:rPr>
              <a:t> = 5</a:t>
            </a:r>
            <a:endParaRPr lang="el-GR" sz="1400" dirty="0"/>
          </a:p>
        </p:txBody>
      </p:sp>
      <p:sp>
        <p:nvSpPr>
          <p:cNvPr id="10" name="Rectangle 2">
            <a:extLst>
              <a:ext uri="{FF2B5EF4-FFF2-40B4-BE49-F238E27FC236}">
                <a16:creationId xmlns:a16="http://schemas.microsoft.com/office/drawing/2014/main" id="{59DDE5D3-8788-45B9-A5C0-DF12EB6BD65A}"/>
              </a:ext>
            </a:extLst>
          </p:cNvPr>
          <p:cNvSpPr>
            <a:spLocks noChangeArrowheads="1"/>
          </p:cNvSpPr>
          <p:nvPr/>
        </p:nvSpPr>
        <p:spPr bwMode="auto">
          <a:xfrm>
            <a:off x="2782888" y="3454538"/>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sp>
        <p:nvSpPr>
          <p:cNvPr id="13" name="TextBox 12">
            <a:extLst>
              <a:ext uri="{FF2B5EF4-FFF2-40B4-BE49-F238E27FC236}">
                <a16:creationId xmlns:a16="http://schemas.microsoft.com/office/drawing/2014/main" id="{EB3354CA-85B1-4798-813F-3CD0F418ED0E}"/>
              </a:ext>
            </a:extLst>
          </p:cNvPr>
          <p:cNvSpPr txBox="1"/>
          <p:nvPr/>
        </p:nvSpPr>
        <p:spPr>
          <a:xfrm>
            <a:off x="2736394" y="3672918"/>
            <a:ext cx="1598568" cy="307777"/>
          </a:xfrm>
          <a:prstGeom prst="rect">
            <a:avLst/>
          </a:prstGeom>
          <a:noFill/>
        </p:spPr>
        <p:txBody>
          <a:bodyPr wrap="square">
            <a:spAutoFit/>
          </a:bodyPr>
          <a:lstStyle/>
          <a:p>
            <a:pPr algn="ctr"/>
            <a:r>
              <a:rPr lang="el-GR" sz="1400" i="1" dirty="0">
                <a:latin typeface="Cambria" panose="02040503050406030204" pitchFamily="18" charset="0"/>
                <a:cs typeface="Times New Roman" panose="02020603050405020304" pitchFamily="18" charset="0"/>
              </a:rPr>
              <a:t>Β </a:t>
            </a:r>
            <a:r>
              <a:rPr lang="el-GR" sz="1400" dirty="0">
                <a:latin typeface="Cambria" panose="02040503050406030204" pitchFamily="18" charset="0"/>
                <a:cs typeface="Times New Roman" panose="02020603050405020304" pitchFamily="18" charset="0"/>
              </a:rPr>
              <a:t>= 101</a:t>
            </a:r>
            <a:endParaRPr lang="el-GR" sz="1400" dirty="0"/>
          </a:p>
        </p:txBody>
      </p:sp>
      <p:cxnSp>
        <p:nvCxnSpPr>
          <p:cNvPr id="2050" name="AutoShape 2">
            <a:extLst>
              <a:ext uri="{FF2B5EF4-FFF2-40B4-BE49-F238E27FC236}">
                <a16:creationId xmlns:a16="http://schemas.microsoft.com/office/drawing/2014/main" id="{5E4680BC-2E34-427A-BC27-8777F3845E13}"/>
              </a:ext>
            </a:extLst>
          </p:cNvPr>
          <p:cNvCxnSpPr>
            <a:cxnSpLocks noChangeShapeType="1"/>
          </p:cNvCxnSpPr>
          <p:nvPr/>
        </p:nvCxnSpPr>
        <p:spPr bwMode="auto">
          <a:xfrm>
            <a:off x="2245963" y="3808410"/>
            <a:ext cx="540839"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4" name="Rectangle 7">
            <a:extLst>
              <a:ext uri="{FF2B5EF4-FFF2-40B4-BE49-F238E27FC236}">
                <a16:creationId xmlns:a16="http://schemas.microsoft.com/office/drawing/2014/main" id="{0FC091CC-0C02-4AA1-9F0A-8C832BC2D0C7}"/>
              </a:ext>
            </a:extLst>
          </p:cNvPr>
          <p:cNvSpPr/>
          <p:nvPr/>
        </p:nvSpPr>
        <p:spPr>
          <a:xfrm>
            <a:off x="800073" y="1465734"/>
            <a:ext cx="7948391" cy="1200329"/>
          </a:xfrm>
          <a:prstGeom prst="rect">
            <a:avLst/>
          </a:prstGeom>
        </p:spPr>
        <p:txBody>
          <a:bodyPr wrap="square">
            <a:spAutoFit/>
          </a:bodyPr>
          <a:lstStyle/>
          <a:p>
            <a:pPr marL="0" lvl="3"/>
            <a:r>
              <a:rPr lang="en-GB" b="1" dirty="0">
                <a:solidFill>
                  <a:srgbClr val="C00000"/>
                </a:solidFill>
                <a:latin typeface="Times New Roman" pitchFamily="18" charset="0"/>
                <a:cs typeface="Times New Roman" pitchFamily="18" charset="0"/>
                <a:sym typeface="Wingdings" pitchFamily="2" charset="2"/>
              </a:rPr>
              <a:t>K</a:t>
            </a:r>
            <a:r>
              <a:rPr lang="el-GR" b="1" dirty="0" err="1">
                <a:solidFill>
                  <a:srgbClr val="C00000"/>
                </a:solidFill>
                <a:latin typeface="Times New Roman" pitchFamily="18" charset="0"/>
                <a:cs typeface="Times New Roman" pitchFamily="18" charset="0"/>
                <a:sym typeface="Wingdings" pitchFamily="2" charset="2"/>
              </a:rPr>
              <a:t>ωδικοποίηση</a:t>
            </a:r>
            <a:r>
              <a:rPr lang="el-GR" b="1" dirty="0">
                <a:solidFill>
                  <a:srgbClr val="C00000"/>
                </a:solidFill>
                <a:latin typeface="Times New Roman" pitchFamily="18" charset="0"/>
                <a:cs typeface="Times New Roman" pitchFamily="18" charset="0"/>
                <a:sym typeface="Wingdings" pitchFamily="2" charset="2"/>
              </a:rPr>
              <a:t> αριθμών σε </a:t>
            </a:r>
            <a:r>
              <a:rPr lang="el-GR" b="1" dirty="0" err="1">
                <a:solidFill>
                  <a:srgbClr val="C00000"/>
                </a:solidFill>
                <a:latin typeface="Times New Roman" pitchFamily="18" charset="0"/>
                <a:cs typeface="Times New Roman" pitchFamily="18" charset="0"/>
                <a:sym typeface="Wingdings" pitchFamily="2" charset="2"/>
              </a:rPr>
              <a:t>αυτοαναστρέφουσες</a:t>
            </a:r>
            <a:r>
              <a:rPr lang="el-GR" b="1" dirty="0">
                <a:solidFill>
                  <a:srgbClr val="C00000"/>
                </a:solidFill>
                <a:latin typeface="Times New Roman" pitchFamily="18" charset="0"/>
                <a:cs typeface="Times New Roman" pitchFamily="18" charset="0"/>
                <a:sym typeface="Wingdings" pitchFamily="2" charset="2"/>
              </a:rPr>
              <a:t> μεταθέσεις</a:t>
            </a:r>
            <a:r>
              <a:rPr lang="en-US" b="1" dirty="0">
                <a:solidFill>
                  <a:srgbClr val="C00000"/>
                </a:solidFill>
                <a:latin typeface="Times New Roman" pitchFamily="18" charset="0"/>
                <a:cs typeface="Times New Roman" pitchFamily="18" charset="0"/>
                <a:sym typeface="Wingdings" pitchFamily="2" charset="2"/>
              </a:rPr>
              <a:t> </a:t>
            </a:r>
            <a:r>
              <a:rPr lang="en-US" b="1" dirty="0" err="1">
                <a:solidFill>
                  <a:srgbClr val="C00000"/>
                </a:solidFill>
                <a:latin typeface="Times New Roman" pitchFamily="18" charset="0"/>
                <a:cs typeface="Times New Roman" pitchFamily="18" charset="0"/>
                <a:sym typeface="Wingdings" pitchFamily="2" charset="2"/>
              </a:rPr>
              <a:t>w_SiP</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br>
              <a:rPr lang="en-US" sz="1800" dirty="0">
                <a:effectLst/>
                <a:latin typeface="Cambria" panose="02040503050406030204" pitchFamily="18" charset="0"/>
                <a:ea typeface="Times New Roman" panose="02020603050405020304" pitchFamily="18" charset="0"/>
                <a:cs typeface="Times New Roman" panose="02020603050405020304" pitchFamily="18" charset="0"/>
              </a:rPr>
            </a:b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Έστω ότι έχουμε το υδατόσημα </a:t>
            </a:r>
            <a:r>
              <a:rPr lang="en-GB" sz="1800" i="1" dirty="0">
                <a:effectLst/>
                <a:latin typeface="Cambria" panose="02040503050406030204" pitchFamily="18" charset="0"/>
                <a:ea typeface="Times New Roman" panose="02020603050405020304" pitchFamily="18" charset="0"/>
                <a:cs typeface="Times New Roman" panose="02020603050405020304" pitchFamily="18" charset="0"/>
              </a:rPr>
              <a:t>w</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 5, η δυαδική αναπαράσταση του είναι η </a:t>
            </a:r>
            <a:r>
              <a:rPr lang="en-US" sz="1800" dirty="0">
                <a:effectLst/>
                <a:latin typeface="Cambria" panose="02040503050406030204" pitchFamily="18" charset="0"/>
                <a:ea typeface="Times New Roman" panose="02020603050405020304" pitchFamily="18" charset="0"/>
                <a:cs typeface="Times New Roman" panose="02020603050405020304" pitchFamily="18" charset="0"/>
              </a:rPr>
              <a:t> </a:t>
            </a:r>
            <a:br>
              <a:rPr lang="en-US" sz="1800" dirty="0">
                <a:effectLst/>
                <a:latin typeface="Cambria" panose="02040503050406030204" pitchFamily="18" charset="0"/>
                <a:ea typeface="Times New Roman" panose="02020603050405020304" pitchFamily="18" charset="0"/>
                <a:cs typeface="Times New Roman" panose="02020603050405020304" pitchFamily="18" charset="0"/>
              </a:rPr>
            </a:br>
            <a:r>
              <a:rPr lang="el-GR" sz="1800" i="1" dirty="0">
                <a:effectLst/>
                <a:latin typeface="Cambria" panose="02040503050406030204" pitchFamily="18" charset="0"/>
                <a:ea typeface="Times New Roman" panose="02020603050405020304" pitchFamily="18" charset="0"/>
                <a:cs typeface="Times New Roman" panose="02020603050405020304" pitchFamily="18" charset="0"/>
              </a:rPr>
              <a:t>Β</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 101 με μήκος </a:t>
            </a:r>
            <a:r>
              <a:rPr lang="el-GR" sz="1800" i="1" dirty="0">
                <a:effectLst/>
                <a:latin typeface="Cambria" panose="02040503050406030204" pitchFamily="18" charset="0"/>
                <a:ea typeface="Times New Roman" panose="02020603050405020304" pitchFamily="18" charset="0"/>
                <a:cs typeface="Times New Roman" panose="02020603050405020304" pitchFamily="18" charset="0"/>
              </a:rPr>
              <a:t>Ν.</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 </a:t>
            </a:r>
            <a:endParaRPr lang="el-GR" dirty="0">
              <a:solidFill>
                <a:schemeClr val="tx1">
                  <a:lumMod val="95000"/>
                  <a:lumOff val="5000"/>
                </a:schemeClr>
              </a:solidFill>
              <a:latin typeface="Times New Roman" pitchFamily="18" charset="0"/>
              <a:cs typeface="Times New Roman" pitchFamily="18" charset="0"/>
              <a:sym typeface="Wingdings" pitchFamily="2" charset="2"/>
            </a:endParaRPr>
          </a:p>
        </p:txBody>
      </p:sp>
    </p:spTree>
    <p:extLst>
      <p:ext uri="{BB962C8B-B14F-4D97-AF65-F5344CB8AC3E}">
        <p14:creationId xmlns:p14="http://schemas.microsoft.com/office/powerpoint/2010/main" val="26809723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92</a:t>
            </a:fld>
            <a:endParaRPr lang="el-GR" altLang="el-GR" sz="1200" dirty="0">
              <a:latin typeface="Cambria" pitchFamily="18" charset="0"/>
            </a:endParaRPr>
          </a:p>
        </p:txBody>
      </p:sp>
      <p:sp>
        <p:nvSpPr>
          <p:cNvPr id="2" name="Rectangle 2">
            <a:extLst>
              <a:ext uri="{FF2B5EF4-FFF2-40B4-BE49-F238E27FC236}">
                <a16:creationId xmlns:a16="http://schemas.microsoft.com/office/drawing/2014/main" id="{5B8DF3E5-4156-41B8-8B67-B72E3B6933CD}"/>
              </a:ext>
            </a:extLst>
          </p:cNvPr>
          <p:cNvSpPr>
            <a:spLocks noChangeArrowheads="1"/>
          </p:cNvSpPr>
          <p:nvPr/>
        </p:nvSpPr>
        <p:spPr bwMode="auto">
          <a:xfrm>
            <a:off x="877963" y="3433716"/>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sp>
        <p:nvSpPr>
          <p:cNvPr id="3" name="TextBox 2">
            <a:extLst>
              <a:ext uri="{FF2B5EF4-FFF2-40B4-BE49-F238E27FC236}">
                <a16:creationId xmlns:a16="http://schemas.microsoft.com/office/drawing/2014/main" id="{1B55F5AE-CE57-4630-AFE4-8D1CBFA1FE66}"/>
              </a:ext>
            </a:extLst>
          </p:cNvPr>
          <p:cNvSpPr txBox="1"/>
          <p:nvPr/>
        </p:nvSpPr>
        <p:spPr>
          <a:xfrm>
            <a:off x="874903" y="3652096"/>
            <a:ext cx="1385888" cy="307777"/>
          </a:xfrm>
          <a:prstGeom prst="rect">
            <a:avLst/>
          </a:prstGeom>
          <a:noFill/>
        </p:spPr>
        <p:txBody>
          <a:bodyPr wrap="square" rtlCol="0">
            <a:spAutoFit/>
          </a:bodyPr>
          <a:lstStyle/>
          <a:p>
            <a:pPr algn="ctr"/>
            <a:r>
              <a:rPr lang="en-GB" sz="1400" i="1" dirty="0">
                <a:effectLst/>
                <a:latin typeface="Cambria" panose="02040503050406030204" pitchFamily="18" charset="0"/>
                <a:ea typeface="Times New Roman" panose="02020603050405020304" pitchFamily="18" charset="0"/>
                <a:cs typeface="Times New Roman" panose="02020603050405020304" pitchFamily="18" charset="0"/>
              </a:rPr>
              <a:t>w</a:t>
            </a:r>
            <a:r>
              <a:rPr lang="el-GR" sz="1400" dirty="0">
                <a:effectLst/>
                <a:latin typeface="Cambria" panose="02040503050406030204" pitchFamily="18" charset="0"/>
                <a:ea typeface="Times New Roman" panose="02020603050405020304" pitchFamily="18" charset="0"/>
                <a:cs typeface="Times New Roman" panose="02020603050405020304" pitchFamily="18" charset="0"/>
              </a:rPr>
              <a:t> = 5</a:t>
            </a:r>
            <a:endParaRPr lang="el-GR" sz="1400" dirty="0"/>
          </a:p>
        </p:txBody>
      </p:sp>
      <p:sp>
        <p:nvSpPr>
          <p:cNvPr id="10" name="Rectangle 2">
            <a:extLst>
              <a:ext uri="{FF2B5EF4-FFF2-40B4-BE49-F238E27FC236}">
                <a16:creationId xmlns:a16="http://schemas.microsoft.com/office/drawing/2014/main" id="{59DDE5D3-8788-45B9-A5C0-DF12EB6BD65A}"/>
              </a:ext>
            </a:extLst>
          </p:cNvPr>
          <p:cNvSpPr>
            <a:spLocks noChangeArrowheads="1"/>
          </p:cNvSpPr>
          <p:nvPr/>
        </p:nvSpPr>
        <p:spPr bwMode="auto">
          <a:xfrm>
            <a:off x="2782888" y="3454538"/>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sp>
        <p:nvSpPr>
          <p:cNvPr id="13" name="TextBox 12">
            <a:extLst>
              <a:ext uri="{FF2B5EF4-FFF2-40B4-BE49-F238E27FC236}">
                <a16:creationId xmlns:a16="http://schemas.microsoft.com/office/drawing/2014/main" id="{EB3354CA-85B1-4798-813F-3CD0F418ED0E}"/>
              </a:ext>
            </a:extLst>
          </p:cNvPr>
          <p:cNvSpPr txBox="1"/>
          <p:nvPr/>
        </p:nvSpPr>
        <p:spPr>
          <a:xfrm>
            <a:off x="2736394" y="3672918"/>
            <a:ext cx="1598568" cy="307777"/>
          </a:xfrm>
          <a:prstGeom prst="rect">
            <a:avLst/>
          </a:prstGeom>
          <a:noFill/>
        </p:spPr>
        <p:txBody>
          <a:bodyPr wrap="square">
            <a:spAutoFit/>
          </a:bodyPr>
          <a:lstStyle/>
          <a:p>
            <a:pPr algn="ctr"/>
            <a:r>
              <a:rPr lang="el-GR" sz="1400" i="1" dirty="0">
                <a:latin typeface="Cambria" panose="02040503050406030204" pitchFamily="18" charset="0"/>
                <a:cs typeface="Times New Roman" panose="02020603050405020304" pitchFamily="18" charset="0"/>
              </a:rPr>
              <a:t>Β </a:t>
            </a:r>
            <a:r>
              <a:rPr lang="el-GR" sz="1400" dirty="0">
                <a:latin typeface="Cambria" panose="02040503050406030204" pitchFamily="18" charset="0"/>
                <a:cs typeface="Times New Roman" panose="02020603050405020304" pitchFamily="18" charset="0"/>
              </a:rPr>
              <a:t>= 101</a:t>
            </a:r>
            <a:endParaRPr lang="el-GR" sz="1400" dirty="0"/>
          </a:p>
        </p:txBody>
      </p:sp>
      <p:cxnSp>
        <p:nvCxnSpPr>
          <p:cNvPr id="2050" name="AutoShape 2">
            <a:extLst>
              <a:ext uri="{FF2B5EF4-FFF2-40B4-BE49-F238E27FC236}">
                <a16:creationId xmlns:a16="http://schemas.microsoft.com/office/drawing/2014/main" id="{5E4680BC-2E34-427A-BC27-8777F3845E13}"/>
              </a:ext>
            </a:extLst>
          </p:cNvPr>
          <p:cNvCxnSpPr>
            <a:cxnSpLocks noChangeShapeType="1"/>
          </p:cNvCxnSpPr>
          <p:nvPr/>
        </p:nvCxnSpPr>
        <p:spPr bwMode="auto">
          <a:xfrm>
            <a:off x="2245963" y="3808410"/>
            <a:ext cx="540839"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4" name="Rectangle 2">
            <a:extLst>
              <a:ext uri="{FF2B5EF4-FFF2-40B4-BE49-F238E27FC236}">
                <a16:creationId xmlns:a16="http://schemas.microsoft.com/office/drawing/2014/main" id="{EC42E8CD-560A-4D64-9878-5D47ACDE9C6E}"/>
              </a:ext>
            </a:extLst>
          </p:cNvPr>
          <p:cNvSpPr>
            <a:spLocks noChangeArrowheads="1"/>
          </p:cNvSpPr>
          <p:nvPr/>
        </p:nvSpPr>
        <p:spPr bwMode="auto">
          <a:xfrm>
            <a:off x="4821221" y="3461252"/>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cxnSp>
        <p:nvCxnSpPr>
          <p:cNvPr id="15" name="AutoShape 2">
            <a:extLst>
              <a:ext uri="{FF2B5EF4-FFF2-40B4-BE49-F238E27FC236}">
                <a16:creationId xmlns:a16="http://schemas.microsoft.com/office/drawing/2014/main" id="{76D11564-7C0D-42FC-9A26-33299F1B54EF}"/>
              </a:ext>
            </a:extLst>
          </p:cNvPr>
          <p:cNvCxnSpPr>
            <a:cxnSpLocks noChangeShapeType="1"/>
          </p:cNvCxnSpPr>
          <p:nvPr/>
        </p:nvCxnSpPr>
        <p:spPr bwMode="auto">
          <a:xfrm>
            <a:off x="4168776" y="3810455"/>
            <a:ext cx="638729"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6" name="TextBox 15">
            <a:extLst>
              <a:ext uri="{FF2B5EF4-FFF2-40B4-BE49-F238E27FC236}">
                <a16:creationId xmlns:a16="http://schemas.microsoft.com/office/drawing/2014/main" id="{BE787120-1B03-4B4E-B9A5-EBBBDC2EA91E}"/>
              </a:ext>
            </a:extLst>
          </p:cNvPr>
          <p:cNvSpPr txBox="1"/>
          <p:nvPr/>
        </p:nvSpPr>
        <p:spPr>
          <a:xfrm>
            <a:off x="4787964" y="3672917"/>
            <a:ext cx="1475843" cy="307777"/>
          </a:xfrm>
          <a:prstGeom prst="rect">
            <a:avLst/>
          </a:prstGeom>
          <a:noFill/>
        </p:spPr>
        <p:txBody>
          <a:bodyPr wrap="square">
            <a:spAutoFit/>
          </a:bodyPr>
          <a:lstStyle/>
          <a:p>
            <a:pPr algn="ctr"/>
            <a:r>
              <a:rPr lang="el-GR" sz="1400" i="1" dirty="0">
                <a:latin typeface="Cambria" panose="02040503050406030204" pitchFamily="18" charset="0"/>
                <a:cs typeface="Times New Roman" panose="02020603050405020304" pitchFamily="18" charset="0"/>
              </a:rPr>
              <a:t>Β΄ </a:t>
            </a:r>
            <a:r>
              <a:rPr lang="el-GR" sz="1400" dirty="0">
                <a:latin typeface="Cambria" panose="02040503050406030204" pitchFamily="18" charset="0"/>
                <a:cs typeface="Times New Roman" panose="02020603050405020304" pitchFamily="18" charset="0"/>
              </a:rPr>
              <a:t>= 0001010</a:t>
            </a:r>
            <a:endParaRPr lang="el-GR" sz="1400" dirty="0"/>
          </a:p>
        </p:txBody>
      </p:sp>
      <p:sp>
        <p:nvSpPr>
          <p:cNvPr id="17" name="Rectangle 7">
            <a:extLst>
              <a:ext uri="{FF2B5EF4-FFF2-40B4-BE49-F238E27FC236}">
                <a16:creationId xmlns:a16="http://schemas.microsoft.com/office/drawing/2014/main" id="{3556441A-8028-4817-A56F-DEB070780C0C}"/>
              </a:ext>
            </a:extLst>
          </p:cNvPr>
          <p:cNvSpPr/>
          <p:nvPr/>
        </p:nvSpPr>
        <p:spPr>
          <a:xfrm>
            <a:off x="800073" y="1465734"/>
            <a:ext cx="7948391" cy="1200329"/>
          </a:xfrm>
          <a:prstGeom prst="rect">
            <a:avLst/>
          </a:prstGeom>
        </p:spPr>
        <p:txBody>
          <a:bodyPr wrap="square">
            <a:spAutoFit/>
          </a:bodyPr>
          <a:lstStyle/>
          <a:p>
            <a:pPr marL="0" lvl="3"/>
            <a:r>
              <a:rPr lang="en-GB" b="1" dirty="0">
                <a:solidFill>
                  <a:srgbClr val="C00000"/>
                </a:solidFill>
                <a:latin typeface="Times New Roman" pitchFamily="18" charset="0"/>
                <a:cs typeface="Times New Roman" pitchFamily="18" charset="0"/>
                <a:sym typeface="Wingdings" pitchFamily="2" charset="2"/>
              </a:rPr>
              <a:t>K</a:t>
            </a:r>
            <a:r>
              <a:rPr lang="el-GR" b="1" dirty="0" err="1">
                <a:solidFill>
                  <a:srgbClr val="C00000"/>
                </a:solidFill>
                <a:latin typeface="Times New Roman" pitchFamily="18" charset="0"/>
                <a:cs typeface="Times New Roman" pitchFamily="18" charset="0"/>
                <a:sym typeface="Wingdings" pitchFamily="2" charset="2"/>
              </a:rPr>
              <a:t>ωδικοποίηση</a:t>
            </a:r>
            <a:r>
              <a:rPr lang="el-GR" b="1" dirty="0">
                <a:solidFill>
                  <a:srgbClr val="C00000"/>
                </a:solidFill>
                <a:latin typeface="Times New Roman" pitchFamily="18" charset="0"/>
                <a:cs typeface="Times New Roman" pitchFamily="18" charset="0"/>
                <a:sym typeface="Wingdings" pitchFamily="2" charset="2"/>
              </a:rPr>
              <a:t> αριθμών σε </a:t>
            </a:r>
            <a:r>
              <a:rPr lang="el-GR" b="1" dirty="0" err="1">
                <a:solidFill>
                  <a:srgbClr val="C00000"/>
                </a:solidFill>
                <a:latin typeface="Times New Roman" pitchFamily="18" charset="0"/>
                <a:cs typeface="Times New Roman" pitchFamily="18" charset="0"/>
                <a:sym typeface="Wingdings" pitchFamily="2" charset="2"/>
              </a:rPr>
              <a:t>αυτοαναστρέφουσες</a:t>
            </a:r>
            <a:r>
              <a:rPr lang="el-GR" b="1" dirty="0">
                <a:solidFill>
                  <a:srgbClr val="C00000"/>
                </a:solidFill>
                <a:latin typeface="Times New Roman" pitchFamily="18" charset="0"/>
                <a:cs typeface="Times New Roman" pitchFamily="18" charset="0"/>
                <a:sym typeface="Wingdings" pitchFamily="2" charset="2"/>
              </a:rPr>
              <a:t> μεταθέσεις</a:t>
            </a:r>
            <a:r>
              <a:rPr lang="en-US" b="1" dirty="0">
                <a:solidFill>
                  <a:srgbClr val="C00000"/>
                </a:solidFill>
                <a:latin typeface="Times New Roman" pitchFamily="18" charset="0"/>
                <a:cs typeface="Times New Roman" pitchFamily="18" charset="0"/>
                <a:sym typeface="Wingdings" pitchFamily="2" charset="2"/>
              </a:rPr>
              <a:t> </a:t>
            </a:r>
            <a:r>
              <a:rPr lang="en-US" b="1" dirty="0" err="1">
                <a:solidFill>
                  <a:srgbClr val="C00000"/>
                </a:solidFill>
                <a:latin typeface="Times New Roman" pitchFamily="18" charset="0"/>
                <a:cs typeface="Times New Roman" pitchFamily="18" charset="0"/>
                <a:sym typeface="Wingdings" pitchFamily="2" charset="2"/>
              </a:rPr>
              <a:t>w_SiP</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br>
              <a:rPr lang="en-US" sz="1800" dirty="0">
                <a:effectLst/>
                <a:latin typeface="Cambria" panose="02040503050406030204" pitchFamily="18" charset="0"/>
                <a:ea typeface="Times New Roman" panose="02020603050405020304" pitchFamily="18" charset="0"/>
                <a:cs typeface="Times New Roman" panose="02020603050405020304" pitchFamily="18" charset="0"/>
              </a:rPr>
            </a:b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Έστω ότι έχουμε το υδατόσημα </a:t>
            </a:r>
            <a:r>
              <a:rPr lang="en-GB" sz="1800" i="1" dirty="0">
                <a:effectLst/>
                <a:latin typeface="Cambria" panose="02040503050406030204" pitchFamily="18" charset="0"/>
                <a:ea typeface="Times New Roman" panose="02020603050405020304" pitchFamily="18" charset="0"/>
                <a:cs typeface="Times New Roman" panose="02020603050405020304" pitchFamily="18" charset="0"/>
              </a:rPr>
              <a:t>w</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 5, η δυαδική αναπαράσταση του είναι η </a:t>
            </a:r>
            <a:r>
              <a:rPr lang="en-US" sz="1800" dirty="0">
                <a:effectLst/>
                <a:latin typeface="Cambria" panose="02040503050406030204" pitchFamily="18" charset="0"/>
                <a:ea typeface="Times New Roman" panose="02020603050405020304" pitchFamily="18" charset="0"/>
                <a:cs typeface="Times New Roman" panose="02020603050405020304" pitchFamily="18" charset="0"/>
              </a:rPr>
              <a:t> </a:t>
            </a:r>
            <a:br>
              <a:rPr lang="en-US" sz="1800" dirty="0">
                <a:effectLst/>
                <a:latin typeface="Cambria" panose="02040503050406030204" pitchFamily="18" charset="0"/>
                <a:ea typeface="Times New Roman" panose="02020603050405020304" pitchFamily="18" charset="0"/>
                <a:cs typeface="Times New Roman" panose="02020603050405020304" pitchFamily="18" charset="0"/>
              </a:rPr>
            </a:br>
            <a:r>
              <a:rPr lang="el-GR" sz="1800" i="1" dirty="0">
                <a:effectLst/>
                <a:latin typeface="Cambria" panose="02040503050406030204" pitchFamily="18" charset="0"/>
                <a:ea typeface="Times New Roman" panose="02020603050405020304" pitchFamily="18" charset="0"/>
                <a:cs typeface="Times New Roman" panose="02020603050405020304" pitchFamily="18" charset="0"/>
              </a:rPr>
              <a:t>Β</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 101 με μήκος </a:t>
            </a:r>
            <a:r>
              <a:rPr lang="el-GR" sz="1800" i="1" dirty="0">
                <a:effectLst/>
                <a:latin typeface="Cambria" panose="02040503050406030204" pitchFamily="18" charset="0"/>
                <a:ea typeface="Times New Roman" panose="02020603050405020304" pitchFamily="18" charset="0"/>
                <a:cs typeface="Times New Roman" panose="02020603050405020304" pitchFamily="18" charset="0"/>
              </a:rPr>
              <a:t>Ν.</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 </a:t>
            </a:r>
            <a:endParaRPr lang="el-GR" dirty="0">
              <a:solidFill>
                <a:schemeClr val="tx1">
                  <a:lumMod val="95000"/>
                  <a:lumOff val="5000"/>
                </a:schemeClr>
              </a:solidFill>
              <a:latin typeface="Times New Roman" pitchFamily="18" charset="0"/>
              <a:cs typeface="Times New Roman" pitchFamily="18" charset="0"/>
              <a:sym typeface="Wingdings" pitchFamily="2" charset="2"/>
            </a:endParaRPr>
          </a:p>
        </p:txBody>
      </p:sp>
    </p:spTree>
    <p:extLst>
      <p:ext uri="{BB962C8B-B14F-4D97-AF65-F5344CB8AC3E}">
        <p14:creationId xmlns:p14="http://schemas.microsoft.com/office/powerpoint/2010/main" val="4579057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948391" cy="1200329"/>
          </a:xfrm>
          <a:prstGeom prst="rect">
            <a:avLst/>
          </a:prstGeom>
        </p:spPr>
        <p:txBody>
          <a:bodyPr wrap="square">
            <a:spAutoFit/>
          </a:bodyPr>
          <a:lstStyle/>
          <a:p>
            <a:pPr marL="0" lvl="3"/>
            <a:r>
              <a:rPr lang="en-GB" b="1" dirty="0">
                <a:solidFill>
                  <a:srgbClr val="C00000"/>
                </a:solidFill>
                <a:latin typeface="Times New Roman" pitchFamily="18" charset="0"/>
                <a:cs typeface="Times New Roman" pitchFamily="18" charset="0"/>
                <a:sym typeface="Wingdings" pitchFamily="2" charset="2"/>
              </a:rPr>
              <a:t>K</a:t>
            </a:r>
            <a:r>
              <a:rPr lang="el-GR" b="1" dirty="0" err="1">
                <a:solidFill>
                  <a:srgbClr val="C00000"/>
                </a:solidFill>
                <a:latin typeface="Times New Roman" pitchFamily="18" charset="0"/>
                <a:cs typeface="Times New Roman" pitchFamily="18" charset="0"/>
                <a:sym typeface="Wingdings" pitchFamily="2" charset="2"/>
              </a:rPr>
              <a:t>ωδικοποίηση</a:t>
            </a:r>
            <a:r>
              <a:rPr lang="el-GR" b="1" dirty="0">
                <a:solidFill>
                  <a:srgbClr val="C00000"/>
                </a:solidFill>
                <a:latin typeface="Times New Roman" pitchFamily="18" charset="0"/>
                <a:cs typeface="Times New Roman" pitchFamily="18" charset="0"/>
                <a:sym typeface="Wingdings" pitchFamily="2" charset="2"/>
              </a:rPr>
              <a:t> αριθμών σε </a:t>
            </a:r>
            <a:r>
              <a:rPr lang="el-GR" b="1" dirty="0" err="1">
                <a:solidFill>
                  <a:srgbClr val="C00000"/>
                </a:solidFill>
                <a:latin typeface="Times New Roman" pitchFamily="18" charset="0"/>
                <a:cs typeface="Times New Roman" pitchFamily="18" charset="0"/>
                <a:sym typeface="Wingdings" pitchFamily="2" charset="2"/>
              </a:rPr>
              <a:t>αυτοαναστρέφουσες</a:t>
            </a:r>
            <a:r>
              <a:rPr lang="el-GR" b="1" dirty="0">
                <a:solidFill>
                  <a:srgbClr val="C00000"/>
                </a:solidFill>
                <a:latin typeface="Times New Roman" pitchFamily="18" charset="0"/>
                <a:cs typeface="Times New Roman" pitchFamily="18" charset="0"/>
                <a:sym typeface="Wingdings" pitchFamily="2" charset="2"/>
              </a:rPr>
              <a:t> μεταθέσεις</a:t>
            </a:r>
            <a:r>
              <a:rPr lang="en-US" b="1" dirty="0">
                <a:solidFill>
                  <a:srgbClr val="C00000"/>
                </a:solidFill>
                <a:latin typeface="Times New Roman" pitchFamily="18" charset="0"/>
                <a:cs typeface="Times New Roman" pitchFamily="18" charset="0"/>
                <a:sym typeface="Wingdings" pitchFamily="2" charset="2"/>
              </a:rPr>
              <a:t> </a:t>
            </a:r>
            <a:r>
              <a:rPr lang="en-US" b="1" dirty="0" err="1">
                <a:solidFill>
                  <a:srgbClr val="C00000"/>
                </a:solidFill>
                <a:latin typeface="Times New Roman" pitchFamily="18" charset="0"/>
                <a:cs typeface="Times New Roman" pitchFamily="18" charset="0"/>
                <a:sym typeface="Wingdings" pitchFamily="2" charset="2"/>
              </a:rPr>
              <a:t>w_SiP</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br>
              <a:rPr lang="en-US" sz="1800" dirty="0">
                <a:effectLst/>
                <a:latin typeface="Cambria" panose="02040503050406030204" pitchFamily="18" charset="0"/>
                <a:ea typeface="Times New Roman" panose="02020603050405020304" pitchFamily="18" charset="0"/>
                <a:cs typeface="Times New Roman" panose="02020603050405020304" pitchFamily="18" charset="0"/>
              </a:rPr>
            </a:b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Έστω ότι έχουμε το υδατόσημα </a:t>
            </a:r>
            <a:r>
              <a:rPr lang="en-GB" sz="1800" i="1" dirty="0">
                <a:effectLst/>
                <a:latin typeface="Cambria" panose="02040503050406030204" pitchFamily="18" charset="0"/>
                <a:ea typeface="Times New Roman" panose="02020603050405020304" pitchFamily="18" charset="0"/>
                <a:cs typeface="Times New Roman" panose="02020603050405020304" pitchFamily="18" charset="0"/>
              </a:rPr>
              <a:t>w</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 5, η δυαδική αναπαράσταση του είναι η </a:t>
            </a:r>
            <a:r>
              <a:rPr lang="en-US" sz="1800" dirty="0">
                <a:effectLst/>
                <a:latin typeface="Cambria" panose="02040503050406030204" pitchFamily="18" charset="0"/>
                <a:ea typeface="Times New Roman" panose="02020603050405020304" pitchFamily="18" charset="0"/>
                <a:cs typeface="Times New Roman" panose="02020603050405020304" pitchFamily="18" charset="0"/>
              </a:rPr>
              <a:t> </a:t>
            </a:r>
            <a:br>
              <a:rPr lang="en-US" sz="1800" dirty="0">
                <a:effectLst/>
                <a:latin typeface="Cambria" panose="02040503050406030204" pitchFamily="18" charset="0"/>
                <a:ea typeface="Times New Roman" panose="02020603050405020304" pitchFamily="18" charset="0"/>
                <a:cs typeface="Times New Roman" panose="02020603050405020304" pitchFamily="18" charset="0"/>
              </a:rPr>
            </a:br>
            <a:r>
              <a:rPr lang="el-GR" sz="1800" i="1" dirty="0">
                <a:effectLst/>
                <a:latin typeface="Cambria" panose="02040503050406030204" pitchFamily="18" charset="0"/>
                <a:ea typeface="Times New Roman" panose="02020603050405020304" pitchFamily="18" charset="0"/>
                <a:cs typeface="Times New Roman" panose="02020603050405020304" pitchFamily="18" charset="0"/>
              </a:rPr>
              <a:t>Β</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 101 με μήκος </a:t>
            </a:r>
            <a:r>
              <a:rPr lang="el-GR" sz="1800" i="1" dirty="0">
                <a:effectLst/>
                <a:latin typeface="Cambria" panose="02040503050406030204" pitchFamily="18" charset="0"/>
                <a:ea typeface="Times New Roman" panose="02020603050405020304" pitchFamily="18" charset="0"/>
                <a:cs typeface="Times New Roman" panose="02020603050405020304" pitchFamily="18" charset="0"/>
              </a:rPr>
              <a:t>Ν.</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 </a:t>
            </a:r>
            <a:endParaRPr lang="el-GR" dirty="0">
              <a:solidFill>
                <a:schemeClr val="tx1">
                  <a:lumMod val="95000"/>
                  <a:lumOff val="5000"/>
                </a:schemeClr>
              </a:solidFill>
              <a:latin typeface="Times New Roman" pitchFamily="18" charset="0"/>
              <a:cs typeface="Times New Roman" pitchFamily="18" charset="0"/>
              <a:sym typeface="Wingdings" pitchFamily="2" charset="2"/>
            </a:endParaRP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93</a:t>
            </a:fld>
            <a:endParaRPr lang="el-GR" altLang="el-GR" sz="1200" dirty="0">
              <a:latin typeface="Cambria" pitchFamily="18" charset="0"/>
            </a:endParaRPr>
          </a:p>
        </p:txBody>
      </p:sp>
      <p:sp>
        <p:nvSpPr>
          <p:cNvPr id="2" name="Rectangle 2">
            <a:extLst>
              <a:ext uri="{FF2B5EF4-FFF2-40B4-BE49-F238E27FC236}">
                <a16:creationId xmlns:a16="http://schemas.microsoft.com/office/drawing/2014/main" id="{5B8DF3E5-4156-41B8-8B67-B72E3B6933CD}"/>
              </a:ext>
            </a:extLst>
          </p:cNvPr>
          <p:cNvSpPr>
            <a:spLocks noChangeArrowheads="1"/>
          </p:cNvSpPr>
          <p:nvPr/>
        </p:nvSpPr>
        <p:spPr bwMode="auto">
          <a:xfrm>
            <a:off x="877963" y="3433716"/>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sp>
        <p:nvSpPr>
          <p:cNvPr id="3" name="TextBox 2">
            <a:extLst>
              <a:ext uri="{FF2B5EF4-FFF2-40B4-BE49-F238E27FC236}">
                <a16:creationId xmlns:a16="http://schemas.microsoft.com/office/drawing/2014/main" id="{1B55F5AE-CE57-4630-AFE4-8D1CBFA1FE66}"/>
              </a:ext>
            </a:extLst>
          </p:cNvPr>
          <p:cNvSpPr txBox="1"/>
          <p:nvPr/>
        </p:nvSpPr>
        <p:spPr>
          <a:xfrm>
            <a:off x="874903" y="3652096"/>
            <a:ext cx="1385888" cy="307777"/>
          </a:xfrm>
          <a:prstGeom prst="rect">
            <a:avLst/>
          </a:prstGeom>
          <a:noFill/>
        </p:spPr>
        <p:txBody>
          <a:bodyPr wrap="square" rtlCol="0">
            <a:spAutoFit/>
          </a:bodyPr>
          <a:lstStyle/>
          <a:p>
            <a:pPr algn="ctr"/>
            <a:r>
              <a:rPr lang="en-GB" sz="1400" i="1" dirty="0">
                <a:effectLst/>
                <a:latin typeface="Cambria" panose="02040503050406030204" pitchFamily="18" charset="0"/>
                <a:ea typeface="Times New Roman" panose="02020603050405020304" pitchFamily="18" charset="0"/>
                <a:cs typeface="Times New Roman" panose="02020603050405020304" pitchFamily="18" charset="0"/>
              </a:rPr>
              <a:t>w</a:t>
            </a:r>
            <a:r>
              <a:rPr lang="el-GR" sz="1400" dirty="0">
                <a:effectLst/>
                <a:latin typeface="Cambria" panose="02040503050406030204" pitchFamily="18" charset="0"/>
                <a:ea typeface="Times New Roman" panose="02020603050405020304" pitchFamily="18" charset="0"/>
                <a:cs typeface="Times New Roman" panose="02020603050405020304" pitchFamily="18" charset="0"/>
              </a:rPr>
              <a:t> = 5</a:t>
            </a:r>
            <a:endParaRPr lang="el-GR" sz="1400" dirty="0"/>
          </a:p>
        </p:txBody>
      </p:sp>
      <p:sp>
        <p:nvSpPr>
          <p:cNvPr id="10" name="Rectangle 2">
            <a:extLst>
              <a:ext uri="{FF2B5EF4-FFF2-40B4-BE49-F238E27FC236}">
                <a16:creationId xmlns:a16="http://schemas.microsoft.com/office/drawing/2014/main" id="{59DDE5D3-8788-45B9-A5C0-DF12EB6BD65A}"/>
              </a:ext>
            </a:extLst>
          </p:cNvPr>
          <p:cNvSpPr>
            <a:spLocks noChangeArrowheads="1"/>
          </p:cNvSpPr>
          <p:nvPr/>
        </p:nvSpPr>
        <p:spPr bwMode="auto">
          <a:xfrm>
            <a:off x="2782888" y="3454538"/>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sp>
        <p:nvSpPr>
          <p:cNvPr id="13" name="TextBox 12">
            <a:extLst>
              <a:ext uri="{FF2B5EF4-FFF2-40B4-BE49-F238E27FC236}">
                <a16:creationId xmlns:a16="http://schemas.microsoft.com/office/drawing/2014/main" id="{EB3354CA-85B1-4798-813F-3CD0F418ED0E}"/>
              </a:ext>
            </a:extLst>
          </p:cNvPr>
          <p:cNvSpPr txBox="1"/>
          <p:nvPr/>
        </p:nvSpPr>
        <p:spPr>
          <a:xfrm>
            <a:off x="2736394" y="3672918"/>
            <a:ext cx="1598568" cy="307777"/>
          </a:xfrm>
          <a:prstGeom prst="rect">
            <a:avLst/>
          </a:prstGeom>
          <a:noFill/>
        </p:spPr>
        <p:txBody>
          <a:bodyPr wrap="square">
            <a:spAutoFit/>
          </a:bodyPr>
          <a:lstStyle/>
          <a:p>
            <a:pPr algn="ctr"/>
            <a:r>
              <a:rPr lang="el-GR" sz="1400" i="1" dirty="0">
                <a:latin typeface="Cambria" panose="02040503050406030204" pitchFamily="18" charset="0"/>
                <a:cs typeface="Times New Roman" panose="02020603050405020304" pitchFamily="18" charset="0"/>
              </a:rPr>
              <a:t>Β </a:t>
            </a:r>
            <a:r>
              <a:rPr lang="el-GR" sz="1400" dirty="0">
                <a:latin typeface="Cambria" panose="02040503050406030204" pitchFamily="18" charset="0"/>
                <a:cs typeface="Times New Roman" panose="02020603050405020304" pitchFamily="18" charset="0"/>
              </a:rPr>
              <a:t>= 101</a:t>
            </a:r>
            <a:endParaRPr lang="el-GR" sz="1400" dirty="0"/>
          </a:p>
        </p:txBody>
      </p:sp>
      <p:cxnSp>
        <p:nvCxnSpPr>
          <p:cNvPr id="2050" name="AutoShape 2">
            <a:extLst>
              <a:ext uri="{FF2B5EF4-FFF2-40B4-BE49-F238E27FC236}">
                <a16:creationId xmlns:a16="http://schemas.microsoft.com/office/drawing/2014/main" id="{5E4680BC-2E34-427A-BC27-8777F3845E13}"/>
              </a:ext>
            </a:extLst>
          </p:cNvPr>
          <p:cNvCxnSpPr>
            <a:cxnSpLocks noChangeShapeType="1"/>
          </p:cNvCxnSpPr>
          <p:nvPr/>
        </p:nvCxnSpPr>
        <p:spPr bwMode="auto">
          <a:xfrm>
            <a:off x="2245963" y="3808410"/>
            <a:ext cx="540839"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4" name="Rectangle 2">
            <a:extLst>
              <a:ext uri="{FF2B5EF4-FFF2-40B4-BE49-F238E27FC236}">
                <a16:creationId xmlns:a16="http://schemas.microsoft.com/office/drawing/2014/main" id="{EC42E8CD-560A-4D64-9878-5D47ACDE9C6E}"/>
              </a:ext>
            </a:extLst>
          </p:cNvPr>
          <p:cNvSpPr>
            <a:spLocks noChangeArrowheads="1"/>
          </p:cNvSpPr>
          <p:nvPr/>
        </p:nvSpPr>
        <p:spPr bwMode="auto">
          <a:xfrm>
            <a:off x="4821221" y="3461252"/>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cxnSp>
        <p:nvCxnSpPr>
          <p:cNvPr id="15" name="AutoShape 2">
            <a:extLst>
              <a:ext uri="{FF2B5EF4-FFF2-40B4-BE49-F238E27FC236}">
                <a16:creationId xmlns:a16="http://schemas.microsoft.com/office/drawing/2014/main" id="{76D11564-7C0D-42FC-9A26-33299F1B54EF}"/>
              </a:ext>
            </a:extLst>
          </p:cNvPr>
          <p:cNvCxnSpPr>
            <a:cxnSpLocks noChangeShapeType="1"/>
          </p:cNvCxnSpPr>
          <p:nvPr/>
        </p:nvCxnSpPr>
        <p:spPr bwMode="auto">
          <a:xfrm>
            <a:off x="4168776" y="3810455"/>
            <a:ext cx="638729"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6" name="TextBox 15">
            <a:extLst>
              <a:ext uri="{FF2B5EF4-FFF2-40B4-BE49-F238E27FC236}">
                <a16:creationId xmlns:a16="http://schemas.microsoft.com/office/drawing/2014/main" id="{BE787120-1B03-4B4E-B9A5-EBBBDC2EA91E}"/>
              </a:ext>
            </a:extLst>
          </p:cNvPr>
          <p:cNvSpPr txBox="1"/>
          <p:nvPr/>
        </p:nvSpPr>
        <p:spPr>
          <a:xfrm>
            <a:off x="4787964" y="3672917"/>
            <a:ext cx="1475843" cy="307777"/>
          </a:xfrm>
          <a:prstGeom prst="rect">
            <a:avLst/>
          </a:prstGeom>
          <a:noFill/>
        </p:spPr>
        <p:txBody>
          <a:bodyPr wrap="square">
            <a:spAutoFit/>
          </a:bodyPr>
          <a:lstStyle/>
          <a:p>
            <a:pPr algn="ctr"/>
            <a:r>
              <a:rPr lang="el-GR" sz="1400" i="1" dirty="0">
                <a:latin typeface="Cambria" panose="02040503050406030204" pitchFamily="18" charset="0"/>
                <a:cs typeface="Times New Roman" panose="02020603050405020304" pitchFamily="18" charset="0"/>
              </a:rPr>
              <a:t>Β΄ </a:t>
            </a:r>
            <a:r>
              <a:rPr lang="el-GR" sz="1400" dirty="0">
                <a:latin typeface="Cambria" panose="02040503050406030204" pitchFamily="18" charset="0"/>
                <a:cs typeface="Times New Roman" panose="02020603050405020304" pitchFamily="18" charset="0"/>
              </a:rPr>
              <a:t>= 0001010</a:t>
            </a:r>
            <a:endParaRPr lang="el-GR" sz="1400" dirty="0"/>
          </a:p>
        </p:txBody>
      </p:sp>
      <p:sp>
        <p:nvSpPr>
          <p:cNvPr id="17" name="Rectangle 2">
            <a:extLst>
              <a:ext uri="{FF2B5EF4-FFF2-40B4-BE49-F238E27FC236}">
                <a16:creationId xmlns:a16="http://schemas.microsoft.com/office/drawing/2014/main" id="{3136E78D-82CB-463A-ABCF-0BD624C2BF7A}"/>
              </a:ext>
            </a:extLst>
          </p:cNvPr>
          <p:cNvSpPr>
            <a:spLocks noChangeArrowheads="1"/>
          </p:cNvSpPr>
          <p:nvPr/>
        </p:nvSpPr>
        <p:spPr bwMode="auto">
          <a:xfrm>
            <a:off x="6767590" y="3438186"/>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cxnSp>
        <p:nvCxnSpPr>
          <p:cNvPr id="18" name="AutoShape 2">
            <a:extLst>
              <a:ext uri="{FF2B5EF4-FFF2-40B4-BE49-F238E27FC236}">
                <a16:creationId xmlns:a16="http://schemas.microsoft.com/office/drawing/2014/main" id="{5E24CF0A-3181-45CF-8A72-5D7B197BF149}"/>
              </a:ext>
            </a:extLst>
          </p:cNvPr>
          <p:cNvCxnSpPr>
            <a:cxnSpLocks noChangeShapeType="1"/>
          </p:cNvCxnSpPr>
          <p:nvPr/>
        </p:nvCxnSpPr>
        <p:spPr bwMode="auto">
          <a:xfrm>
            <a:off x="6205100" y="3803823"/>
            <a:ext cx="562490" cy="9174"/>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0" name="TextBox 19">
            <a:extLst>
              <a:ext uri="{FF2B5EF4-FFF2-40B4-BE49-F238E27FC236}">
                <a16:creationId xmlns:a16="http://schemas.microsoft.com/office/drawing/2014/main" id="{87345207-92FE-45D4-A0FF-EDB27E6E044F}"/>
              </a:ext>
            </a:extLst>
          </p:cNvPr>
          <p:cNvSpPr txBox="1"/>
          <p:nvPr/>
        </p:nvSpPr>
        <p:spPr>
          <a:xfrm>
            <a:off x="6534999" y="3636397"/>
            <a:ext cx="1853952" cy="307777"/>
          </a:xfrm>
          <a:prstGeom prst="rect">
            <a:avLst/>
          </a:prstGeom>
          <a:noFill/>
        </p:spPr>
        <p:txBody>
          <a:bodyPr wrap="square">
            <a:spAutoFit/>
          </a:bodyPr>
          <a:lstStyle/>
          <a:p>
            <a:pPr algn="ctr"/>
            <a:r>
              <a:rPr lang="el-GR" sz="1400" i="1" dirty="0">
                <a:latin typeface="Cambria" panose="02040503050406030204" pitchFamily="18" charset="0"/>
                <a:cs typeface="Times New Roman" panose="02020603050405020304" pitchFamily="18" charset="0"/>
              </a:rPr>
              <a:t>Β* </a:t>
            </a:r>
            <a:r>
              <a:rPr lang="el-GR" sz="1400" dirty="0">
                <a:latin typeface="Cambria" panose="02040503050406030204" pitchFamily="18" charset="0"/>
                <a:cs typeface="Times New Roman" panose="02020603050405020304" pitchFamily="18" charset="0"/>
              </a:rPr>
              <a:t>= 1110101</a:t>
            </a:r>
            <a:endParaRPr lang="el-GR" sz="1400" dirty="0"/>
          </a:p>
        </p:txBody>
      </p:sp>
    </p:spTree>
    <p:extLst>
      <p:ext uri="{BB962C8B-B14F-4D97-AF65-F5344CB8AC3E}">
        <p14:creationId xmlns:p14="http://schemas.microsoft.com/office/powerpoint/2010/main" val="16001168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94</a:t>
            </a:fld>
            <a:endParaRPr lang="el-GR" altLang="el-GR" sz="1200" dirty="0">
              <a:latin typeface="Cambria" pitchFamily="18" charset="0"/>
            </a:endParaRPr>
          </a:p>
        </p:txBody>
      </p:sp>
      <p:sp>
        <p:nvSpPr>
          <p:cNvPr id="2" name="Rectangle 2">
            <a:extLst>
              <a:ext uri="{FF2B5EF4-FFF2-40B4-BE49-F238E27FC236}">
                <a16:creationId xmlns:a16="http://schemas.microsoft.com/office/drawing/2014/main" id="{5B8DF3E5-4156-41B8-8B67-B72E3B6933CD}"/>
              </a:ext>
            </a:extLst>
          </p:cNvPr>
          <p:cNvSpPr>
            <a:spLocks noChangeArrowheads="1"/>
          </p:cNvSpPr>
          <p:nvPr/>
        </p:nvSpPr>
        <p:spPr bwMode="auto">
          <a:xfrm>
            <a:off x="877963" y="3433716"/>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sp>
        <p:nvSpPr>
          <p:cNvPr id="3" name="TextBox 2">
            <a:extLst>
              <a:ext uri="{FF2B5EF4-FFF2-40B4-BE49-F238E27FC236}">
                <a16:creationId xmlns:a16="http://schemas.microsoft.com/office/drawing/2014/main" id="{1B55F5AE-CE57-4630-AFE4-8D1CBFA1FE66}"/>
              </a:ext>
            </a:extLst>
          </p:cNvPr>
          <p:cNvSpPr txBox="1"/>
          <p:nvPr/>
        </p:nvSpPr>
        <p:spPr>
          <a:xfrm>
            <a:off x="874903" y="3652096"/>
            <a:ext cx="1385888" cy="307777"/>
          </a:xfrm>
          <a:prstGeom prst="rect">
            <a:avLst/>
          </a:prstGeom>
          <a:noFill/>
        </p:spPr>
        <p:txBody>
          <a:bodyPr wrap="square" rtlCol="0">
            <a:spAutoFit/>
          </a:bodyPr>
          <a:lstStyle/>
          <a:p>
            <a:pPr algn="ctr"/>
            <a:r>
              <a:rPr lang="en-GB" sz="1400" i="1" dirty="0">
                <a:effectLst/>
                <a:latin typeface="Cambria" panose="02040503050406030204" pitchFamily="18" charset="0"/>
                <a:ea typeface="Times New Roman" panose="02020603050405020304" pitchFamily="18" charset="0"/>
                <a:cs typeface="Times New Roman" panose="02020603050405020304" pitchFamily="18" charset="0"/>
              </a:rPr>
              <a:t>w</a:t>
            </a:r>
            <a:r>
              <a:rPr lang="el-GR" sz="1400" dirty="0">
                <a:effectLst/>
                <a:latin typeface="Cambria" panose="02040503050406030204" pitchFamily="18" charset="0"/>
                <a:ea typeface="Times New Roman" panose="02020603050405020304" pitchFamily="18" charset="0"/>
                <a:cs typeface="Times New Roman" panose="02020603050405020304" pitchFamily="18" charset="0"/>
              </a:rPr>
              <a:t> = 5</a:t>
            </a:r>
            <a:endParaRPr lang="el-GR" sz="1400" dirty="0"/>
          </a:p>
        </p:txBody>
      </p:sp>
      <p:sp>
        <p:nvSpPr>
          <p:cNvPr id="10" name="Rectangle 2">
            <a:extLst>
              <a:ext uri="{FF2B5EF4-FFF2-40B4-BE49-F238E27FC236}">
                <a16:creationId xmlns:a16="http://schemas.microsoft.com/office/drawing/2014/main" id="{59DDE5D3-8788-45B9-A5C0-DF12EB6BD65A}"/>
              </a:ext>
            </a:extLst>
          </p:cNvPr>
          <p:cNvSpPr>
            <a:spLocks noChangeArrowheads="1"/>
          </p:cNvSpPr>
          <p:nvPr/>
        </p:nvSpPr>
        <p:spPr bwMode="auto">
          <a:xfrm>
            <a:off x="2782888" y="3454538"/>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sp>
        <p:nvSpPr>
          <p:cNvPr id="13" name="TextBox 12">
            <a:extLst>
              <a:ext uri="{FF2B5EF4-FFF2-40B4-BE49-F238E27FC236}">
                <a16:creationId xmlns:a16="http://schemas.microsoft.com/office/drawing/2014/main" id="{EB3354CA-85B1-4798-813F-3CD0F418ED0E}"/>
              </a:ext>
            </a:extLst>
          </p:cNvPr>
          <p:cNvSpPr txBox="1"/>
          <p:nvPr/>
        </p:nvSpPr>
        <p:spPr>
          <a:xfrm>
            <a:off x="2736394" y="3672918"/>
            <a:ext cx="1598568" cy="307777"/>
          </a:xfrm>
          <a:prstGeom prst="rect">
            <a:avLst/>
          </a:prstGeom>
          <a:noFill/>
        </p:spPr>
        <p:txBody>
          <a:bodyPr wrap="square">
            <a:spAutoFit/>
          </a:bodyPr>
          <a:lstStyle/>
          <a:p>
            <a:pPr algn="ctr"/>
            <a:r>
              <a:rPr lang="el-GR" sz="1400" i="1" dirty="0">
                <a:latin typeface="Cambria" panose="02040503050406030204" pitchFamily="18" charset="0"/>
                <a:cs typeface="Times New Roman" panose="02020603050405020304" pitchFamily="18" charset="0"/>
              </a:rPr>
              <a:t>Β </a:t>
            </a:r>
            <a:r>
              <a:rPr lang="el-GR" sz="1400" dirty="0">
                <a:latin typeface="Cambria" panose="02040503050406030204" pitchFamily="18" charset="0"/>
                <a:cs typeface="Times New Roman" panose="02020603050405020304" pitchFamily="18" charset="0"/>
              </a:rPr>
              <a:t>= 101</a:t>
            </a:r>
            <a:endParaRPr lang="el-GR" sz="1400" dirty="0"/>
          </a:p>
        </p:txBody>
      </p:sp>
      <p:cxnSp>
        <p:nvCxnSpPr>
          <p:cNvPr id="2050" name="AutoShape 2">
            <a:extLst>
              <a:ext uri="{FF2B5EF4-FFF2-40B4-BE49-F238E27FC236}">
                <a16:creationId xmlns:a16="http://schemas.microsoft.com/office/drawing/2014/main" id="{5E4680BC-2E34-427A-BC27-8777F3845E13}"/>
              </a:ext>
            </a:extLst>
          </p:cNvPr>
          <p:cNvCxnSpPr>
            <a:cxnSpLocks noChangeShapeType="1"/>
          </p:cNvCxnSpPr>
          <p:nvPr/>
        </p:nvCxnSpPr>
        <p:spPr bwMode="auto">
          <a:xfrm>
            <a:off x="2245963" y="3808410"/>
            <a:ext cx="540839"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4" name="Rectangle 2">
            <a:extLst>
              <a:ext uri="{FF2B5EF4-FFF2-40B4-BE49-F238E27FC236}">
                <a16:creationId xmlns:a16="http://schemas.microsoft.com/office/drawing/2014/main" id="{EC42E8CD-560A-4D64-9878-5D47ACDE9C6E}"/>
              </a:ext>
            </a:extLst>
          </p:cNvPr>
          <p:cNvSpPr>
            <a:spLocks noChangeArrowheads="1"/>
          </p:cNvSpPr>
          <p:nvPr/>
        </p:nvSpPr>
        <p:spPr bwMode="auto">
          <a:xfrm>
            <a:off x="4821221" y="3461252"/>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cxnSp>
        <p:nvCxnSpPr>
          <p:cNvPr id="15" name="AutoShape 2">
            <a:extLst>
              <a:ext uri="{FF2B5EF4-FFF2-40B4-BE49-F238E27FC236}">
                <a16:creationId xmlns:a16="http://schemas.microsoft.com/office/drawing/2014/main" id="{76D11564-7C0D-42FC-9A26-33299F1B54EF}"/>
              </a:ext>
            </a:extLst>
          </p:cNvPr>
          <p:cNvCxnSpPr>
            <a:cxnSpLocks noChangeShapeType="1"/>
          </p:cNvCxnSpPr>
          <p:nvPr/>
        </p:nvCxnSpPr>
        <p:spPr bwMode="auto">
          <a:xfrm>
            <a:off x="4168776" y="3810455"/>
            <a:ext cx="638729"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6" name="TextBox 15">
            <a:extLst>
              <a:ext uri="{FF2B5EF4-FFF2-40B4-BE49-F238E27FC236}">
                <a16:creationId xmlns:a16="http://schemas.microsoft.com/office/drawing/2014/main" id="{BE787120-1B03-4B4E-B9A5-EBBBDC2EA91E}"/>
              </a:ext>
            </a:extLst>
          </p:cNvPr>
          <p:cNvSpPr txBox="1"/>
          <p:nvPr/>
        </p:nvSpPr>
        <p:spPr>
          <a:xfrm>
            <a:off x="4787964" y="3672917"/>
            <a:ext cx="1475843" cy="307777"/>
          </a:xfrm>
          <a:prstGeom prst="rect">
            <a:avLst/>
          </a:prstGeom>
          <a:noFill/>
        </p:spPr>
        <p:txBody>
          <a:bodyPr wrap="square">
            <a:spAutoFit/>
          </a:bodyPr>
          <a:lstStyle/>
          <a:p>
            <a:pPr algn="ctr"/>
            <a:r>
              <a:rPr lang="el-GR" sz="1400" i="1" dirty="0">
                <a:latin typeface="Cambria" panose="02040503050406030204" pitchFamily="18" charset="0"/>
                <a:cs typeface="Times New Roman" panose="02020603050405020304" pitchFamily="18" charset="0"/>
              </a:rPr>
              <a:t>Β΄ </a:t>
            </a:r>
            <a:r>
              <a:rPr lang="el-GR" sz="1400" dirty="0">
                <a:latin typeface="Cambria" panose="02040503050406030204" pitchFamily="18" charset="0"/>
                <a:cs typeface="Times New Roman" panose="02020603050405020304" pitchFamily="18" charset="0"/>
              </a:rPr>
              <a:t>= 0001010</a:t>
            </a:r>
            <a:endParaRPr lang="el-GR" sz="1400" dirty="0"/>
          </a:p>
        </p:txBody>
      </p:sp>
      <p:sp>
        <p:nvSpPr>
          <p:cNvPr id="17" name="Rectangle 2">
            <a:extLst>
              <a:ext uri="{FF2B5EF4-FFF2-40B4-BE49-F238E27FC236}">
                <a16:creationId xmlns:a16="http://schemas.microsoft.com/office/drawing/2014/main" id="{3136E78D-82CB-463A-ABCF-0BD624C2BF7A}"/>
              </a:ext>
            </a:extLst>
          </p:cNvPr>
          <p:cNvSpPr>
            <a:spLocks noChangeArrowheads="1"/>
          </p:cNvSpPr>
          <p:nvPr/>
        </p:nvSpPr>
        <p:spPr bwMode="auto">
          <a:xfrm>
            <a:off x="6767590" y="3438186"/>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cxnSp>
        <p:nvCxnSpPr>
          <p:cNvPr id="18" name="AutoShape 2">
            <a:extLst>
              <a:ext uri="{FF2B5EF4-FFF2-40B4-BE49-F238E27FC236}">
                <a16:creationId xmlns:a16="http://schemas.microsoft.com/office/drawing/2014/main" id="{5E24CF0A-3181-45CF-8A72-5D7B197BF149}"/>
              </a:ext>
            </a:extLst>
          </p:cNvPr>
          <p:cNvCxnSpPr>
            <a:cxnSpLocks noChangeShapeType="1"/>
          </p:cNvCxnSpPr>
          <p:nvPr/>
        </p:nvCxnSpPr>
        <p:spPr bwMode="auto">
          <a:xfrm>
            <a:off x="6205100" y="3803823"/>
            <a:ext cx="562490" cy="9174"/>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0" name="TextBox 19">
            <a:extLst>
              <a:ext uri="{FF2B5EF4-FFF2-40B4-BE49-F238E27FC236}">
                <a16:creationId xmlns:a16="http://schemas.microsoft.com/office/drawing/2014/main" id="{87345207-92FE-45D4-A0FF-EDB27E6E044F}"/>
              </a:ext>
            </a:extLst>
          </p:cNvPr>
          <p:cNvSpPr txBox="1"/>
          <p:nvPr/>
        </p:nvSpPr>
        <p:spPr>
          <a:xfrm>
            <a:off x="6534999" y="3636397"/>
            <a:ext cx="1853952" cy="307777"/>
          </a:xfrm>
          <a:prstGeom prst="rect">
            <a:avLst/>
          </a:prstGeom>
          <a:noFill/>
        </p:spPr>
        <p:txBody>
          <a:bodyPr wrap="square">
            <a:spAutoFit/>
          </a:bodyPr>
          <a:lstStyle/>
          <a:p>
            <a:pPr algn="ctr"/>
            <a:r>
              <a:rPr lang="el-GR" sz="1400" i="1" dirty="0">
                <a:latin typeface="Cambria" panose="02040503050406030204" pitchFamily="18" charset="0"/>
                <a:cs typeface="Times New Roman" panose="02020603050405020304" pitchFamily="18" charset="0"/>
              </a:rPr>
              <a:t>Β* </a:t>
            </a:r>
            <a:r>
              <a:rPr lang="el-GR" sz="1400" dirty="0">
                <a:latin typeface="Cambria" panose="02040503050406030204" pitchFamily="18" charset="0"/>
                <a:cs typeface="Times New Roman" panose="02020603050405020304" pitchFamily="18" charset="0"/>
              </a:rPr>
              <a:t>= 1110101</a:t>
            </a:r>
            <a:endParaRPr lang="el-GR" sz="1400" dirty="0"/>
          </a:p>
        </p:txBody>
      </p:sp>
      <p:sp>
        <p:nvSpPr>
          <p:cNvPr id="19" name="Rectangle 2">
            <a:extLst>
              <a:ext uri="{FF2B5EF4-FFF2-40B4-BE49-F238E27FC236}">
                <a16:creationId xmlns:a16="http://schemas.microsoft.com/office/drawing/2014/main" id="{FE9E14AE-ADEF-432F-8B98-303F29DBFDFA}"/>
              </a:ext>
            </a:extLst>
          </p:cNvPr>
          <p:cNvSpPr>
            <a:spLocks noChangeArrowheads="1"/>
          </p:cNvSpPr>
          <p:nvPr/>
        </p:nvSpPr>
        <p:spPr bwMode="auto">
          <a:xfrm>
            <a:off x="6767590" y="4977966"/>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cxnSp>
        <p:nvCxnSpPr>
          <p:cNvPr id="22" name="AutoShape 2">
            <a:extLst>
              <a:ext uri="{FF2B5EF4-FFF2-40B4-BE49-F238E27FC236}">
                <a16:creationId xmlns:a16="http://schemas.microsoft.com/office/drawing/2014/main" id="{F0372A7A-F48A-4FB2-864E-14DB113F6085}"/>
              </a:ext>
            </a:extLst>
          </p:cNvPr>
          <p:cNvCxnSpPr>
            <a:cxnSpLocks noChangeShapeType="1"/>
            <a:stCxn id="17" idx="2"/>
            <a:endCxn id="19" idx="0"/>
          </p:cNvCxnSpPr>
          <p:nvPr/>
        </p:nvCxnSpPr>
        <p:spPr bwMode="auto">
          <a:xfrm>
            <a:off x="7460534" y="4182724"/>
            <a:ext cx="0" cy="795242"/>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5" name="TextBox 24">
            <a:extLst>
              <a:ext uri="{FF2B5EF4-FFF2-40B4-BE49-F238E27FC236}">
                <a16:creationId xmlns:a16="http://schemas.microsoft.com/office/drawing/2014/main" id="{D2D69AA4-614A-4438-A1E6-4D0AF22BAC1C}"/>
              </a:ext>
            </a:extLst>
          </p:cNvPr>
          <p:cNvSpPr txBox="1"/>
          <p:nvPr/>
        </p:nvSpPr>
        <p:spPr>
          <a:xfrm>
            <a:off x="6679015" y="5068537"/>
            <a:ext cx="1709936" cy="523220"/>
          </a:xfrm>
          <a:prstGeom prst="rect">
            <a:avLst/>
          </a:prstGeom>
          <a:noFill/>
        </p:spPr>
        <p:txBody>
          <a:bodyPr wrap="square">
            <a:spAutoFit/>
          </a:bodyPr>
          <a:lstStyle/>
          <a:p>
            <a:pPr algn="ctr"/>
            <a:r>
              <a:rPr lang="el-GR" sz="1400" i="1" dirty="0">
                <a:latin typeface="Cambria" panose="02040503050406030204" pitchFamily="18" charset="0"/>
                <a:cs typeface="Times New Roman" panose="02020603050405020304" pitchFamily="18" charset="0"/>
              </a:rPr>
              <a:t>Χ </a:t>
            </a:r>
            <a:r>
              <a:rPr lang="el-GR" sz="1400" dirty="0">
                <a:latin typeface="Cambria" panose="02040503050406030204" pitchFamily="18" charset="0"/>
                <a:cs typeface="Times New Roman" panose="02020603050405020304" pitchFamily="18" charset="0"/>
              </a:rPr>
              <a:t>= (4,6)</a:t>
            </a:r>
          </a:p>
          <a:p>
            <a:pPr algn="ctr"/>
            <a:r>
              <a:rPr lang="el-GR" sz="1400" i="1" dirty="0">
                <a:latin typeface="Cambria" panose="02040503050406030204" pitchFamily="18" charset="0"/>
                <a:cs typeface="Times New Roman" panose="02020603050405020304" pitchFamily="18" charset="0"/>
              </a:rPr>
              <a:t>Υ</a:t>
            </a:r>
            <a:r>
              <a:rPr lang="el-GR" sz="1400" dirty="0">
                <a:latin typeface="Cambria" panose="02040503050406030204" pitchFamily="18" charset="0"/>
                <a:cs typeface="Times New Roman" panose="02020603050405020304" pitchFamily="18" charset="0"/>
              </a:rPr>
              <a:t> = (1,2,3,5,7) </a:t>
            </a:r>
            <a:endParaRPr lang="el-GR" sz="1400" dirty="0"/>
          </a:p>
        </p:txBody>
      </p:sp>
      <p:sp>
        <p:nvSpPr>
          <p:cNvPr id="23" name="Rectangle 7">
            <a:extLst>
              <a:ext uri="{FF2B5EF4-FFF2-40B4-BE49-F238E27FC236}">
                <a16:creationId xmlns:a16="http://schemas.microsoft.com/office/drawing/2014/main" id="{D67AED48-03B0-4087-B649-B160E0B9DFEA}"/>
              </a:ext>
            </a:extLst>
          </p:cNvPr>
          <p:cNvSpPr/>
          <p:nvPr/>
        </p:nvSpPr>
        <p:spPr>
          <a:xfrm>
            <a:off x="800073" y="1465734"/>
            <a:ext cx="7948391" cy="1200329"/>
          </a:xfrm>
          <a:prstGeom prst="rect">
            <a:avLst/>
          </a:prstGeom>
        </p:spPr>
        <p:txBody>
          <a:bodyPr wrap="square">
            <a:spAutoFit/>
          </a:bodyPr>
          <a:lstStyle/>
          <a:p>
            <a:pPr marL="0" lvl="3"/>
            <a:r>
              <a:rPr lang="en-GB" b="1" dirty="0">
                <a:solidFill>
                  <a:srgbClr val="C00000"/>
                </a:solidFill>
                <a:latin typeface="Times New Roman" pitchFamily="18" charset="0"/>
                <a:cs typeface="Times New Roman" pitchFamily="18" charset="0"/>
                <a:sym typeface="Wingdings" pitchFamily="2" charset="2"/>
              </a:rPr>
              <a:t>K</a:t>
            </a:r>
            <a:r>
              <a:rPr lang="el-GR" b="1" dirty="0" err="1">
                <a:solidFill>
                  <a:srgbClr val="C00000"/>
                </a:solidFill>
                <a:latin typeface="Times New Roman" pitchFamily="18" charset="0"/>
                <a:cs typeface="Times New Roman" pitchFamily="18" charset="0"/>
                <a:sym typeface="Wingdings" pitchFamily="2" charset="2"/>
              </a:rPr>
              <a:t>ωδικοποίηση</a:t>
            </a:r>
            <a:r>
              <a:rPr lang="el-GR" b="1" dirty="0">
                <a:solidFill>
                  <a:srgbClr val="C00000"/>
                </a:solidFill>
                <a:latin typeface="Times New Roman" pitchFamily="18" charset="0"/>
                <a:cs typeface="Times New Roman" pitchFamily="18" charset="0"/>
                <a:sym typeface="Wingdings" pitchFamily="2" charset="2"/>
              </a:rPr>
              <a:t> αριθμών σε </a:t>
            </a:r>
            <a:r>
              <a:rPr lang="el-GR" b="1" dirty="0" err="1">
                <a:solidFill>
                  <a:srgbClr val="C00000"/>
                </a:solidFill>
                <a:latin typeface="Times New Roman" pitchFamily="18" charset="0"/>
                <a:cs typeface="Times New Roman" pitchFamily="18" charset="0"/>
                <a:sym typeface="Wingdings" pitchFamily="2" charset="2"/>
              </a:rPr>
              <a:t>αυτοαναστρέφουσες</a:t>
            </a:r>
            <a:r>
              <a:rPr lang="el-GR" b="1" dirty="0">
                <a:solidFill>
                  <a:srgbClr val="C00000"/>
                </a:solidFill>
                <a:latin typeface="Times New Roman" pitchFamily="18" charset="0"/>
                <a:cs typeface="Times New Roman" pitchFamily="18" charset="0"/>
                <a:sym typeface="Wingdings" pitchFamily="2" charset="2"/>
              </a:rPr>
              <a:t> μεταθέσεις</a:t>
            </a:r>
            <a:r>
              <a:rPr lang="en-US" b="1" dirty="0">
                <a:solidFill>
                  <a:srgbClr val="C00000"/>
                </a:solidFill>
                <a:latin typeface="Times New Roman" pitchFamily="18" charset="0"/>
                <a:cs typeface="Times New Roman" pitchFamily="18" charset="0"/>
                <a:sym typeface="Wingdings" pitchFamily="2" charset="2"/>
              </a:rPr>
              <a:t> </a:t>
            </a:r>
            <a:r>
              <a:rPr lang="en-US" b="1" dirty="0" err="1">
                <a:solidFill>
                  <a:srgbClr val="C00000"/>
                </a:solidFill>
                <a:latin typeface="Times New Roman" pitchFamily="18" charset="0"/>
                <a:cs typeface="Times New Roman" pitchFamily="18" charset="0"/>
                <a:sym typeface="Wingdings" pitchFamily="2" charset="2"/>
              </a:rPr>
              <a:t>w_SiP</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br>
              <a:rPr lang="en-US" sz="1800" dirty="0">
                <a:effectLst/>
                <a:latin typeface="Cambria" panose="02040503050406030204" pitchFamily="18" charset="0"/>
                <a:ea typeface="Times New Roman" panose="02020603050405020304" pitchFamily="18" charset="0"/>
                <a:cs typeface="Times New Roman" panose="02020603050405020304" pitchFamily="18" charset="0"/>
              </a:rPr>
            </a:b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Έστω ότι έχουμε το υδατόσημα </a:t>
            </a:r>
            <a:r>
              <a:rPr lang="en-GB" sz="1800" i="1" dirty="0">
                <a:effectLst/>
                <a:latin typeface="Cambria" panose="02040503050406030204" pitchFamily="18" charset="0"/>
                <a:ea typeface="Times New Roman" panose="02020603050405020304" pitchFamily="18" charset="0"/>
                <a:cs typeface="Times New Roman" panose="02020603050405020304" pitchFamily="18" charset="0"/>
              </a:rPr>
              <a:t>w</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 5, η δυαδική αναπαράσταση του είναι η </a:t>
            </a:r>
            <a:r>
              <a:rPr lang="en-US" sz="1800" dirty="0">
                <a:effectLst/>
                <a:latin typeface="Cambria" panose="02040503050406030204" pitchFamily="18" charset="0"/>
                <a:ea typeface="Times New Roman" panose="02020603050405020304" pitchFamily="18" charset="0"/>
                <a:cs typeface="Times New Roman" panose="02020603050405020304" pitchFamily="18" charset="0"/>
              </a:rPr>
              <a:t> </a:t>
            </a:r>
            <a:br>
              <a:rPr lang="en-US" sz="1800" dirty="0">
                <a:effectLst/>
                <a:latin typeface="Cambria" panose="02040503050406030204" pitchFamily="18" charset="0"/>
                <a:ea typeface="Times New Roman" panose="02020603050405020304" pitchFamily="18" charset="0"/>
                <a:cs typeface="Times New Roman" panose="02020603050405020304" pitchFamily="18" charset="0"/>
              </a:rPr>
            </a:br>
            <a:r>
              <a:rPr lang="el-GR" sz="1800" i="1" dirty="0">
                <a:effectLst/>
                <a:latin typeface="Cambria" panose="02040503050406030204" pitchFamily="18" charset="0"/>
                <a:ea typeface="Times New Roman" panose="02020603050405020304" pitchFamily="18" charset="0"/>
                <a:cs typeface="Times New Roman" panose="02020603050405020304" pitchFamily="18" charset="0"/>
              </a:rPr>
              <a:t>Β</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 101 με μήκος </a:t>
            </a:r>
            <a:r>
              <a:rPr lang="el-GR" sz="1800" i="1" dirty="0">
                <a:effectLst/>
                <a:latin typeface="Cambria" panose="02040503050406030204" pitchFamily="18" charset="0"/>
                <a:ea typeface="Times New Roman" panose="02020603050405020304" pitchFamily="18" charset="0"/>
                <a:cs typeface="Times New Roman" panose="02020603050405020304" pitchFamily="18" charset="0"/>
              </a:rPr>
              <a:t>Ν.</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 </a:t>
            </a:r>
            <a:endParaRPr lang="el-GR" dirty="0">
              <a:solidFill>
                <a:schemeClr val="tx1">
                  <a:lumMod val="95000"/>
                  <a:lumOff val="5000"/>
                </a:schemeClr>
              </a:solidFill>
              <a:latin typeface="Times New Roman" pitchFamily="18" charset="0"/>
              <a:cs typeface="Times New Roman" pitchFamily="18" charset="0"/>
              <a:sym typeface="Wingdings" pitchFamily="2" charset="2"/>
            </a:endParaRPr>
          </a:p>
        </p:txBody>
      </p:sp>
    </p:spTree>
    <p:extLst>
      <p:ext uri="{BB962C8B-B14F-4D97-AF65-F5344CB8AC3E}">
        <p14:creationId xmlns:p14="http://schemas.microsoft.com/office/powerpoint/2010/main" val="31198454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95</a:t>
            </a:fld>
            <a:endParaRPr lang="el-GR" altLang="el-GR" sz="1200" dirty="0">
              <a:latin typeface="Cambria" pitchFamily="18" charset="0"/>
            </a:endParaRPr>
          </a:p>
        </p:txBody>
      </p:sp>
      <p:sp>
        <p:nvSpPr>
          <p:cNvPr id="2" name="Rectangle 2">
            <a:extLst>
              <a:ext uri="{FF2B5EF4-FFF2-40B4-BE49-F238E27FC236}">
                <a16:creationId xmlns:a16="http://schemas.microsoft.com/office/drawing/2014/main" id="{5B8DF3E5-4156-41B8-8B67-B72E3B6933CD}"/>
              </a:ext>
            </a:extLst>
          </p:cNvPr>
          <p:cNvSpPr>
            <a:spLocks noChangeArrowheads="1"/>
          </p:cNvSpPr>
          <p:nvPr/>
        </p:nvSpPr>
        <p:spPr bwMode="auto">
          <a:xfrm>
            <a:off x="877963" y="3433716"/>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sp>
        <p:nvSpPr>
          <p:cNvPr id="3" name="TextBox 2">
            <a:extLst>
              <a:ext uri="{FF2B5EF4-FFF2-40B4-BE49-F238E27FC236}">
                <a16:creationId xmlns:a16="http://schemas.microsoft.com/office/drawing/2014/main" id="{1B55F5AE-CE57-4630-AFE4-8D1CBFA1FE66}"/>
              </a:ext>
            </a:extLst>
          </p:cNvPr>
          <p:cNvSpPr txBox="1"/>
          <p:nvPr/>
        </p:nvSpPr>
        <p:spPr>
          <a:xfrm>
            <a:off x="874903" y="3652096"/>
            <a:ext cx="1385888" cy="307777"/>
          </a:xfrm>
          <a:prstGeom prst="rect">
            <a:avLst/>
          </a:prstGeom>
          <a:noFill/>
        </p:spPr>
        <p:txBody>
          <a:bodyPr wrap="square" rtlCol="0">
            <a:spAutoFit/>
          </a:bodyPr>
          <a:lstStyle/>
          <a:p>
            <a:pPr algn="ctr"/>
            <a:r>
              <a:rPr lang="en-GB" sz="1400" i="1" dirty="0">
                <a:effectLst/>
                <a:latin typeface="Cambria" panose="02040503050406030204" pitchFamily="18" charset="0"/>
                <a:ea typeface="Times New Roman" panose="02020603050405020304" pitchFamily="18" charset="0"/>
                <a:cs typeface="Times New Roman" panose="02020603050405020304" pitchFamily="18" charset="0"/>
              </a:rPr>
              <a:t>w</a:t>
            </a:r>
            <a:r>
              <a:rPr lang="el-GR" sz="1400" dirty="0">
                <a:effectLst/>
                <a:latin typeface="Cambria" panose="02040503050406030204" pitchFamily="18" charset="0"/>
                <a:ea typeface="Times New Roman" panose="02020603050405020304" pitchFamily="18" charset="0"/>
                <a:cs typeface="Times New Roman" panose="02020603050405020304" pitchFamily="18" charset="0"/>
              </a:rPr>
              <a:t> = 5</a:t>
            </a:r>
            <a:endParaRPr lang="el-GR" sz="1400" dirty="0"/>
          </a:p>
        </p:txBody>
      </p:sp>
      <p:sp>
        <p:nvSpPr>
          <p:cNvPr id="10" name="Rectangle 2">
            <a:extLst>
              <a:ext uri="{FF2B5EF4-FFF2-40B4-BE49-F238E27FC236}">
                <a16:creationId xmlns:a16="http://schemas.microsoft.com/office/drawing/2014/main" id="{59DDE5D3-8788-45B9-A5C0-DF12EB6BD65A}"/>
              </a:ext>
            </a:extLst>
          </p:cNvPr>
          <p:cNvSpPr>
            <a:spLocks noChangeArrowheads="1"/>
          </p:cNvSpPr>
          <p:nvPr/>
        </p:nvSpPr>
        <p:spPr bwMode="auto">
          <a:xfrm>
            <a:off x="2782888" y="3454538"/>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sp>
        <p:nvSpPr>
          <p:cNvPr id="13" name="TextBox 12">
            <a:extLst>
              <a:ext uri="{FF2B5EF4-FFF2-40B4-BE49-F238E27FC236}">
                <a16:creationId xmlns:a16="http://schemas.microsoft.com/office/drawing/2014/main" id="{EB3354CA-85B1-4798-813F-3CD0F418ED0E}"/>
              </a:ext>
            </a:extLst>
          </p:cNvPr>
          <p:cNvSpPr txBox="1"/>
          <p:nvPr/>
        </p:nvSpPr>
        <p:spPr>
          <a:xfrm>
            <a:off x="2736394" y="3672918"/>
            <a:ext cx="1598568" cy="307777"/>
          </a:xfrm>
          <a:prstGeom prst="rect">
            <a:avLst/>
          </a:prstGeom>
          <a:noFill/>
        </p:spPr>
        <p:txBody>
          <a:bodyPr wrap="square">
            <a:spAutoFit/>
          </a:bodyPr>
          <a:lstStyle/>
          <a:p>
            <a:pPr algn="ctr"/>
            <a:r>
              <a:rPr lang="el-GR" sz="1400" i="1" dirty="0">
                <a:latin typeface="Cambria" panose="02040503050406030204" pitchFamily="18" charset="0"/>
                <a:cs typeface="Times New Roman" panose="02020603050405020304" pitchFamily="18" charset="0"/>
              </a:rPr>
              <a:t>Β </a:t>
            </a:r>
            <a:r>
              <a:rPr lang="el-GR" sz="1400" dirty="0">
                <a:latin typeface="Cambria" panose="02040503050406030204" pitchFamily="18" charset="0"/>
                <a:cs typeface="Times New Roman" panose="02020603050405020304" pitchFamily="18" charset="0"/>
              </a:rPr>
              <a:t>= 101</a:t>
            </a:r>
            <a:endParaRPr lang="el-GR" sz="1400" dirty="0"/>
          </a:p>
        </p:txBody>
      </p:sp>
      <p:cxnSp>
        <p:nvCxnSpPr>
          <p:cNvPr id="2050" name="AutoShape 2">
            <a:extLst>
              <a:ext uri="{FF2B5EF4-FFF2-40B4-BE49-F238E27FC236}">
                <a16:creationId xmlns:a16="http://schemas.microsoft.com/office/drawing/2014/main" id="{5E4680BC-2E34-427A-BC27-8777F3845E13}"/>
              </a:ext>
            </a:extLst>
          </p:cNvPr>
          <p:cNvCxnSpPr>
            <a:cxnSpLocks noChangeShapeType="1"/>
          </p:cNvCxnSpPr>
          <p:nvPr/>
        </p:nvCxnSpPr>
        <p:spPr bwMode="auto">
          <a:xfrm>
            <a:off x="2245963" y="3808410"/>
            <a:ext cx="540839"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4" name="Rectangle 2">
            <a:extLst>
              <a:ext uri="{FF2B5EF4-FFF2-40B4-BE49-F238E27FC236}">
                <a16:creationId xmlns:a16="http://schemas.microsoft.com/office/drawing/2014/main" id="{EC42E8CD-560A-4D64-9878-5D47ACDE9C6E}"/>
              </a:ext>
            </a:extLst>
          </p:cNvPr>
          <p:cNvSpPr>
            <a:spLocks noChangeArrowheads="1"/>
          </p:cNvSpPr>
          <p:nvPr/>
        </p:nvSpPr>
        <p:spPr bwMode="auto">
          <a:xfrm>
            <a:off x="4821221" y="3461252"/>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cxnSp>
        <p:nvCxnSpPr>
          <p:cNvPr id="15" name="AutoShape 2">
            <a:extLst>
              <a:ext uri="{FF2B5EF4-FFF2-40B4-BE49-F238E27FC236}">
                <a16:creationId xmlns:a16="http://schemas.microsoft.com/office/drawing/2014/main" id="{76D11564-7C0D-42FC-9A26-33299F1B54EF}"/>
              </a:ext>
            </a:extLst>
          </p:cNvPr>
          <p:cNvCxnSpPr>
            <a:cxnSpLocks noChangeShapeType="1"/>
          </p:cNvCxnSpPr>
          <p:nvPr/>
        </p:nvCxnSpPr>
        <p:spPr bwMode="auto">
          <a:xfrm>
            <a:off x="4168776" y="3810455"/>
            <a:ext cx="638729"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6" name="TextBox 15">
            <a:extLst>
              <a:ext uri="{FF2B5EF4-FFF2-40B4-BE49-F238E27FC236}">
                <a16:creationId xmlns:a16="http://schemas.microsoft.com/office/drawing/2014/main" id="{BE787120-1B03-4B4E-B9A5-EBBBDC2EA91E}"/>
              </a:ext>
            </a:extLst>
          </p:cNvPr>
          <p:cNvSpPr txBox="1"/>
          <p:nvPr/>
        </p:nvSpPr>
        <p:spPr>
          <a:xfrm>
            <a:off x="4787964" y="3672917"/>
            <a:ext cx="1475843" cy="307777"/>
          </a:xfrm>
          <a:prstGeom prst="rect">
            <a:avLst/>
          </a:prstGeom>
          <a:noFill/>
        </p:spPr>
        <p:txBody>
          <a:bodyPr wrap="square">
            <a:spAutoFit/>
          </a:bodyPr>
          <a:lstStyle/>
          <a:p>
            <a:pPr algn="ctr"/>
            <a:r>
              <a:rPr lang="el-GR" sz="1400" i="1" dirty="0">
                <a:latin typeface="Cambria" panose="02040503050406030204" pitchFamily="18" charset="0"/>
                <a:cs typeface="Times New Roman" panose="02020603050405020304" pitchFamily="18" charset="0"/>
              </a:rPr>
              <a:t>Β΄ </a:t>
            </a:r>
            <a:r>
              <a:rPr lang="el-GR" sz="1400" dirty="0">
                <a:latin typeface="Cambria" panose="02040503050406030204" pitchFamily="18" charset="0"/>
                <a:cs typeface="Times New Roman" panose="02020603050405020304" pitchFamily="18" charset="0"/>
              </a:rPr>
              <a:t>= 0001010</a:t>
            </a:r>
            <a:endParaRPr lang="el-GR" sz="1400" dirty="0"/>
          </a:p>
        </p:txBody>
      </p:sp>
      <p:sp>
        <p:nvSpPr>
          <p:cNvPr id="17" name="Rectangle 2">
            <a:extLst>
              <a:ext uri="{FF2B5EF4-FFF2-40B4-BE49-F238E27FC236}">
                <a16:creationId xmlns:a16="http://schemas.microsoft.com/office/drawing/2014/main" id="{3136E78D-82CB-463A-ABCF-0BD624C2BF7A}"/>
              </a:ext>
            </a:extLst>
          </p:cNvPr>
          <p:cNvSpPr>
            <a:spLocks noChangeArrowheads="1"/>
          </p:cNvSpPr>
          <p:nvPr/>
        </p:nvSpPr>
        <p:spPr bwMode="auto">
          <a:xfrm>
            <a:off x="6767590" y="3438186"/>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cxnSp>
        <p:nvCxnSpPr>
          <p:cNvPr id="18" name="AutoShape 2">
            <a:extLst>
              <a:ext uri="{FF2B5EF4-FFF2-40B4-BE49-F238E27FC236}">
                <a16:creationId xmlns:a16="http://schemas.microsoft.com/office/drawing/2014/main" id="{5E24CF0A-3181-45CF-8A72-5D7B197BF149}"/>
              </a:ext>
            </a:extLst>
          </p:cNvPr>
          <p:cNvCxnSpPr>
            <a:cxnSpLocks noChangeShapeType="1"/>
          </p:cNvCxnSpPr>
          <p:nvPr/>
        </p:nvCxnSpPr>
        <p:spPr bwMode="auto">
          <a:xfrm>
            <a:off x="6205100" y="3803823"/>
            <a:ext cx="562490" cy="9174"/>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0" name="TextBox 19">
            <a:extLst>
              <a:ext uri="{FF2B5EF4-FFF2-40B4-BE49-F238E27FC236}">
                <a16:creationId xmlns:a16="http://schemas.microsoft.com/office/drawing/2014/main" id="{87345207-92FE-45D4-A0FF-EDB27E6E044F}"/>
              </a:ext>
            </a:extLst>
          </p:cNvPr>
          <p:cNvSpPr txBox="1"/>
          <p:nvPr/>
        </p:nvSpPr>
        <p:spPr>
          <a:xfrm>
            <a:off x="6534999" y="3636397"/>
            <a:ext cx="1853952" cy="307777"/>
          </a:xfrm>
          <a:prstGeom prst="rect">
            <a:avLst/>
          </a:prstGeom>
          <a:noFill/>
        </p:spPr>
        <p:txBody>
          <a:bodyPr wrap="square">
            <a:spAutoFit/>
          </a:bodyPr>
          <a:lstStyle/>
          <a:p>
            <a:pPr algn="ctr"/>
            <a:r>
              <a:rPr lang="el-GR" sz="1400" i="1" dirty="0">
                <a:latin typeface="Cambria" panose="02040503050406030204" pitchFamily="18" charset="0"/>
                <a:cs typeface="Times New Roman" panose="02020603050405020304" pitchFamily="18" charset="0"/>
              </a:rPr>
              <a:t>Β* </a:t>
            </a:r>
            <a:r>
              <a:rPr lang="el-GR" sz="1400" dirty="0">
                <a:latin typeface="Cambria" panose="02040503050406030204" pitchFamily="18" charset="0"/>
                <a:cs typeface="Times New Roman" panose="02020603050405020304" pitchFamily="18" charset="0"/>
              </a:rPr>
              <a:t>= 1110101</a:t>
            </a:r>
            <a:endParaRPr lang="el-GR" sz="1400" dirty="0"/>
          </a:p>
        </p:txBody>
      </p:sp>
      <p:sp>
        <p:nvSpPr>
          <p:cNvPr id="19" name="Rectangle 2">
            <a:extLst>
              <a:ext uri="{FF2B5EF4-FFF2-40B4-BE49-F238E27FC236}">
                <a16:creationId xmlns:a16="http://schemas.microsoft.com/office/drawing/2014/main" id="{FE9E14AE-ADEF-432F-8B98-303F29DBFDFA}"/>
              </a:ext>
            </a:extLst>
          </p:cNvPr>
          <p:cNvSpPr>
            <a:spLocks noChangeArrowheads="1"/>
          </p:cNvSpPr>
          <p:nvPr/>
        </p:nvSpPr>
        <p:spPr bwMode="auto">
          <a:xfrm>
            <a:off x="6767590" y="4977966"/>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cxnSp>
        <p:nvCxnSpPr>
          <p:cNvPr id="22" name="AutoShape 2">
            <a:extLst>
              <a:ext uri="{FF2B5EF4-FFF2-40B4-BE49-F238E27FC236}">
                <a16:creationId xmlns:a16="http://schemas.microsoft.com/office/drawing/2014/main" id="{F0372A7A-F48A-4FB2-864E-14DB113F6085}"/>
              </a:ext>
            </a:extLst>
          </p:cNvPr>
          <p:cNvCxnSpPr>
            <a:cxnSpLocks noChangeShapeType="1"/>
            <a:stCxn id="17" idx="2"/>
            <a:endCxn id="19" idx="0"/>
          </p:cNvCxnSpPr>
          <p:nvPr/>
        </p:nvCxnSpPr>
        <p:spPr bwMode="auto">
          <a:xfrm>
            <a:off x="7460534" y="4182724"/>
            <a:ext cx="0" cy="795242"/>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5" name="TextBox 24">
            <a:extLst>
              <a:ext uri="{FF2B5EF4-FFF2-40B4-BE49-F238E27FC236}">
                <a16:creationId xmlns:a16="http://schemas.microsoft.com/office/drawing/2014/main" id="{D2D69AA4-614A-4438-A1E6-4D0AF22BAC1C}"/>
              </a:ext>
            </a:extLst>
          </p:cNvPr>
          <p:cNvSpPr txBox="1"/>
          <p:nvPr/>
        </p:nvSpPr>
        <p:spPr>
          <a:xfrm>
            <a:off x="6679015" y="5068537"/>
            <a:ext cx="1709936" cy="523220"/>
          </a:xfrm>
          <a:prstGeom prst="rect">
            <a:avLst/>
          </a:prstGeom>
          <a:noFill/>
        </p:spPr>
        <p:txBody>
          <a:bodyPr wrap="square">
            <a:spAutoFit/>
          </a:bodyPr>
          <a:lstStyle/>
          <a:p>
            <a:pPr algn="ctr"/>
            <a:r>
              <a:rPr lang="el-GR" sz="1400" i="1" dirty="0">
                <a:latin typeface="Cambria" panose="02040503050406030204" pitchFamily="18" charset="0"/>
                <a:cs typeface="Times New Roman" panose="02020603050405020304" pitchFamily="18" charset="0"/>
              </a:rPr>
              <a:t>Χ </a:t>
            </a:r>
            <a:r>
              <a:rPr lang="el-GR" sz="1400" dirty="0">
                <a:latin typeface="Cambria" panose="02040503050406030204" pitchFamily="18" charset="0"/>
                <a:cs typeface="Times New Roman" panose="02020603050405020304" pitchFamily="18" charset="0"/>
              </a:rPr>
              <a:t>= (4,6)</a:t>
            </a:r>
          </a:p>
          <a:p>
            <a:pPr algn="ctr"/>
            <a:r>
              <a:rPr lang="el-GR" sz="1400" i="1" dirty="0">
                <a:latin typeface="Cambria" panose="02040503050406030204" pitchFamily="18" charset="0"/>
                <a:cs typeface="Times New Roman" panose="02020603050405020304" pitchFamily="18" charset="0"/>
              </a:rPr>
              <a:t>Υ</a:t>
            </a:r>
            <a:r>
              <a:rPr lang="el-GR" sz="1400" dirty="0">
                <a:latin typeface="Cambria" panose="02040503050406030204" pitchFamily="18" charset="0"/>
                <a:cs typeface="Times New Roman" panose="02020603050405020304" pitchFamily="18" charset="0"/>
              </a:rPr>
              <a:t> = (1,2,3,5,7) </a:t>
            </a:r>
            <a:endParaRPr lang="el-GR" sz="1400" dirty="0"/>
          </a:p>
        </p:txBody>
      </p:sp>
      <p:sp>
        <p:nvSpPr>
          <p:cNvPr id="23" name="Rectangle 2">
            <a:extLst>
              <a:ext uri="{FF2B5EF4-FFF2-40B4-BE49-F238E27FC236}">
                <a16:creationId xmlns:a16="http://schemas.microsoft.com/office/drawing/2014/main" id="{B0EF1616-A9A4-4A35-8F5F-29FFFD99774F}"/>
              </a:ext>
            </a:extLst>
          </p:cNvPr>
          <p:cNvSpPr>
            <a:spLocks noChangeArrowheads="1"/>
          </p:cNvSpPr>
          <p:nvPr/>
        </p:nvSpPr>
        <p:spPr bwMode="auto">
          <a:xfrm>
            <a:off x="4819212" y="4957768"/>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cxnSp>
        <p:nvCxnSpPr>
          <p:cNvPr id="26" name="AutoShape 2">
            <a:extLst>
              <a:ext uri="{FF2B5EF4-FFF2-40B4-BE49-F238E27FC236}">
                <a16:creationId xmlns:a16="http://schemas.microsoft.com/office/drawing/2014/main" id="{C618824B-E8AF-4251-BA7A-C94B36D31261}"/>
              </a:ext>
            </a:extLst>
          </p:cNvPr>
          <p:cNvCxnSpPr>
            <a:cxnSpLocks noChangeShapeType="1"/>
            <a:endCxn id="23" idx="3"/>
          </p:cNvCxnSpPr>
          <p:nvPr/>
        </p:nvCxnSpPr>
        <p:spPr bwMode="auto">
          <a:xfrm flipH="1">
            <a:off x="6205100" y="5330037"/>
            <a:ext cx="562490"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BBDF1FB-136B-4B8E-8835-6B77402FFA93}"/>
                  </a:ext>
                </a:extLst>
              </p:cNvPr>
              <p:cNvSpPr txBox="1"/>
              <p:nvPr/>
            </p:nvSpPr>
            <p:spPr>
              <a:xfrm>
                <a:off x="4797118" y="4975846"/>
                <a:ext cx="1407982" cy="523220"/>
              </a:xfrm>
              <a:prstGeom prst="rect">
                <a:avLst/>
              </a:prstGeom>
              <a:noFill/>
            </p:spPr>
            <p:txBody>
              <a:bodyPr wrap="square">
                <a:spAutoFit/>
              </a:bodyPr>
              <a:lstStyle/>
              <a:p>
                <a:pPr algn="ctr"/>
                <a14:m>
                  <m:oMath xmlns:m="http://schemas.openxmlformats.org/officeDocument/2006/math">
                    <m:sSub>
                      <m:sSubPr>
                        <m:ctrlPr>
                          <a:rPr lang="el-GR" sz="1400" i="1" smtClean="0">
                            <a:effectLst/>
                            <a:latin typeface="Cambria Math" panose="02040503050406030204" pitchFamily="18" charset="0"/>
                          </a:rPr>
                        </m:ctrlPr>
                      </m:sSubPr>
                      <m:e>
                        <m:r>
                          <a:rPr lang="el-GR" sz="1400" i="1">
                            <a:effectLst/>
                            <a:latin typeface="Cambria Math" panose="02040503050406030204" pitchFamily="18" charset="0"/>
                            <a:ea typeface="Times New Roman" panose="02020603050405020304" pitchFamily="18" charset="0"/>
                            <a:cs typeface="Times New Roman" panose="02020603050405020304" pitchFamily="18" charset="0"/>
                          </a:rPr>
                          <m:t>𝜋</m:t>
                        </m:r>
                      </m:e>
                      <m:sub>
                        <m:r>
                          <a:rPr lang="en-GB" sz="1400" i="1">
                            <a:effectLst/>
                            <a:latin typeface="Cambria Math" panose="02040503050406030204" pitchFamily="18" charset="0"/>
                            <a:ea typeface="Times New Roman" panose="02020603050405020304" pitchFamily="18" charset="0"/>
                            <a:cs typeface="Times New Roman" panose="02020603050405020304" pitchFamily="18" charset="0"/>
                          </a:rPr>
                          <m:t>𝑏</m:t>
                        </m:r>
                      </m:sub>
                    </m:sSub>
                  </m:oMath>
                </a14:m>
                <a:r>
                  <a:rPr lang="en-GB" sz="1400" dirty="0">
                    <a:effectLst/>
                    <a:latin typeface="Cambria" panose="02040503050406030204" pitchFamily="18" charset="0"/>
                    <a:ea typeface="Times New Roman" panose="02020603050405020304" pitchFamily="18" charset="0"/>
                    <a:cs typeface="Times New Roman" panose="02020603050405020304" pitchFamily="18" charset="0"/>
                  </a:rPr>
                  <a:t> = (4,6,7,5,3,2,1)</a:t>
                </a:r>
                <a:endParaRPr lang="el-GR" sz="1400" dirty="0"/>
              </a:p>
            </p:txBody>
          </p:sp>
        </mc:Choice>
        <mc:Fallback xmlns="">
          <p:sp>
            <p:nvSpPr>
              <p:cNvPr id="36" name="TextBox 35">
                <a:extLst>
                  <a:ext uri="{FF2B5EF4-FFF2-40B4-BE49-F238E27FC236}">
                    <a16:creationId xmlns:a16="http://schemas.microsoft.com/office/drawing/2014/main" id="{3BBDF1FB-136B-4B8E-8835-6B77402FFA93}"/>
                  </a:ext>
                </a:extLst>
              </p:cNvPr>
              <p:cNvSpPr txBox="1">
                <a:spLocks noRot="1" noChangeAspect="1" noMove="1" noResize="1" noEditPoints="1" noAdjustHandles="1" noChangeArrowheads="1" noChangeShapeType="1" noTextEdit="1"/>
              </p:cNvSpPr>
              <p:nvPr/>
            </p:nvSpPr>
            <p:spPr>
              <a:xfrm>
                <a:off x="4797118" y="4975846"/>
                <a:ext cx="1407982" cy="523220"/>
              </a:xfrm>
              <a:prstGeom prst="rect">
                <a:avLst/>
              </a:prstGeom>
              <a:blipFill>
                <a:blip r:embed="rId3"/>
                <a:stretch>
                  <a:fillRect t="-3488" b="-10465"/>
                </a:stretch>
              </a:blipFill>
            </p:spPr>
            <p:txBody>
              <a:bodyPr/>
              <a:lstStyle/>
              <a:p>
                <a:r>
                  <a:rPr lang="el-GR">
                    <a:noFill/>
                  </a:rPr>
                  <a:t> </a:t>
                </a:r>
              </a:p>
            </p:txBody>
          </p:sp>
        </mc:Fallback>
      </mc:AlternateContent>
      <p:sp>
        <p:nvSpPr>
          <p:cNvPr id="27" name="Rectangle 7">
            <a:extLst>
              <a:ext uri="{FF2B5EF4-FFF2-40B4-BE49-F238E27FC236}">
                <a16:creationId xmlns:a16="http://schemas.microsoft.com/office/drawing/2014/main" id="{36DB4C59-5983-4BE6-BCC8-90686C21FE16}"/>
              </a:ext>
            </a:extLst>
          </p:cNvPr>
          <p:cNvSpPr/>
          <p:nvPr/>
        </p:nvSpPr>
        <p:spPr>
          <a:xfrm>
            <a:off x="800073" y="1465734"/>
            <a:ext cx="7948391" cy="1200329"/>
          </a:xfrm>
          <a:prstGeom prst="rect">
            <a:avLst/>
          </a:prstGeom>
        </p:spPr>
        <p:txBody>
          <a:bodyPr wrap="square">
            <a:spAutoFit/>
          </a:bodyPr>
          <a:lstStyle/>
          <a:p>
            <a:pPr marL="0" lvl="3"/>
            <a:r>
              <a:rPr lang="en-GB" b="1" dirty="0">
                <a:solidFill>
                  <a:srgbClr val="C00000"/>
                </a:solidFill>
                <a:latin typeface="Times New Roman" pitchFamily="18" charset="0"/>
                <a:cs typeface="Times New Roman" pitchFamily="18" charset="0"/>
                <a:sym typeface="Wingdings" pitchFamily="2" charset="2"/>
              </a:rPr>
              <a:t>K</a:t>
            </a:r>
            <a:r>
              <a:rPr lang="el-GR" b="1" dirty="0" err="1">
                <a:solidFill>
                  <a:srgbClr val="C00000"/>
                </a:solidFill>
                <a:latin typeface="Times New Roman" pitchFamily="18" charset="0"/>
                <a:cs typeface="Times New Roman" pitchFamily="18" charset="0"/>
                <a:sym typeface="Wingdings" pitchFamily="2" charset="2"/>
              </a:rPr>
              <a:t>ωδικοποίηση</a:t>
            </a:r>
            <a:r>
              <a:rPr lang="el-GR" b="1" dirty="0">
                <a:solidFill>
                  <a:srgbClr val="C00000"/>
                </a:solidFill>
                <a:latin typeface="Times New Roman" pitchFamily="18" charset="0"/>
                <a:cs typeface="Times New Roman" pitchFamily="18" charset="0"/>
                <a:sym typeface="Wingdings" pitchFamily="2" charset="2"/>
              </a:rPr>
              <a:t> αριθμών σε </a:t>
            </a:r>
            <a:r>
              <a:rPr lang="el-GR" b="1" dirty="0" err="1">
                <a:solidFill>
                  <a:srgbClr val="C00000"/>
                </a:solidFill>
                <a:latin typeface="Times New Roman" pitchFamily="18" charset="0"/>
                <a:cs typeface="Times New Roman" pitchFamily="18" charset="0"/>
                <a:sym typeface="Wingdings" pitchFamily="2" charset="2"/>
              </a:rPr>
              <a:t>αυτοαναστρέφουσες</a:t>
            </a:r>
            <a:r>
              <a:rPr lang="el-GR" b="1" dirty="0">
                <a:solidFill>
                  <a:srgbClr val="C00000"/>
                </a:solidFill>
                <a:latin typeface="Times New Roman" pitchFamily="18" charset="0"/>
                <a:cs typeface="Times New Roman" pitchFamily="18" charset="0"/>
                <a:sym typeface="Wingdings" pitchFamily="2" charset="2"/>
              </a:rPr>
              <a:t> μεταθέσεις</a:t>
            </a:r>
            <a:r>
              <a:rPr lang="en-US" b="1" dirty="0">
                <a:solidFill>
                  <a:srgbClr val="C00000"/>
                </a:solidFill>
                <a:latin typeface="Times New Roman" pitchFamily="18" charset="0"/>
                <a:cs typeface="Times New Roman" pitchFamily="18" charset="0"/>
                <a:sym typeface="Wingdings" pitchFamily="2" charset="2"/>
              </a:rPr>
              <a:t> </a:t>
            </a:r>
            <a:r>
              <a:rPr lang="en-US" b="1" dirty="0" err="1">
                <a:solidFill>
                  <a:srgbClr val="C00000"/>
                </a:solidFill>
                <a:latin typeface="Times New Roman" pitchFamily="18" charset="0"/>
                <a:cs typeface="Times New Roman" pitchFamily="18" charset="0"/>
                <a:sym typeface="Wingdings" pitchFamily="2" charset="2"/>
              </a:rPr>
              <a:t>w_SiP</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br>
              <a:rPr lang="en-US" sz="1800" dirty="0">
                <a:effectLst/>
                <a:latin typeface="Cambria" panose="02040503050406030204" pitchFamily="18" charset="0"/>
                <a:ea typeface="Times New Roman" panose="02020603050405020304" pitchFamily="18" charset="0"/>
                <a:cs typeface="Times New Roman" panose="02020603050405020304" pitchFamily="18" charset="0"/>
              </a:rPr>
            </a:b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Έστω ότι έχουμε το υδατόσημα </a:t>
            </a:r>
            <a:r>
              <a:rPr lang="en-GB" sz="1800" i="1" dirty="0">
                <a:effectLst/>
                <a:latin typeface="Cambria" panose="02040503050406030204" pitchFamily="18" charset="0"/>
                <a:ea typeface="Times New Roman" panose="02020603050405020304" pitchFamily="18" charset="0"/>
                <a:cs typeface="Times New Roman" panose="02020603050405020304" pitchFamily="18" charset="0"/>
              </a:rPr>
              <a:t>w</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 5, η δυαδική αναπαράσταση του είναι η </a:t>
            </a:r>
            <a:r>
              <a:rPr lang="en-US" sz="1800" dirty="0">
                <a:effectLst/>
                <a:latin typeface="Cambria" panose="02040503050406030204" pitchFamily="18" charset="0"/>
                <a:ea typeface="Times New Roman" panose="02020603050405020304" pitchFamily="18" charset="0"/>
                <a:cs typeface="Times New Roman" panose="02020603050405020304" pitchFamily="18" charset="0"/>
              </a:rPr>
              <a:t> </a:t>
            </a:r>
            <a:br>
              <a:rPr lang="en-US" sz="1800" dirty="0">
                <a:effectLst/>
                <a:latin typeface="Cambria" panose="02040503050406030204" pitchFamily="18" charset="0"/>
                <a:ea typeface="Times New Roman" panose="02020603050405020304" pitchFamily="18" charset="0"/>
                <a:cs typeface="Times New Roman" panose="02020603050405020304" pitchFamily="18" charset="0"/>
              </a:rPr>
            </a:br>
            <a:r>
              <a:rPr lang="el-GR" sz="1800" i="1" dirty="0">
                <a:effectLst/>
                <a:latin typeface="Cambria" panose="02040503050406030204" pitchFamily="18" charset="0"/>
                <a:ea typeface="Times New Roman" panose="02020603050405020304" pitchFamily="18" charset="0"/>
                <a:cs typeface="Times New Roman" panose="02020603050405020304" pitchFamily="18" charset="0"/>
              </a:rPr>
              <a:t>Β</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 101 με μήκος </a:t>
            </a:r>
            <a:r>
              <a:rPr lang="el-GR" sz="1800" i="1" dirty="0">
                <a:effectLst/>
                <a:latin typeface="Cambria" panose="02040503050406030204" pitchFamily="18" charset="0"/>
                <a:ea typeface="Times New Roman" panose="02020603050405020304" pitchFamily="18" charset="0"/>
                <a:cs typeface="Times New Roman" panose="02020603050405020304" pitchFamily="18" charset="0"/>
              </a:rPr>
              <a:t>Ν.</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 </a:t>
            </a:r>
            <a:endParaRPr lang="el-GR" dirty="0">
              <a:solidFill>
                <a:schemeClr val="tx1">
                  <a:lumMod val="95000"/>
                  <a:lumOff val="5000"/>
                </a:schemeClr>
              </a:solidFill>
              <a:latin typeface="Times New Roman" pitchFamily="18" charset="0"/>
              <a:cs typeface="Times New Roman" pitchFamily="18" charset="0"/>
              <a:sym typeface="Wingdings" pitchFamily="2" charset="2"/>
            </a:endParaRPr>
          </a:p>
        </p:txBody>
      </p:sp>
    </p:spTree>
    <p:extLst>
      <p:ext uri="{BB962C8B-B14F-4D97-AF65-F5344CB8AC3E}">
        <p14:creationId xmlns:p14="http://schemas.microsoft.com/office/powerpoint/2010/main" val="293947319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96</a:t>
            </a:fld>
            <a:endParaRPr lang="el-GR" altLang="el-GR" sz="1200" dirty="0">
              <a:latin typeface="Cambria" pitchFamily="18" charset="0"/>
            </a:endParaRPr>
          </a:p>
        </p:txBody>
      </p:sp>
      <p:sp>
        <p:nvSpPr>
          <p:cNvPr id="2" name="Rectangle 2">
            <a:extLst>
              <a:ext uri="{FF2B5EF4-FFF2-40B4-BE49-F238E27FC236}">
                <a16:creationId xmlns:a16="http://schemas.microsoft.com/office/drawing/2014/main" id="{5B8DF3E5-4156-41B8-8B67-B72E3B6933CD}"/>
              </a:ext>
            </a:extLst>
          </p:cNvPr>
          <p:cNvSpPr>
            <a:spLocks noChangeArrowheads="1"/>
          </p:cNvSpPr>
          <p:nvPr/>
        </p:nvSpPr>
        <p:spPr bwMode="auto">
          <a:xfrm>
            <a:off x="877963" y="3433716"/>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sp>
        <p:nvSpPr>
          <p:cNvPr id="3" name="TextBox 2">
            <a:extLst>
              <a:ext uri="{FF2B5EF4-FFF2-40B4-BE49-F238E27FC236}">
                <a16:creationId xmlns:a16="http://schemas.microsoft.com/office/drawing/2014/main" id="{1B55F5AE-CE57-4630-AFE4-8D1CBFA1FE66}"/>
              </a:ext>
            </a:extLst>
          </p:cNvPr>
          <p:cNvSpPr txBox="1"/>
          <p:nvPr/>
        </p:nvSpPr>
        <p:spPr>
          <a:xfrm>
            <a:off x="874903" y="3652096"/>
            <a:ext cx="1385888" cy="307777"/>
          </a:xfrm>
          <a:prstGeom prst="rect">
            <a:avLst/>
          </a:prstGeom>
          <a:noFill/>
        </p:spPr>
        <p:txBody>
          <a:bodyPr wrap="square" rtlCol="0">
            <a:spAutoFit/>
          </a:bodyPr>
          <a:lstStyle/>
          <a:p>
            <a:pPr algn="ctr"/>
            <a:r>
              <a:rPr lang="en-GB" sz="1400" i="1" dirty="0">
                <a:effectLst/>
                <a:latin typeface="Cambria" panose="02040503050406030204" pitchFamily="18" charset="0"/>
                <a:ea typeface="Times New Roman" panose="02020603050405020304" pitchFamily="18" charset="0"/>
                <a:cs typeface="Times New Roman" panose="02020603050405020304" pitchFamily="18" charset="0"/>
              </a:rPr>
              <a:t>w</a:t>
            </a:r>
            <a:r>
              <a:rPr lang="el-GR" sz="1400" dirty="0">
                <a:effectLst/>
                <a:latin typeface="Cambria" panose="02040503050406030204" pitchFamily="18" charset="0"/>
                <a:ea typeface="Times New Roman" panose="02020603050405020304" pitchFamily="18" charset="0"/>
                <a:cs typeface="Times New Roman" panose="02020603050405020304" pitchFamily="18" charset="0"/>
              </a:rPr>
              <a:t> = 5</a:t>
            </a:r>
            <a:endParaRPr lang="el-GR" sz="1400" dirty="0"/>
          </a:p>
        </p:txBody>
      </p:sp>
      <p:sp>
        <p:nvSpPr>
          <p:cNvPr id="10" name="Rectangle 2">
            <a:extLst>
              <a:ext uri="{FF2B5EF4-FFF2-40B4-BE49-F238E27FC236}">
                <a16:creationId xmlns:a16="http://schemas.microsoft.com/office/drawing/2014/main" id="{59DDE5D3-8788-45B9-A5C0-DF12EB6BD65A}"/>
              </a:ext>
            </a:extLst>
          </p:cNvPr>
          <p:cNvSpPr>
            <a:spLocks noChangeArrowheads="1"/>
          </p:cNvSpPr>
          <p:nvPr/>
        </p:nvSpPr>
        <p:spPr bwMode="auto">
          <a:xfrm>
            <a:off x="2782888" y="3454538"/>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sp>
        <p:nvSpPr>
          <p:cNvPr id="13" name="TextBox 12">
            <a:extLst>
              <a:ext uri="{FF2B5EF4-FFF2-40B4-BE49-F238E27FC236}">
                <a16:creationId xmlns:a16="http://schemas.microsoft.com/office/drawing/2014/main" id="{EB3354CA-85B1-4798-813F-3CD0F418ED0E}"/>
              </a:ext>
            </a:extLst>
          </p:cNvPr>
          <p:cNvSpPr txBox="1"/>
          <p:nvPr/>
        </p:nvSpPr>
        <p:spPr>
          <a:xfrm>
            <a:off x="2736394" y="3672918"/>
            <a:ext cx="1598568" cy="307777"/>
          </a:xfrm>
          <a:prstGeom prst="rect">
            <a:avLst/>
          </a:prstGeom>
          <a:noFill/>
        </p:spPr>
        <p:txBody>
          <a:bodyPr wrap="square">
            <a:spAutoFit/>
          </a:bodyPr>
          <a:lstStyle/>
          <a:p>
            <a:pPr algn="ctr"/>
            <a:r>
              <a:rPr lang="el-GR" sz="1400" i="1" dirty="0">
                <a:latin typeface="Cambria" panose="02040503050406030204" pitchFamily="18" charset="0"/>
                <a:cs typeface="Times New Roman" panose="02020603050405020304" pitchFamily="18" charset="0"/>
              </a:rPr>
              <a:t>Β </a:t>
            </a:r>
            <a:r>
              <a:rPr lang="el-GR" sz="1400" dirty="0">
                <a:latin typeface="Cambria" panose="02040503050406030204" pitchFamily="18" charset="0"/>
                <a:cs typeface="Times New Roman" panose="02020603050405020304" pitchFamily="18" charset="0"/>
              </a:rPr>
              <a:t>= 101</a:t>
            </a:r>
            <a:endParaRPr lang="el-GR" sz="1400" dirty="0"/>
          </a:p>
        </p:txBody>
      </p:sp>
      <p:cxnSp>
        <p:nvCxnSpPr>
          <p:cNvPr id="2050" name="AutoShape 2">
            <a:extLst>
              <a:ext uri="{FF2B5EF4-FFF2-40B4-BE49-F238E27FC236}">
                <a16:creationId xmlns:a16="http://schemas.microsoft.com/office/drawing/2014/main" id="{5E4680BC-2E34-427A-BC27-8777F3845E13}"/>
              </a:ext>
            </a:extLst>
          </p:cNvPr>
          <p:cNvCxnSpPr>
            <a:cxnSpLocks noChangeShapeType="1"/>
          </p:cNvCxnSpPr>
          <p:nvPr/>
        </p:nvCxnSpPr>
        <p:spPr bwMode="auto">
          <a:xfrm>
            <a:off x="2245963" y="3808410"/>
            <a:ext cx="540839"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4" name="Rectangle 2">
            <a:extLst>
              <a:ext uri="{FF2B5EF4-FFF2-40B4-BE49-F238E27FC236}">
                <a16:creationId xmlns:a16="http://schemas.microsoft.com/office/drawing/2014/main" id="{EC42E8CD-560A-4D64-9878-5D47ACDE9C6E}"/>
              </a:ext>
            </a:extLst>
          </p:cNvPr>
          <p:cNvSpPr>
            <a:spLocks noChangeArrowheads="1"/>
          </p:cNvSpPr>
          <p:nvPr/>
        </p:nvSpPr>
        <p:spPr bwMode="auto">
          <a:xfrm>
            <a:off x="4821221" y="3461252"/>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cxnSp>
        <p:nvCxnSpPr>
          <p:cNvPr id="15" name="AutoShape 2">
            <a:extLst>
              <a:ext uri="{FF2B5EF4-FFF2-40B4-BE49-F238E27FC236}">
                <a16:creationId xmlns:a16="http://schemas.microsoft.com/office/drawing/2014/main" id="{76D11564-7C0D-42FC-9A26-33299F1B54EF}"/>
              </a:ext>
            </a:extLst>
          </p:cNvPr>
          <p:cNvCxnSpPr>
            <a:cxnSpLocks noChangeShapeType="1"/>
          </p:cNvCxnSpPr>
          <p:nvPr/>
        </p:nvCxnSpPr>
        <p:spPr bwMode="auto">
          <a:xfrm>
            <a:off x="4168776" y="3810455"/>
            <a:ext cx="638729"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6" name="TextBox 15">
            <a:extLst>
              <a:ext uri="{FF2B5EF4-FFF2-40B4-BE49-F238E27FC236}">
                <a16:creationId xmlns:a16="http://schemas.microsoft.com/office/drawing/2014/main" id="{BE787120-1B03-4B4E-B9A5-EBBBDC2EA91E}"/>
              </a:ext>
            </a:extLst>
          </p:cNvPr>
          <p:cNvSpPr txBox="1"/>
          <p:nvPr/>
        </p:nvSpPr>
        <p:spPr>
          <a:xfrm>
            <a:off x="4787964" y="3672917"/>
            <a:ext cx="1475843" cy="307777"/>
          </a:xfrm>
          <a:prstGeom prst="rect">
            <a:avLst/>
          </a:prstGeom>
          <a:noFill/>
        </p:spPr>
        <p:txBody>
          <a:bodyPr wrap="square">
            <a:spAutoFit/>
          </a:bodyPr>
          <a:lstStyle/>
          <a:p>
            <a:pPr algn="ctr"/>
            <a:r>
              <a:rPr lang="el-GR" sz="1400" i="1" dirty="0">
                <a:latin typeface="Cambria" panose="02040503050406030204" pitchFamily="18" charset="0"/>
                <a:cs typeface="Times New Roman" panose="02020603050405020304" pitchFamily="18" charset="0"/>
              </a:rPr>
              <a:t>Β΄ </a:t>
            </a:r>
            <a:r>
              <a:rPr lang="el-GR" sz="1400" dirty="0">
                <a:latin typeface="Cambria" panose="02040503050406030204" pitchFamily="18" charset="0"/>
                <a:cs typeface="Times New Roman" panose="02020603050405020304" pitchFamily="18" charset="0"/>
              </a:rPr>
              <a:t>= 0001010</a:t>
            </a:r>
            <a:endParaRPr lang="el-GR" sz="1400" dirty="0"/>
          </a:p>
        </p:txBody>
      </p:sp>
      <p:sp>
        <p:nvSpPr>
          <p:cNvPr id="17" name="Rectangle 2">
            <a:extLst>
              <a:ext uri="{FF2B5EF4-FFF2-40B4-BE49-F238E27FC236}">
                <a16:creationId xmlns:a16="http://schemas.microsoft.com/office/drawing/2014/main" id="{3136E78D-82CB-463A-ABCF-0BD624C2BF7A}"/>
              </a:ext>
            </a:extLst>
          </p:cNvPr>
          <p:cNvSpPr>
            <a:spLocks noChangeArrowheads="1"/>
          </p:cNvSpPr>
          <p:nvPr/>
        </p:nvSpPr>
        <p:spPr bwMode="auto">
          <a:xfrm>
            <a:off x="6767590" y="3438186"/>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cxnSp>
        <p:nvCxnSpPr>
          <p:cNvPr id="18" name="AutoShape 2">
            <a:extLst>
              <a:ext uri="{FF2B5EF4-FFF2-40B4-BE49-F238E27FC236}">
                <a16:creationId xmlns:a16="http://schemas.microsoft.com/office/drawing/2014/main" id="{5E24CF0A-3181-45CF-8A72-5D7B197BF149}"/>
              </a:ext>
            </a:extLst>
          </p:cNvPr>
          <p:cNvCxnSpPr>
            <a:cxnSpLocks noChangeShapeType="1"/>
          </p:cNvCxnSpPr>
          <p:nvPr/>
        </p:nvCxnSpPr>
        <p:spPr bwMode="auto">
          <a:xfrm>
            <a:off x="6205100" y="3803823"/>
            <a:ext cx="562490" cy="9174"/>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0" name="TextBox 19">
            <a:extLst>
              <a:ext uri="{FF2B5EF4-FFF2-40B4-BE49-F238E27FC236}">
                <a16:creationId xmlns:a16="http://schemas.microsoft.com/office/drawing/2014/main" id="{87345207-92FE-45D4-A0FF-EDB27E6E044F}"/>
              </a:ext>
            </a:extLst>
          </p:cNvPr>
          <p:cNvSpPr txBox="1"/>
          <p:nvPr/>
        </p:nvSpPr>
        <p:spPr>
          <a:xfrm>
            <a:off x="6534999" y="3636397"/>
            <a:ext cx="1853952" cy="307777"/>
          </a:xfrm>
          <a:prstGeom prst="rect">
            <a:avLst/>
          </a:prstGeom>
          <a:noFill/>
        </p:spPr>
        <p:txBody>
          <a:bodyPr wrap="square">
            <a:spAutoFit/>
          </a:bodyPr>
          <a:lstStyle/>
          <a:p>
            <a:pPr algn="ctr"/>
            <a:r>
              <a:rPr lang="el-GR" sz="1400" i="1" dirty="0">
                <a:latin typeface="Cambria" panose="02040503050406030204" pitchFamily="18" charset="0"/>
                <a:cs typeface="Times New Roman" panose="02020603050405020304" pitchFamily="18" charset="0"/>
              </a:rPr>
              <a:t>Β* </a:t>
            </a:r>
            <a:r>
              <a:rPr lang="el-GR" sz="1400" dirty="0">
                <a:latin typeface="Cambria" panose="02040503050406030204" pitchFamily="18" charset="0"/>
                <a:cs typeface="Times New Roman" panose="02020603050405020304" pitchFamily="18" charset="0"/>
              </a:rPr>
              <a:t>= 1110101</a:t>
            </a:r>
            <a:endParaRPr lang="el-GR" sz="1400" dirty="0"/>
          </a:p>
        </p:txBody>
      </p:sp>
      <p:sp>
        <p:nvSpPr>
          <p:cNvPr id="19" name="Rectangle 2">
            <a:extLst>
              <a:ext uri="{FF2B5EF4-FFF2-40B4-BE49-F238E27FC236}">
                <a16:creationId xmlns:a16="http://schemas.microsoft.com/office/drawing/2014/main" id="{FE9E14AE-ADEF-432F-8B98-303F29DBFDFA}"/>
              </a:ext>
            </a:extLst>
          </p:cNvPr>
          <p:cNvSpPr>
            <a:spLocks noChangeArrowheads="1"/>
          </p:cNvSpPr>
          <p:nvPr/>
        </p:nvSpPr>
        <p:spPr bwMode="auto">
          <a:xfrm>
            <a:off x="6767590" y="4977966"/>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cxnSp>
        <p:nvCxnSpPr>
          <p:cNvPr id="22" name="AutoShape 2">
            <a:extLst>
              <a:ext uri="{FF2B5EF4-FFF2-40B4-BE49-F238E27FC236}">
                <a16:creationId xmlns:a16="http://schemas.microsoft.com/office/drawing/2014/main" id="{F0372A7A-F48A-4FB2-864E-14DB113F6085}"/>
              </a:ext>
            </a:extLst>
          </p:cNvPr>
          <p:cNvCxnSpPr>
            <a:cxnSpLocks noChangeShapeType="1"/>
            <a:stCxn id="17" idx="2"/>
            <a:endCxn id="19" idx="0"/>
          </p:cNvCxnSpPr>
          <p:nvPr/>
        </p:nvCxnSpPr>
        <p:spPr bwMode="auto">
          <a:xfrm>
            <a:off x="7460534" y="4182724"/>
            <a:ext cx="0" cy="795242"/>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5" name="TextBox 24">
            <a:extLst>
              <a:ext uri="{FF2B5EF4-FFF2-40B4-BE49-F238E27FC236}">
                <a16:creationId xmlns:a16="http://schemas.microsoft.com/office/drawing/2014/main" id="{D2D69AA4-614A-4438-A1E6-4D0AF22BAC1C}"/>
              </a:ext>
            </a:extLst>
          </p:cNvPr>
          <p:cNvSpPr txBox="1"/>
          <p:nvPr/>
        </p:nvSpPr>
        <p:spPr>
          <a:xfrm>
            <a:off x="6679015" y="5068537"/>
            <a:ext cx="1709936" cy="523220"/>
          </a:xfrm>
          <a:prstGeom prst="rect">
            <a:avLst/>
          </a:prstGeom>
          <a:noFill/>
        </p:spPr>
        <p:txBody>
          <a:bodyPr wrap="square">
            <a:spAutoFit/>
          </a:bodyPr>
          <a:lstStyle/>
          <a:p>
            <a:pPr algn="ctr"/>
            <a:r>
              <a:rPr lang="el-GR" sz="1400" i="1" dirty="0">
                <a:latin typeface="Cambria" panose="02040503050406030204" pitchFamily="18" charset="0"/>
                <a:cs typeface="Times New Roman" panose="02020603050405020304" pitchFamily="18" charset="0"/>
              </a:rPr>
              <a:t>Χ </a:t>
            </a:r>
            <a:r>
              <a:rPr lang="el-GR" sz="1400" dirty="0">
                <a:latin typeface="Cambria" panose="02040503050406030204" pitchFamily="18" charset="0"/>
                <a:cs typeface="Times New Roman" panose="02020603050405020304" pitchFamily="18" charset="0"/>
              </a:rPr>
              <a:t>= (4,6)</a:t>
            </a:r>
          </a:p>
          <a:p>
            <a:pPr algn="ctr"/>
            <a:r>
              <a:rPr lang="el-GR" sz="1400" i="1" dirty="0">
                <a:latin typeface="Cambria" panose="02040503050406030204" pitchFamily="18" charset="0"/>
                <a:cs typeface="Times New Roman" panose="02020603050405020304" pitchFamily="18" charset="0"/>
              </a:rPr>
              <a:t>Υ</a:t>
            </a:r>
            <a:r>
              <a:rPr lang="el-GR" sz="1400" dirty="0">
                <a:latin typeface="Cambria" panose="02040503050406030204" pitchFamily="18" charset="0"/>
                <a:cs typeface="Times New Roman" panose="02020603050405020304" pitchFamily="18" charset="0"/>
              </a:rPr>
              <a:t> = (1,2,3,5,7) </a:t>
            </a:r>
            <a:endParaRPr lang="el-GR" sz="1400" dirty="0"/>
          </a:p>
        </p:txBody>
      </p:sp>
      <p:sp>
        <p:nvSpPr>
          <p:cNvPr id="23" name="Rectangle 2">
            <a:extLst>
              <a:ext uri="{FF2B5EF4-FFF2-40B4-BE49-F238E27FC236}">
                <a16:creationId xmlns:a16="http://schemas.microsoft.com/office/drawing/2014/main" id="{B0EF1616-A9A4-4A35-8F5F-29FFFD99774F}"/>
              </a:ext>
            </a:extLst>
          </p:cNvPr>
          <p:cNvSpPr>
            <a:spLocks noChangeArrowheads="1"/>
          </p:cNvSpPr>
          <p:nvPr/>
        </p:nvSpPr>
        <p:spPr bwMode="auto">
          <a:xfrm>
            <a:off x="4819212" y="4957768"/>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cxnSp>
        <p:nvCxnSpPr>
          <p:cNvPr id="26" name="AutoShape 2">
            <a:extLst>
              <a:ext uri="{FF2B5EF4-FFF2-40B4-BE49-F238E27FC236}">
                <a16:creationId xmlns:a16="http://schemas.microsoft.com/office/drawing/2014/main" id="{C618824B-E8AF-4251-BA7A-C94B36D31261}"/>
              </a:ext>
            </a:extLst>
          </p:cNvPr>
          <p:cNvCxnSpPr>
            <a:cxnSpLocks noChangeShapeType="1"/>
            <a:endCxn id="23" idx="3"/>
          </p:cNvCxnSpPr>
          <p:nvPr/>
        </p:nvCxnSpPr>
        <p:spPr bwMode="auto">
          <a:xfrm flipH="1">
            <a:off x="6205100" y="5330037"/>
            <a:ext cx="562490"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BBDF1FB-136B-4B8E-8835-6B77402FFA93}"/>
                  </a:ext>
                </a:extLst>
              </p:cNvPr>
              <p:cNvSpPr txBox="1"/>
              <p:nvPr/>
            </p:nvSpPr>
            <p:spPr>
              <a:xfrm>
                <a:off x="4797118" y="4975846"/>
                <a:ext cx="1407982" cy="523220"/>
              </a:xfrm>
              <a:prstGeom prst="rect">
                <a:avLst/>
              </a:prstGeom>
              <a:noFill/>
            </p:spPr>
            <p:txBody>
              <a:bodyPr wrap="square">
                <a:spAutoFit/>
              </a:bodyPr>
              <a:lstStyle/>
              <a:p>
                <a:pPr algn="ctr"/>
                <a14:m>
                  <m:oMath xmlns:m="http://schemas.openxmlformats.org/officeDocument/2006/math">
                    <m:sSub>
                      <m:sSubPr>
                        <m:ctrlPr>
                          <a:rPr lang="el-GR" sz="1400" i="1" smtClean="0">
                            <a:effectLst/>
                            <a:latin typeface="Cambria Math" panose="02040503050406030204" pitchFamily="18" charset="0"/>
                          </a:rPr>
                        </m:ctrlPr>
                      </m:sSubPr>
                      <m:e>
                        <m:r>
                          <a:rPr lang="el-GR" sz="1400" i="1">
                            <a:effectLst/>
                            <a:latin typeface="Cambria Math" panose="02040503050406030204" pitchFamily="18" charset="0"/>
                            <a:ea typeface="Times New Roman" panose="02020603050405020304" pitchFamily="18" charset="0"/>
                            <a:cs typeface="Times New Roman" panose="02020603050405020304" pitchFamily="18" charset="0"/>
                          </a:rPr>
                          <m:t>𝜋</m:t>
                        </m:r>
                      </m:e>
                      <m:sub>
                        <m:r>
                          <a:rPr lang="en-GB" sz="1400" i="1">
                            <a:effectLst/>
                            <a:latin typeface="Cambria Math" panose="02040503050406030204" pitchFamily="18" charset="0"/>
                            <a:ea typeface="Times New Roman" panose="02020603050405020304" pitchFamily="18" charset="0"/>
                            <a:cs typeface="Times New Roman" panose="02020603050405020304" pitchFamily="18" charset="0"/>
                          </a:rPr>
                          <m:t>𝑏</m:t>
                        </m:r>
                      </m:sub>
                    </m:sSub>
                  </m:oMath>
                </a14:m>
                <a:r>
                  <a:rPr lang="en-GB" sz="1400" dirty="0">
                    <a:effectLst/>
                    <a:latin typeface="Cambria" panose="02040503050406030204" pitchFamily="18" charset="0"/>
                    <a:ea typeface="Times New Roman" panose="02020603050405020304" pitchFamily="18" charset="0"/>
                    <a:cs typeface="Times New Roman" panose="02020603050405020304" pitchFamily="18" charset="0"/>
                  </a:rPr>
                  <a:t> = (4,6,7,5,3,2,1)</a:t>
                </a:r>
                <a:endParaRPr lang="el-GR" sz="1400" dirty="0"/>
              </a:p>
            </p:txBody>
          </p:sp>
        </mc:Choice>
        <mc:Fallback xmlns="">
          <p:sp>
            <p:nvSpPr>
              <p:cNvPr id="36" name="TextBox 35">
                <a:extLst>
                  <a:ext uri="{FF2B5EF4-FFF2-40B4-BE49-F238E27FC236}">
                    <a16:creationId xmlns:a16="http://schemas.microsoft.com/office/drawing/2014/main" id="{3BBDF1FB-136B-4B8E-8835-6B77402FFA93}"/>
                  </a:ext>
                </a:extLst>
              </p:cNvPr>
              <p:cNvSpPr txBox="1">
                <a:spLocks noRot="1" noChangeAspect="1" noMove="1" noResize="1" noEditPoints="1" noAdjustHandles="1" noChangeArrowheads="1" noChangeShapeType="1" noTextEdit="1"/>
              </p:cNvSpPr>
              <p:nvPr/>
            </p:nvSpPr>
            <p:spPr>
              <a:xfrm>
                <a:off x="4797118" y="4975846"/>
                <a:ext cx="1407982" cy="523220"/>
              </a:xfrm>
              <a:prstGeom prst="rect">
                <a:avLst/>
              </a:prstGeom>
              <a:blipFill>
                <a:blip r:embed="rId3"/>
                <a:stretch>
                  <a:fillRect t="-3488" b="-10465"/>
                </a:stretch>
              </a:blipFill>
            </p:spPr>
            <p:txBody>
              <a:bodyPr/>
              <a:lstStyle/>
              <a:p>
                <a:r>
                  <a:rPr lang="el-GR">
                    <a:noFill/>
                  </a:rPr>
                  <a:t> </a:t>
                </a:r>
              </a:p>
            </p:txBody>
          </p:sp>
        </mc:Fallback>
      </mc:AlternateContent>
      <p:sp>
        <p:nvSpPr>
          <p:cNvPr id="27" name="Rectangle 2">
            <a:extLst>
              <a:ext uri="{FF2B5EF4-FFF2-40B4-BE49-F238E27FC236}">
                <a16:creationId xmlns:a16="http://schemas.microsoft.com/office/drawing/2014/main" id="{C8339FB7-A553-485F-BE69-DB8B2F09914F}"/>
              </a:ext>
            </a:extLst>
          </p:cNvPr>
          <p:cNvSpPr>
            <a:spLocks noChangeArrowheads="1"/>
          </p:cNvSpPr>
          <p:nvPr/>
        </p:nvSpPr>
        <p:spPr bwMode="auto">
          <a:xfrm>
            <a:off x="2842734" y="4957768"/>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cxnSp>
        <p:nvCxnSpPr>
          <p:cNvPr id="28" name="AutoShape 2">
            <a:extLst>
              <a:ext uri="{FF2B5EF4-FFF2-40B4-BE49-F238E27FC236}">
                <a16:creationId xmlns:a16="http://schemas.microsoft.com/office/drawing/2014/main" id="{F2945A11-8F23-4D7A-A20F-CABA7AE197AF}"/>
              </a:ext>
            </a:extLst>
          </p:cNvPr>
          <p:cNvCxnSpPr>
            <a:cxnSpLocks noChangeShapeType="1"/>
          </p:cNvCxnSpPr>
          <p:nvPr/>
        </p:nvCxnSpPr>
        <p:spPr bwMode="auto">
          <a:xfrm flipH="1">
            <a:off x="4256722" y="5330037"/>
            <a:ext cx="562490"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9" name="TextBox 28">
            <a:extLst>
              <a:ext uri="{FF2B5EF4-FFF2-40B4-BE49-F238E27FC236}">
                <a16:creationId xmlns:a16="http://schemas.microsoft.com/office/drawing/2014/main" id="{F8A951D6-9601-4E11-851F-D262DB6D2221}"/>
              </a:ext>
            </a:extLst>
          </p:cNvPr>
          <p:cNvSpPr txBox="1"/>
          <p:nvPr/>
        </p:nvSpPr>
        <p:spPr>
          <a:xfrm>
            <a:off x="2537940" y="5073354"/>
            <a:ext cx="1976207" cy="523220"/>
          </a:xfrm>
          <a:prstGeom prst="rect">
            <a:avLst/>
          </a:prstGeom>
          <a:noFill/>
        </p:spPr>
        <p:txBody>
          <a:bodyPr wrap="square">
            <a:spAutoFit/>
          </a:bodyPr>
          <a:lstStyle/>
          <a:p>
            <a:pPr algn="ctr"/>
            <a:r>
              <a:rPr lang="en-GB" sz="1400" dirty="0">
                <a:latin typeface="Cambria" panose="02040503050406030204" pitchFamily="18" charset="0"/>
                <a:ea typeface="Cambria" panose="02040503050406030204" pitchFamily="18" charset="0"/>
              </a:rPr>
              <a:t>(4,1), (6,2), </a:t>
            </a:r>
          </a:p>
          <a:p>
            <a:pPr algn="ctr"/>
            <a:r>
              <a:rPr lang="en-GB" sz="1400" dirty="0">
                <a:latin typeface="Cambria" panose="02040503050406030204" pitchFamily="18" charset="0"/>
                <a:ea typeface="Cambria" panose="02040503050406030204" pitchFamily="18" charset="0"/>
              </a:rPr>
              <a:t>(7,3), (5)</a:t>
            </a:r>
            <a:endParaRPr lang="el-GR" sz="1400" dirty="0">
              <a:latin typeface="Cambria" panose="02040503050406030204" pitchFamily="18" charset="0"/>
              <a:ea typeface="Cambria" panose="02040503050406030204" pitchFamily="18" charset="0"/>
            </a:endParaRPr>
          </a:p>
        </p:txBody>
      </p:sp>
      <p:sp>
        <p:nvSpPr>
          <p:cNvPr id="30" name="Rectangle 7">
            <a:extLst>
              <a:ext uri="{FF2B5EF4-FFF2-40B4-BE49-F238E27FC236}">
                <a16:creationId xmlns:a16="http://schemas.microsoft.com/office/drawing/2014/main" id="{8990ACD4-90CF-4D78-8261-6EB2374998D7}"/>
              </a:ext>
            </a:extLst>
          </p:cNvPr>
          <p:cNvSpPr/>
          <p:nvPr/>
        </p:nvSpPr>
        <p:spPr>
          <a:xfrm>
            <a:off x="800073" y="1465734"/>
            <a:ext cx="7948391" cy="1200329"/>
          </a:xfrm>
          <a:prstGeom prst="rect">
            <a:avLst/>
          </a:prstGeom>
        </p:spPr>
        <p:txBody>
          <a:bodyPr wrap="square">
            <a:spAutoFit/>
          </a:bodyPr>
          <a:lstStyle/>
          <a:p>
            <a:pPr marL="0" lvl="3"/>
            <a:r>
              <a:rPr lang="en-GB" b="1" dirty="0">
                <a:solidFill>
                  <a:srgbClr val="C00000"/>
                </a:solidFill>
                <a:latin typeface="Times New Roman" pitchFamily="18" charset="0"/>
                <a:cs typeface="Times New Roman" pitchFamily="18" charset="0"/>
                <a:sym typeface="Wingdings" pitchFamily="2" charset="2"/>
              </a:rPr>
              <a:t>K</a:t>
            </a:r>
            <a:r>
              <a:rPr lang="el-GR" b="1" dirty="0" err="1">
                <a:solidFill>
                  <a:srgbClr val="C00000"/>
                </a:solidFill>
                <a:latin typeface="Times New Roman" pitchFamily="18" charset="0"/>
                <a:cs typeface="Times New Roman" pitchFamily="18" charset="0"/>
                <a:sym typeface="Wingdings" pitchFamily="2" charset="2"/>
              </a:rPr>
              <a:t>ωδικοποίηση</a:t>
            </a:r>
            <a:r>
              <a:rPr lang="el-GR" b="1" dirty="0">
                <a:solidFill>
                  <a:srgbClr val="C00000"/>
                </a:solidFill>
                <a:latin typeface="Times New Roman" pitchFamily="18" charset="0"/>
                <a:cs typeface="Times New Roman" pitchFamily="18" charset="0"/>
                <a:sym typeface="Wingdings" pitchFamily="2" charset="2"/>
              </a:rPr>
              <a:t> αριθμών σε </a:t>
            </a:r>
            <a:r>
              <a:rPr lang="el-GR" b="1" dirty="0" err="1">
                <a:solidFill>
                  <a:srgbClr val="C00000"/>
                </a:solidFill>
                <a:latin typeface="Times New Roman" pitchFamily="18" charset="0"/>
                <a:cs typeface="Times New Roman" pitchFamily="18" charset="0"/>
                <a:sym typeface="Wingdings" pitchFamily="2" charset="2"/>
              </a:rPr>
              <a:t>αυτοαναστρέφουσες</a:t>
            </a:r>
            <a:r>
              <a:rPr lang="el-GR" b="1" dirty="0">
                <a:solidFill>
                  <a:srgbClr val="C00000"/>
                </a:solidFill>
                <a:latin typeface="Times New Roman" pitchFamily="18" charset="0"/>
                <a:cs typeface="Times New Roman" pitchFamily="18" charset="0"/>
                <a:sym typeface="Wingdings" pitchFamily="2" charset="2"/>
              </a:rPr>
              <a:t> μεταθέσεις</a:t>
            </a:r>
            <a:r>
              <a:rPr lang="en-US" b="1" dirty="0">
                <a:solidFill>
                  <a:srgbClr val="C00000"/>
                </a:solidFill>
                <a:latin typeface="Times New Roman" pitchFamily="18" charset="0"/>
                <a:cs typeface="Times New Roman" pitchFamily="18" charset="0"/>
                <a:sym typeface="Wingdings" pitchFamily="2" charset="2"/>
              </a:rPr>
              <a:t> </a:t>
            </a:r>
            <a:r>
              <a:rPr lang="en-US" b="1" dirty="0" err="1">
                <a:solidFill>
                  <a:srgbClr val="C00000"/>
                </a:solidFill>
                <a:latin typeface="Times New Roman" pitchFamily="18" charset="0"/>
                <a:cs typeface="Times New Roman" pitchFamily="18" charset="0"/>
                <a:sym typeface="Wingdings" pitchFamily="2" charset="2"/>
              </a:rPr>
              <a:t>w_SiP</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br>
              <a:rPr lang="en-US" sz="1800" dirty="0">
                <a:effectLst/>
                <a:latin typeface="Cambria" panose="02040503050406030204" pitchFamily="18" charset="0"/>
                <a:ea typeface="Times New Roman" panose="02020603050405020304" pitchFamily="18" charset="0"/>
                <a:cs typeface="Times New Roman" panose="02020603050405020304" pitchFamily="18" charset="0"/>
              </a:rPr>
            </a:b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Έστω ότι έχουμε το υδατόσημα </a:t>
            </a:r>
            <a:r>
              <a:rPr lang="en-GB" sz="1800" i="1" dirty="0">
                <a:effectLst/>
                <a:latin typeface="Cambria" panose="02040503050406030204" pitchFamily="18" charset="0"/>
                <a:ea typeface="Times New Roman" panose="02020603050405020304" pitchFamily="18" charset="0"/>
                <a:cs typeface="Times New Roman" panose="02020603050405020304" pitchFamily="18" charset="0"/>
              </a:rPr>
              <a:t>w</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 5, η δυαδική αναπαράσταση του είναι η </a:t>
            </a:r>
            <a:r>
              <a:rPr lang="en-US" sz="1800" dirty="0">
                <a:effectLst/>
                <a:latin typeface="Cambria" panose="02040503050406030204" pitchFamily="18" charset="0"/>
                <a:ea typeface="Times New Roman" panose="02020603050405020304" pitchFamily="18" charset="0"/>
                <a:cs typeface="Times New Roman" panose="02020603050405020304" pitchFamily="18" charset="0"/>
              </a:rPr>
              <a:t> </a:t>
            </a:r>
            <a:br>
              <a:rPr lang="en-US" sz="1800" dirty="0">
                <a:effectLst/>
                <a:latin typeface="Cambria" panose="02040503050406030204" pitchFamily="18" charset="0"/>
                <a:ea typeface="Times New Roman" panose="02020603050405020304" pitchFamily="18" charset="0"/>
                <a:cs typeface="Times New Roman" panose="02020603050405020304" pitchFamily="18" charset="0"/>
              </a:rPr>
            </a:br>
            <a:r>
              <a:rPr lang="el-GR" sz="1800" i="1" dirty="0">
                <a:effectLst/>
                <a:latin typeface="Cambria" panose="02040503050406030204" pitchFamily="18" charset="0"/>
                <a:ea typeface="Times New Roman" panose="02020603050405020304" pitchFamily="18" charset="0"/>
                <a:cs typeface="Times New Roman" panose="02020603050405020304" pitchFamily="18" charset="0"/>
              </a:rPr>
              <a:t>Β</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 101 με μήκος </a:t>
            </a:r>
            <a:r>
              <a:rPr lang="el-GR" sz="1800" i="1" dirty="0">
                <a:effectLst/>
                <a:latin typeface="Cambria" panose="02040503050406030204" pitchFamily="18" charset="0"/>
                <a:ea typeface="Times New Roman" panose="02020603050405020304" pitchFamily="18" charset="0"/>
                <a:cs typeface="Times New Roman" panose="02020603050405020304" pitchFamily="18" charset="0"/>
              </a:rPr>
              <a:t>Ν.</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 </a:t>
            </a:r>
            <a:endParaRPr lang="el-GR" dirty="0">
              <a:solidFill>
                <a:schemeClr val="tx1">
                  <a:lumMod val="95000"/>
                  <a:lumOff val="5000"/>
                </a:schemeClr>
              </a:solidFill>
              <a:latin typeface="Times New Roman" pitchFamily="18" charset="0"/>
              <a:cs typeface="Times New Roman" pitchFamily="18" charset="0"/>
              <a:sym typeface="Wingdings" pitchFamily="2" charset="2"/>
            </a:endParaRPr>
          </a:p>
        </p:txBody>
      </p:sp>
    </p:spTree>
    <p:extLst>
      <p:ext uri="{BB962C8B-B14F-4D97-AF65-F5344CB8AC3E}">
        <p14:creationId xmlns:p14="http://schemas.microsoft.com/office/powerpoint/2010/main" val="247705134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97</a:t>
            </a:fld>
            <a:endParaRPr lang="el-GR" altLang="el-GR" sz="1200" dirty="0">
              <a:latin typeface="Cambria" pitchFamily="18" charset="0"/>
            </a:endParaRPr>
          </a:p>
        </p:txBody>
      </p:sp>
      <p:sp>
        <p:nvSpPr>
          <p:cNvPr id="2" name="Rectangle 2">
            <a:extLst>
              <a:ext uri="{FF2B5EF4-FFF2-40B4-BE49-F238E27FC236}">
                <a16:creationId xmlns:a16="http://schemas.microsoft.com/office/drawing/2014/main" id="{5B8DF3E5-4156-41B8-8B67-B72E3B6933CD}"/>
              </a:ext>
            </a:extLst>
          </p:cNvPr>
          <p:cNvSpPr>
            <a:spLocks noChangeArrowheads="1"/>
          </p:cNvSpPr>
          <p:nvPr/>
        </p:nvSpPr>
        <p:spPr bwMode="auto">
          <a:xfrm>
            <a:off x="877963" y="3433716"/>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sp>
        <p:nvSpPr>
          <p:cNvPr id="3" name="TextBox 2">
            <a:extLst>
              <a:ext uri="{FF2B5EF4-FFF2-40B4-BE49-F238E27FC236}">
                <a16:creationId xmlns:a16="http://schemas.microsoft.com/office/drawing/2014/main" id="{1B55F5AE-CE57-4630-AFE4-8D1CBFA1FE66}"/>
              </a:ext>
            </a:extLst>
          </p:cNvPr>
          <p:cNvSpPr txBox="1"/>
          <p:nvPr/>
        </p:nvSpPr>
        <p:spPr>
          <a:xfrm>
            <a:off x="874903" y="3652096"/>
            <a:ext cx="1385888" cy="307777"/>
          </a:xfrm>
          <a:prstGeom prst="rect">
            <a:avLst/>
          </a:prstGeom>
          <a:noFill/>
        </p:spPr>
        <p:txBody>
          <a:bodyPr wrap="square" rtlCol="0">
            <a:spAutoFit/>
          </a:bodyPr>
          <a:lstStyle/>
          <a:p>
            <a:pPr algn="ctr"/>
            <a:r>
              <a:rPr lang="en-GB" sz="1400" i="1" dirty="0">
                <a:effectLst/>
                <a:latin typeface="Cambria" panose="02040503050406030204" pitchFamily="18" charset="0"/>
                <a:ea typeface="Times New Roman" panose="02020603050405020304" pitchFamily="18" charset="0"/>
                <a:cs typeface="Times New Roman" panose="02020603050405020304" pitchFamily="18" charset="0"/>
              </a:rPr>
              <a:t>w</a:t>
            </a:r>
            <a:r>
              <a:rPr lang="el-GR" sz="1400" dirty="0">
                <a:effectLst/>
                <a:latin typeface="Cambria" panose="02040503050406030204" pitchFamily="18" charset="0"/>
                <a:ea typeface="Times New Roman" panose="02020603050405020304" pitchFamily="18" charset="0"/>
                <a:cs typeface="Times New Roman" panose="02020603050405020304" pitchFamily="18" charset="0"/>
              </a:rPr>
              <a:t> = 5</a:t>
            </a:r>
            <a:endParaRPr lang="el-GR" sz="1400" dirty="0"/>
          </a:p>
        </p:txBody>
      </p:sp>
      <p:sp>
        <p:nvSpPr>
          <p:cNvPr id="10" name="Rectangle 2">
            <a:extLst>
              <a:ext uri="{FF2B5EF4-FFF2-40B4-BE49-F238E27FC236}">
                <a16:creationId xmlns:a16="http://schemas.microsoft.com/office/drawing/2014/main" id="{59DDE5D3-8788-45B9-A5C0-DF12EB6BD65A}"/>
              </a:ext>
            </a:extLst>
          </p:cNvPr>
          <p:cNvSpPr>
            <a:spLocks noChangeArrowheads="1"/>
          </p:cNvSpPr>
          <p:nvPr/>
        </p:nvSpPr>
        <p:spPr bwMode="auto">
          <a:xfrm>
            <a:off x="2782888" y="3454538"/>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sp>
        <p:nvSpPr>
          <p:cNvPr id="13" name="TextBox 12">
            <a:extLst>
              <a:ext uri="{FF2B5EF4-FFF2-40B4-BE49-F238E27FC236}">
                <a16:creationId xmlns:a16="http://schemas.microsoft.com/office/drawing/2014/main" id="{EB3354CA-85B1-4798-813F-3CD0F418ED0E}"/>
              </a:ext>
            </a:extLst>
          </p:cNvPr>
          <p:cNvSpPr txBox="1"/>
          <p:nvPr/>
        </p:nvSpPr>
        <p:spPr>
          <a:xfrm>
            <a:off x="2736394" y="3672918"/>
            <a:ext cx="1598568" cy="307777"/>
          </a:xfrm>
          <a:prstGeom prst="rect">
            <a:avLst/>
          </a:prstGeom>
          <a:noFill/>
        </p:spPr>
        <p:txBody>
          <a:bodyPr wrap="square">
            <a:spAutoFit/>
          </a:bodyPr>
          <a:lstStyle/>
          <a:p>
            <a:pPr algn="ctr"/>
            <a:r>
              <a:rPr lang="el-GR" sz="1400" i="1" dirty="0">
                <a:latin typeface="Cambria" panose="02040503050406030204" pitchFamily="18" charset="0"/>
                <a:cs typeface="Times New Roman" panose="02020603050405020304" pitchFamily="18" charset="0"/>
              </a:rPr>
              <a:t>Β </a:t>
            </a:r>
            <a:r>
              <a:rPr lang="el-GR" sz="1400" dirty="0">
                <a:latin typeface="Cambria" panose="02040503050406030204" pitchFamily="18" charset="0"/>
                <a:cs typeface="Times New Roman" panose="02020603050405020304" pitchFamily="18" charset="0"/>
              </a:rPr>
              <a:t>= 101</a:t>
            </a:r>
            <a:endParaRPr lang="el-GR" sz="1400" dirty="0"/>
          </a:p>
        </p:txBody>
      </p:sp>
      <p:cxnSp>
        <p:nvCxnSpPr>
          <p:cNvPr id="2050" name="AutoShape 2">
            <a:extLst>
              <a:ext uri="{FF2B5EF4-FFF2-40B4-BE49-F238E27FC236}">
                <a16:creationId xmlns:a16="http://schemas.microsoft.com/office/drawing/2014/main" id="{5E4680BC-2E34-427A-BC27-8777F3845E13}"/>
              </a:ext>
            </a:extLst>
          </p:cNvPr>
          <p:cNvCxnSpPr>
            <a:cxnSpLocks noChangeShapeType="1"/>
          </p:cNvCxnSpPr>
          <p:nvPr/>
        </p:nvCxnSpPr>
        <p:spPr bwMode="auto">
          <a:xfrm>
            <a:off x="2245963" y="3808410"/>
            <a:ext cx="540839"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4" name="Rectangle 2">
            <a:extLst>
              <a:ext uri="{FF2B5EF4-FFF2-40B4-BE49-F238E27FC236}">
                <a16:creationId xmlns:a16="http://schemas.microsoft.com/office/drawing/2014/main" id="{EC42E8CD-560A-4D64-9878-5D47ACDE9C6E}"/>
              </a:ext>
            </a:extLst>
          </p:cNvPr>
          <p:cNvSpPr>
            <a:spLocks noChangeArrowheads="1"/>
          </p:cNvSpPr>
          <p:nvPr/>
        </p:nvSpPr>
        <p:spPr bwMode="auto">
          <a:xfrm>
            <a:off x="4821221" y="3461252"/>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cxnSp>
        <p:nvCxnSpPr>
          <p:cNvPr id="15" name="AutoShape 2">
            <a:extLst>
              <a:ext uri="{FF2B5EF4-FFF2-40B4-BE49-F238E27FC236}">
                <a16:creationId xmlns:a16="http://schemas.microsoft.com/office/drawing/2014/main" id="{76D11564-7C0D-42FC-9A26-33299F1B54EF}"/>
              </a:ext>
            </a:extLst>
          </p:cNvPr>
          <p:cNvCxnSpPr>
            <a:cxnSpLocks noChangeShapeType="1"/>
          </p:cNvCxnSpPr>
          <p:nvPr/>
        </p:nvCxnSpPr>
        <p:spPr bwMode="auto">
          <a:xfrm>
            <a:off x="4168776" y="3810455"/>
            <a:ext cx="638729"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6" name="TextBox 15">
            <a:extLst>
              <a:ext uri="{FF2B5EF4-FFF2-40B4-BE49-F238E27FC236}">
                <a16:creationId xmlns:a16="http://schemas.microsoft.com/office/drawing/2014/main" id="{BE787120-1B03-4B4E-B9A5-EBBBDC2EA91E}"/>
              </a:ext>
            </a:extLst>
          </p:cNvPr>
          <p:cNvSpPr txBox="1"/>
          <p:nvPr/>
        </p:nvSpPr>
        <p:spPr>
          <a:xfrm>
            <a:off x="4787964" y="3672917"/>
            <a:ext cx="1475843" cy="307777"/>
          </a:xfrm>
          <a:prstGeom prst="rect">
            <a:avLst/>
          </a:prstGeom>
          <a:noFill/>
        </p:spPr>
        <p:txBody>
          <a:bodyPr wrap="square">
            <a:spAutoFit/>
          </a:bodyPr>
          <a:lstStyle/>
          <a:p>
            <a:pPr algn="ctr"/>
            <a:r>
              <a:rPr lang="el-GR" sz="1400" i="1" dirty="0">
                <a:latin typeface="Cambria" panose="02040503050406030204" pitchFamily="18" charset="0"/>
                <a:cs typeface="Times New Roman" panose="02020603050405020304" pitchFamily="18" charset="0"/>
              </a:rPr>
              <a:t>Β΄ </a:t>
            </a:r>
            <a:r>
              <a:rPr lang="el-GR" sz="1400" dirty="0">
                <a:latin typeface="Cambria" panose="02040503050406030204" pitchFamily="18" charset="0"/>
                <a:cs typeface="Times New Roman" panose="02020603050405020304" pitchFamily="18" charset="0"/>
              </a:rPr>
              <a:t>= 0001010</a:t>
            </a:r>
            <a:endParaRPr lang="el-GR" sz="1400" dirty="0"/>
          </a:p>
        </p:txBody>
      </p:sp>
      <p:sp>
        <p:nvSpPr>
          <p:cNvPr id="17" name="Rectangle 2">
            <a:extLst>
              <a:ext uri="{FF2B5EF4-FFF2-40B4-BE49-F238E27FC236}">
                <a16:creationId xmlns:a16="http://schemas.microsoft.com/office/drawing/2014/main" id="{3136E78D-82CB-463A-ABCF-0BD624C2BF7A}"/>
              </a:ext>
            </a:extLst>
          </p:cNvPr>
          <p:cNvSpPr>
            <a:spLocks noChangeArrowheads="1"/>
          </p:cNvSpPr>
          <p:nvPr/>
        </p:nvSpPr>
        <p:spPr bwMode="auto">
          <a:xfrm>
            <a:off x="6767590" y="3438186"/>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cxnSp>
        <p:nvCxnSpPr>
          <p:cNvPr id="18" name="AutoShape 2">
            <a:extLst>
              <a:ext uri="{FF2B5EF4-FFF2-40B4-BE49-F238E27FC236}">
                <a16:creationId xmlns:a16="http://schemas.microsoft.com/office/drawing/2014/main" id="{5E24CF0A-3181-45CF-8A72-5D7B197BF149}"/>
              </a:ext>
            </a:extLst>
          </p:cNvPr>
          <p:cNvCxnSpPr>
            <a:cxnSpLocks noChangeShapeType="1"/>
          </p:cNvCxnSpPr>
          <p:nvPr/>
        </p:nvCxnSpPr>
        <p:spPr bwMode="auto">
          <a:xfrm>
            <a:off x="6205100" y="3803823"/>
            <a:ext cx="562490" cy="9174"/>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0" name="TextBox 19">
            <a:extLst>
              <a:ext uri="{FF2B5EF4-FFF2-40B4-BE49-F238E27FC236}">
                <a16:creationId xmlns:a16="http://schemas.microsoft.com/office/drawing/2014/main" id="{87345207-92FE-45D4-A0FF-EDB27E6E044F}"/>
              </a:ext>
            </a:extLst>
          </p:cNvPr>
          <p:cNvSpPr txBox="1"/>
          <p:nvPr/>
        </p:nvSpPr>
        <p:spPr>
          <a:xfrm>
            <a:off x="6534999" y="3636397"/>
            <a:ext cx="1853952" cy="307777"/>
          </a:xfrm>
          <a:prstGeom prst="rect">
            <a:avLst/>
          </a:prstGeom>
          <a:noFill/>
        </p:spPr>
        <p:txBody>
          <a:bodyPr wrap="square">
            <a:spAutoFit/>
          </a:bodyPr>
          <a:lstStyle/>
          <a:p>
            <a:pPr algn="ctr"/>
            <a:r>
              <a:rPr lang="el-GR" sz="1400" i="1" dirty="0">
                <a:latin typeface="Cambria" panose="02040503050406030204" pitchFamily="18" charset="0"/>
                <a:cs typeface="Times New Roman" panose="02020603050405020304" pitchFamily="18" charset="0"/>
              </a:rPr>
              <a:t>Β* </a:t>
            </a:r>
            <a:r>
              <a:rPr lang="el-GR" sz="1400" dirty="0">
                <a:latin typeface="Cambria" panose="02040503050406030204" pitchFamily="18" charset="0"/>
                <a:cs typeface="Times New Roman" panose="02020603050405020304" pitchFamily="18" charset="0"/>
              </a:rPr>
              <a:t>= 1110101</a:t>
            </a:r>
            <a:endParaRPr lang="el-GR" sz="1400" dirty="0"/>
          </a:p>
        </p:txBody>
      </p:sp>
      <p:sp>
        <p:nvSpPr>
          <p:cNvPr id="19" name="Rectangle 2">
            <a:extLst>
              <a:ext uri="{FF2B5EF4-FFF2-40B4-BE49-F238E27FC236}">
                <a16:creationId xmlns:a16="http://schemas.microsoft.com/office/drawing/2014/main" id="{FE9E14AE-ADEF-432F-8B98-303F29DBFDFA}"/>
              </a:ext>
            </a:extLst>
          </p:cNvPr>
          <p:cNvSpPr>
            <a:spLocks noChangeArrowheads="1"/>
          </p:cNvSpPr>
          <p:nvPr/>
        </p:nvSpPr>
        <p:spPr bwMode="auto">
          <a:xfrm>
            <a:off x="6767590" y="4977966"/>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cxnSp>
        <p:nvCxnSpPr>
          <p:cNvPr id="22" name="AutoShape 2">
            <a:extLst>
              <a:ext uri="{FF2B5EF4-FFF2-40B4-BE49-F238E27FC236}">
                <a16:creationId xmlns:a16="http://schemas.microsoft.com/office/drawing/2014/main" id="{F0372A7A-F48A-4FB2-864E-14DB113F6085}"/>
              </a:ext>
            </a:extLst>
          </p:cNvPr>
          <p:cNvCxnSpPr>
            <a:cxnSpLocks noChangeShapeType="1"/>
            <a:stCxn id="17" idx="2"/>
            <a:endCxn id="19" idx="0"/>
          </p:cNvCxnSpPr>
          <p:nvPr/>
        </p:nvCxnSpPr>
        <p:spPr bwMode="auto">
          <a:xfrm>
            <a:off x="7460534" y="4182724"/>
            <a:ext cx="0" cy="795242"/>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5" name="TextBox 24">
            <a:extLst>
              <a:ext uri="{FF2B5EF4-FFF2-40B4-BE49-F238E27FC236}">
                <a16:creationId xmlns:a16="http://schemas.microsoft.com/office/drawing/2014/main" id="{D2D69AA4-614A-4438-A1E6-4D0AF22BAC1C}"/>
              </a:ext>
            </a:extLst>
          </p:cNvPr>
          <p:cNvSpPr txBox="1"/>
          <p:nvPr/>
        </p:nvSpPr>
        <p:spPr>
          <a:xfrm>
            <a:off x="6679015" y="5068537"/>
            <a:ext cx="1709936" cy="523220"/>
          </a:xfrm>
          <a:prstGeom prst="rect">
            <a:avLst/>
          </a:prstGeom>
          <a:noFill/>
        </p:spPr>
        <p:txBody>
          <a:bodyPr wrap="square">
            <a:spAutoFit/>
          </a:bodyPr>
          <a:lstStyle/>
          <a:p>
            <a:pPr algn="ctr"/>
            <a:r>
              <a:rPr lang="el-GR" sz="1400" i="1" dirty="0">
                <a:latin typeface="Cambria" panose="02040503050406030204" pitchFamily="18" charset="0"/>
                <a:cs typeface="Times New Roman" panose="02020603050405020304" pitchFamily="18" charset="0"/>
              </a:rPr>
              <a:t>Χ </a:t>
            </a:r>
            <a:r>
              <a:rPr lang="el-GR" sz="1400" dirty="0">
                <a:latin typeface="Cambria" panose="02040503050406030204" pitchFamily="18" charset="0"/>
                <a:cs typeface="Times New Roman" panose="02020603050405020304" pitchFamily="18" charset="0"/>
              </a:rPr>
              <a:t>= (4,6)</a:t>
            </a:r>
          </a:p>
          <a:p>
            <a:pPr algn="ctr"/>
            <a:r>
              <a:rPr lang="el-GR" sz="1400" i="1" dirty="0">
                <a:latin typeface="Cambria" panose="02040503050406030204" pitchFamily="18" charset="0"/>
                <a:cs typeface="Times New Roman" panose="02020603050405020304" pitchFamily="18" charset="0"/>
              </a:rPr>
              <a:t>Υ</a:t>
            </a:r>
            <a:r>
              <a:rPr lang="el-GR" sz="1400" dirty="0">
                <a:latin typeface="Cambria" panose="02040503050406030204" pitchFamily="18" charset="0"/>
                <a:cs typeface="Times New Roman" panose="02020603050405020304" pitchFamily="18" charset="0"/>
              </a:rPr>
              <a:t> = (1,2,3,5,7) </a:t>
            </a:r>
            <a:endParaRPr lang="el-GR" sz="1400" dirty="0"/>
          </a:p>
        </p:txBody>
      </p:sp>
      <p:sp>
        <p:nvSpPr>
          <p:cNvPr id="23" name="Rectangle 2">
            <a:extLst>
              <a:ext uri="{FF2B5EF4-FFF2-40B4-BE49-F238E27FC236}">
                <a16:creationId xmlns:a16="http://schemas.microsoft.com/office/drawing/2014/main" id="{B0EF1616-A9A4-4A35-8F5F-29FFFD99774F}"/>
              </a:ext>
            </a:extLst>
          </p:cNvPr>
          <p:cNvSpPr>
            <a:spLocks noChangeArrowheads="1"/>
          </p:cNvSpPr>
          <p:nvPr/>
        </p:nvSpPr>
        <p:spPr bwMode="auto">
          <a:xfrm>
            <a:off x="4819212" y="4957768"/>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cxnSp>
        <p:nvCxnSpPr>
          <p:cNvPr id="26" name="AutoShape 2">
            <a:extLst>
              <a:ext uri="{FF2B5EF4-FFF2-40B4-BE49-F238E27FC236}">
                <a16:creationId xmlns:a16="http://schemas.microsoft.com/office/drawing/2014/main" id="{C618824B-E8AF-4251-BA7A-C94B36D31261}"/>
              </a:ext>
            </a:extLst>
          </p:cNvPr>
          <p:cNvCxnSpPr>
            <a:cxnSpLocks noChangeShapeType="1"/>
            <a:endCxn id="23" idx="3"/>
          </p:cNvCxnSpPr>
          <p:nvPr/>
        </p:nvCxnSpPr>
        <p:spPr bwMode="auto">
          <a:xfrm flipH="1">
            <a:off x="6205100" y="5330037"/>
            <a:ext cx="562490"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BBDF1FB-136B-4B8E-8835-6B77402FFA93}"/>
                  </a:ext>
                </a:extLst>
              </p:cNvPr>
              <p:cNvSpPr txBox="1"/>
              <p:nvPr/>
            </p:nvSpPr>
            <p:spPr>
              <a:xfrm>
                <a:off x="4797118" y="4975846"/>
                <a:ext cx="1407982" cy="523220"/>
              </a:xfrm>
              <a:prstGeom prst="rect">
                <a:avLst/>
              </a:prstGeom>
              <a:noFill/>
            </p:spPr>
            <p:txBody>
              <a:bodyPr wrap="square">
                <a:spAutoFit/>
              </a:bodyPr>
              <a:lstStyle/>
              <a:p>
                <a:pPr algn="ctr"/>
                <a14:m>
                  <m:oMath xmlns:m="http://schemas.openxmlformats.org/officeDocument/2006/math">
                    <m:sSub>
                      <m:sSubPr>
                        <m:ctrlPr>
                          <a:rPr lang="el-GR" sz="1400" i="1" smtClean="0">
                            <a:effectLst/>
                            <a:latin typeface="Cambria Math" panose="02040503050406030204" pitchFamily="18" charset="0"/>
                          </a:rPr>
                        </m:ctrlPr>
                      </m:sSubPr>
                      <m:e>
                        <m:r>
                          <a:rPr lang="el-GR" sz="1400" i="1">
                            <a:effectLst/>
                            <a:latin typeface="Cambria Math" panose="02040503050406030204" pitchFamily="18" charset="0"/>
                            <a:ea typeface="Times New Roman" panose="02020603050405020304" pitchFamily="18" charset="0"/>
                            <a:cs typeface="Times New Roman" panose="02020603050405020304" pitchFamily="18" charset="0"/>
                          </a:rPr>
                          <m:t>𝜋</m:t>
                        </m:r>
                      </m:e>
                      <m:sub>
                        <m:r>
                          <a:rPr lang="en-GB" sz="1400" i="1">
                            <a:effectLst/>
                            <a:latin typeface="Cambria Math" panose="02040503050406030204" pitchFamily="18" charset="0"/>
                            <a:ea typeface="Times New Roman" panose="02020603050405020304" pitchFamily="18" charset="0"/>
                            <a:cs typeface="Times New Roman" panose="02020603050405020304" pitchFamily="18" charset="0"/>
                          </a:rPr>
                          <m:t>𝑏</m:t>
                        </m:r>
                      </m:sub>
                    </m:sSub>
                  </m:oMath>
                </a14:m>
                <a:r>
                  <a:rPr lang="en-GB" sz="1400" dirty="0">
                    <a:effectLst/>
                    <a:latin typeface="Cambria" panose="02040503050406030204" pitchFamily="18" charset="0"/>
                    <a:ea typeface="Times New Roman" panose="02020603050405020304" pitchFamily="18" charset="0"/>
                    <a:cs typeface="Times New Roman" panose="02020603050405020304" pitchFamily="18" charset="0"/>
                  </a:rPr>
                  <a:t> = (4,6,7,5,3,2,1)</a:t>
                </a:r>
                <a:endParaRPr lang="el-GR" sz="1400" dirty="0"/>
              </a:p>
            </p:txBody>
          </p:sp>
        </mc:Choice>
        <mc:Fallback xmlns="">
          <p:sp>
            <p:nvSpPr>
              <p:cNvPr id="36" name="TextBox 35">
                <a:extLst>
                  <a:ext uri="{FF2B5EF4-FFF2-40B4-BE49-F238E27FC236}">
                    <a16:creationId xmlns:a16="http://schemas.microsoft.com/office/drawing/2014/main" id="{3BBDF1FB-136B-4B8E-8835-6B77402FFA93}"/>
                  </a:ext>
                </a:extLst>
              </p:cNvPr>
              <p:cNvSpPr txBox="1">
                <a:spLocks noRot="1" noChangeAspect="1" noMove="1" noResize="1" noEditPoints="1" noAdjustHandles="1" noChangeArrowheads="1" noChangeShapeType="1" noTextEdit="1"/>
              </p:cNvSpPr>
              <p:nvPr/>
            </p:nvSpPr>
            <p:spPr>
              <a:xfrm>
                <a:off x="4797118" y="4975846"/>
                <a:ext cx="1407982" cy="523220"/>
              </a:xfrm>
              <a:prstGeom prst="rect">
                <a:avLst/>
              </a:prstGeom>
              <a:blipFill>
                <a:blip r:embed="rId3"/>
                <a:stretch>
                  <a:fillRect t="-3488" b="-10465"/>
                </a:stretch>
              </a:blipFill>
            </p:spPr>
            <p:txBody>
              <a:bodyPr/>
              <a:lstStyle/>
              <a:p>
                <a:r>
                  <a:rPr lang="el-GR">
                    <a:noFill/>
                  </a:rPr>
                  <a:t> </a:t>
                </a:r>
              </a:p>
            </p:txBody>
          </p:sp>
        </mc:Fallback>
      </mc:AlternateContent>
      <p:sp>
        <p:nvSpPr>
          <p:cNvPr id="27" name="Rectangle 2">
            <a:extLst>
              <a:ext uri="{FF2B5EF4-FFF2-40B4-BE49-F238E27FC236}">
                <a16:creationId xmlns:a16="http://schemas.microsoft.com/office/drawing/2014/main" id="{C8339FB7-A553-485F-BE69-DB8B2F09914F}"/>
              </a:ext>
            </a:extLst>
          </p:cNvPr>
          <p:cNvSpPr>
            <a:spLocks noChangeArrowheads="1"/>
          </p:cNvSpPr>
          <p:nvPr/>
        </p:nvSpPr>
        <p:spPr bwMode="auto">
          <a:xfrm>
            <a:off x="2842734" y="4957768"/>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cxnSp>
        <p:nvCxnSpPr>
          <p:cNvPr id="28" name="AutoShape 2">
            <a:extLst>
              <a:ext uri="{FF2B5EF4-FFF2-40B4-BE49-F238E27FC236}">
                <a16:creationId xmlns:a16="http://schemas.microsoft.com/office/drawing/2014/main" id="{F2945A11-8F23-4D7A-A20F-CABA7AE197AF}"/>
              </a:ext>
            </a:extLst>
          </p:cNvPr>
          <p:cNvCxnSpPr>
            <a:cxnSpLocks noChangeShapeType="1"/>
          </p:cNvCxnSpPr>
          <p:nvPr/>
        </p:nvCxnSpPr>
        <p:spPr bwMode="auto">
          <a:xfrm flipH="1">
            <a:off x="4256722" y="5330037"/>
            <a:ext cx="562490"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9" name="TextBox 28">
            <a:extLst>
              <a:ext uri="{FF2B5EF4-FFF2-40B4-BE49-F238E27FC236}">
                <a16:creationId xmlns:a16="http://schemas.microsoft.com/office/drawing/2014/main" id="{F8A951D6-9601-4E11-851F-D262DB6D2221}"/>
              </a:ext>
            </a:extLst>
          </p:cNvPr>
          <p:cNvSpPr txBox="1"/>
          <p:nvPr/>
        </p:nvSpPr>
        <p:spPr>
          <a:xfrm>
            <a:off x="2537940" y="5073354"/>
            <a:ext cx="1976207" cy="523220"/>
          </a:xfrm>
          <a:prstGeom prst="rect">
            <a:avLst/>
          </a:prstGeom>
          <a:noFill/>
        </p:spPr>
        <p:txBody>
          <a:bodyPr wrap="square">
            <a:spAutoFit/>
          </a:bodyPr>
          <a:lstStyle/>
          <a:p>
            <a:pPr algn="ctr"/>
            <a:r>
              <a:rPr lang="en-GB" sz="1400" dirty="0">
                <a:latin typeface="Cambria" panose="02040503050406030204" pitchFamily="18" charset="0"/>
                <a:ea typeface="Cambria" panose="02040503050406030204" pitchFamily="18" charset="0"/>
              </a:rPr>
              <a:t>(4,1), (6,2), </a:t>
            </a:r>
          </a:p>
          <a:p>
            <a:pPr algn="ctr"/>
            <a:r>
              <a:rPr lang="en-GB" sz="1400" dirty="0">
                <a:latin typeface="Cambria" panose="02040503050406030204" pitchFamily="18" charset="0"/>
                <a:ea typeface="Cambria" panose="02040503050406030204" pitchFamily="18" charset="0"/>
              </a:rPr>
              <a:t>(7,3), (5)</a:t>
            </a:r>
            <a:endParaRPr lang="el-GR" sz="1400" dirty="0">
              <a:latin typeface="Cambria" panose="02040503050406030204" pitchFamily="18" charset="0"/>
              <a:ea typeface="Cambria" panose="02040503050406030204" pitchFamily="18" charset="0"/>
            </a:endParaRPr>
          </a:p>
        </p:txBody>
      </p:sp>
      <p:sp>
        <p:nvSpPr>
          <p:cNvPr id="30" name="Rectangle 2">
            <a:extLst>
              <a:ext uri="{FF2B5EF4-FFF2-40B4-BE49-F238E27FC236}">
                <a16:creationId xmlns:a16="http://schemas.microsoft.com/office/drawing/2014/main" id="{BC81462F-DF9F-4070-B3FD-33D4B9DA9A0C}"/>
              </a:ext>
            </a:extLst>
          </p:cNvPr>
          <p:cNvSpPr>
            <a:spLocks noChangeArrowheads="1"/>
          </p:cNvSpPr>
          <p:nvPr/>
        </p:nvSpPr>
        <p:spPr bwMode="auto">
          <a:xfrm>
            <a:off x="909592" y="4968212"/>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cxnSp>
        <p:nvCxnSpPr>
          <p:cNvPr id="31" name="AutoShape 2">
            <a:extLst>
              <a:ext uri="{FF2B5EF4-FFF2-40B4-BE49-F238E27FC236}">
                <a16:creationId xmlns:a16="http://schemas.microsoft.com/office/drawing/2014/main" id="{89492107-060F-44CC-BE41-06EF9324C92C}"/>
              </a:ext>
            </a:extLst>
          </p:cNvPr>
          <p:cNvCxnSpPr>
            <a:cxnSpLocks noChangeShapeType="1"/>
          </p:cNvCxnSpPr>
          <p:nvPr/>
        </p:nvCxnSpPr>
        <p:spPr bwMode="auto">
          <a:xfrm flipH="1">
            <a:off x="2284924" y="5348115"/>
            <a:ext cx="562490"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32" name="TextBox 31">
            <a:extLst>
              <a:ext uri="{FF2B5EF4-FFF2-40B4-BE49-F238E27FC236}">
                <a16:creationId xmlns:a16="http://schemas.microsoft.com/office/drawing/2014/main" id="{6A976727-B8FF-4D71-AE17-1F69B5D69A1F}"/>
              </a:ext>
            </a:extLst>
          </p:cNvPr>
          <p:cNvSpPr txBox="1"/>
          <p:nvPr/>
        </p:nvSpPr>
        <p:spPr>
          <a:xfrm>
            <a:off x="852536" y="5071517"/>
            <a:ext cx="1516283" cy="523220"/>
          </a:xfrm>
          <a:prstGeom prst="rect">
            <a:avLst/>
          </a:prstGeom>
          <a:noFill/>
        </p:spPr>
        <p:txBody>
          <a:bodyPr wrap="square">
            <a:spAutoFit/>
          </a:bodyPr>
          <a:lstStyle/>
          <a:p>
            <a:pPr algn="ctr"/>
            <a:r>
              <a:rPr lang="el-GR" sz="1400" i="1" dirty="0">
                <a:effectLst/>
                <a:latin typeface="Cambria" panose="02040503050406030204" pitchFamily="18" charset="0"/>
                <a:ea typeface="Times New Roman" panose="02020603050405020304" pitchFamily="18" charset="0"/>
                <a:cs typeface="Times New Roman" panose="02020603050405020304" pitchFamily="18" charset="0"/>
              </a:rPr>
              <a:t>π</a:t>
            </a:r>
            <a:r>
              <a:rPr lang="en-GB" sz="1400" i="1" dirty="0">
                <a:effectLst/>
                <a:latin typeface="Cambria" panose="02040503050406030204" pitchFamily="18" charset="0"/>
                <a:ea typeface="Times New Roman" panose="02020603050405020304" pitchFamily="18" charset="0"/>
                <a:cs typeface="Times New Roman" panose="02020603050405020304" pitchFamily="18" charset="0"/>
              </a:rPr>
              <a:t>* </a:t>
            </a:r>
            <a:r>
              <a:rPr lang="en-GB" sz="1400" dirty="0">
                <a:effectLst/>
                <a:latin typeface="Cambria" panose="02040503050406030204" pitchFamily="18" charset="0"/>
                <a:ea typeface="Times New Roman" panose="02020603050405020304" pitchFamily="18" charset="0"/>
                <a:cs typeface="Times New Roman" panose="02020603050405020304" pitchFamily="18" charset="0"/>
              </a:rPr>
              <a:t> = (4,6,7,1,5,2,3)</a:t>
            </a:r>
            <a:endParaRPr lang="el-GR" sz="1400" dirty="0"/>
          </a:p>
        </p:txBody>
      </p:sp>
      <p:sp>
        <p:nvSpPr>
          <p:cNvPr id="35" name="Rectangle 7">
            <a:extLst>
              <a:ext uri="{FF2B5EF4-FFF2-40B4-BE49-F238E27FC236}">
                <a16:creationId xmlns:a16="http://schemas.microsoft.com/office/drawing/2014/main" id="{3C631A17-7321-4812-99B4-2D2725D33143}"/>
              </a:ext>
            </a:extLst>
          </p:cNvPr>
          <p:cNvSpPr/>
          <p:nvPr/>
        </p:nvSpPr>
        <p:spPr>
          <a:xfrm>
            <a:off x="800073" y="1465734"/>
            <a:ext cx="7948391" cy="1200329"/>
          </a:xfrm>
          <a:prstGeom prst="rect">
            <a:avLst/>
          </a:prstGeom>
        </p:spPr>
        <p:txBody>
          <a:bodyPr wrap="square">
            <a:spAutoFit/>
          </a:bodyPr>
          <a:lstStyle/>
          <a:p>
            <a:pPr marL="0" lvl="3"/>
            <a:r>
              <a:rPr lang="en-GB" b="1" dirty="0">
                <a:solidFill>
                  <a:srgbClr val="C00000"/>
                </a:solidFill>
                <a:latin typeface="Times New Roman" pitchFamily="18" charset="0"/>
                <a:cs typeface="Times New Roman" pitchFamily="18" charset="0"/>
                <a:sym typeface="Wingdings" pitchFamily="2" charset="2"/>
              </a:rPr>
              <a:t>K</a:t>
            </a:r>
            <a:r>
              <a:rPr lang="el-GR" b="1" dirty="0" err="1">
                <a:solidFill>
                  <a:srgbClr val="C00000"/>
                </a:solidFill>
                <a:latin typeface="Times New Roman" pitchFamily="18" charset="0"/>
                <a:cs typeface="Times New Roman" pitchFamily="18" charset="0"/>
                <a:sym typeface="Wingdings" pitchFamily="2" charset="2"/>
              </a:rPr>
              <a:t>ωδικοποίηση</a:t>
            </a:r>
            <a:r>
              <a:rPr lang="el-GR" b="1" dirty="0">
                <a:solidFill>
                  <a:srgbClr val="C00000"/>
                </a:solidFill>
                <a:latin typeface="Times New Roman" pitchFamily="18" charset="0"/>
                <a:cs typeface="Times New Roman" pitchFamily="18" charset="0"/>
                <a:sym typeface="Wingdings" pitchFamily="2" charset="2"/>
              </a:rPr>
              <a:t> αριθμών σε </a:t>
            </a:r>
            <a:r>
              <a:rPr lang="el-GR" b="1" dirty="0" err="1">
                <a:solidFill>
                  <a:srgbClr val="C00000"/>
                </a:solidFill>
                <a:latin typeface="Times New Roman" pitchFamily="18" charset="0"/>
                <a:cs typeface="Times New Roman" pitchFamily="18" charset="0"/>
                <a:sym typeface="Wingdings" pitchFamily="2" charset="2"/>
              </a:rPr>
              <a:t>αυτοαναστρέφουσες</a:t>
            </a:r>
            <a:r>
              <a:rPr lang="el-GR" b="1" dirty="0">
                <a:solidFill>
                  <a:srgbClr val="C00000"/>
                </a:solidFill>
                <a:latin typeface="Times New Roman" pitchFamily="18" charset="0"/>
                <a:cs typeface="Times New Roman" pitchFamily="18" charset="0"/>
                <a:sym typeface="Wingdings" pitchFamily="2" charset="2"/>
              </a:rPr>
              <a:t> μεταθέσεις</a:t>
            </a:r>
            <a:r>
              <a:rPr lang="en-US" b="1" dirty="0">
                <a:solidFill>
                  <a:srgbClr val="C00000"/>
                </a:solidFill>
                <a:latin typeface="Times New Roman" pitchFamily="18" charset="0"/>
                <a:cs typeface="Times New Roman" pitchFamily="18" charset="0"/>
                <a:sym typeface="Wingdings" pitchFamily="2" charset="2"/>
              </a:rPr>
              <a:t> </a:t>
            </a:r>
            <a:r>
              <a:rPr lang="en-US" b="1" dirty="0" err="1">
                <a:solidFill>
                  <a:srgbClr val="C00000"/>
                </a:solidFill>
                <a:latin typeface="Times New Roman" pitchFamily="18" charset="0"/>
                <a:cs typeface="Times New Roman" pitchFamily="18" charset="0"/>
                <a:sym typeface="Wingdings" pitchFamily="2" charset="2"/>
              </a:rPr>
              <a:t>w_SiP</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br>
              <a:rPr lang="en-US" sz="1800" dirty="0">
                <a:effectLst/>
                <a:latin typeface="Cambria" panose="02040503050406030204" pitchFamily="18" charset="0"/>
                <a:ea typeface="Times New Roman" panose="02020603050405020304" pitchFamily="18" charset="0"/>
                <a:cs typeface="Times New Roman" panose="02020603050405020304" pitchFamily="18" charset="0"/>
              </a:rPr>
            </a:b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Έστω ότι έχουμε το υδατόσημα </a:t>
            </a:r>
            <a:r>
              <a:rPr lang="en-GB" sz="1800" i="1" dirty="0">
                <a:effectLst/>
                <a:latin typeface="Cambria" panose="02040503050406030204" pitchFamily="18" charset="0"/>
                <a:ea typeface="Times New Roman" panose="02020603050405020304" pitchFamily="18" charset="0"/>
                <a:cs typeface="Times New Roman" panose="02020603050405020304" pitchFamily="18" charset="0"/>
              </a:rPr>
              <a:t>w</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 5, η δυαδική αναπαράσταση του είναι η </a:t>
            </a:r>
            <a:r>
              <a:rPr lang="en-US" sz="1800" dirty="0">
                <a:effectLst/>
                <a:latin typeface="Cambria" panose="02040503050406030204" pitchFamily="18" charset="0"/>
                <a:ea typeface="Times New Roman" panose="02020603050405020304" pitchFamily="18" charset="0"/>
                <a:cs typeface="Times New Roman" panose="02020603050405020304" pitchFamily="18" charset="0"/>
              </a:rPr>
              <a:t> </a:t>
            </a:r>
            <a:br>
              <a:rPr lang="en-US" sz="1800" dirty="0">
                <a:effectLst/>
                <a:latin typeface="Cambria" panose="02040503050406030204" pitchFamily="18" charset="0"/>
                <a:ea typeface="Times New Roman" panose="02020603050405020304" pitchFamily="18" charset="0"/>
                <a:cs typeface="Times New Roman" panose="02020603050405020304" pitchFamily="18" charset="0"/>
              </a:rPr>
            </a:br>
            <a:r>
              <a:rPr lang="el-GR" sz="1800" i="1" dirty="0">
                <a:effectLst/>
                <a:latin typeface="Cambria" panose="02040503050406030204" pitchFamily="18" charset="0"/>
                <a:ea typeface="Times New Roman" panose="02020603050405020304" pitchFamily="18" charset="0"/>
                <a:cs typeface="Times New Roman" panose="02020603050405020304" pitchFamily="18" charset="0"/>
              </a:rPr>
              <a:t>Β</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 101 με μήκος </a:t>
            </a:r>
            <a:r>
              <a:rPr lang="el-GR" sz="1800" i="1" dirty="0">
                <a:effectLst/>
                <a:latin typeface="Cambria" panose="02040503050406030204" pitchFamily="18" charset="0"/>
                <a:ea typeface="Times New Roman" panose="02020603050405020304" pitchFamily="18" charset="0"/>
                <a:cs typeface="Times New Roman" panose="02020603050405020304" pitchFamily="18" charset="0"/>
              </a:rPr>
              <a:t>Ν.</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 </a:t>
            </a:r>
            <a:endParaRPr lang="el-GR" dirty="0">
              <a:solidFill>
                <a:schemeClr val="tx1">
                  <a:lumMod val="95000"/>
                  <a:lumOff val="5000"/>
                </a:schemeClr>
              </a:solidFill>
              <a:latin typeface="Times New Roman" pitchFamily="18" charset="0"/>
              <a:cs typeface="Times New Roman" pitchFamily="18" charset="0"/>
              <a:sym typeface="Wingdings" pitchFamily="2" charset="2"/>
            </a:endParaRPr>
          </a:p>
        </p:txBody>
      </p:sp>
    </p:spTree>
    <p:extLst>
      <p:ext uri="{BB962C8B-B14F-4D97-AF65-F5344CB8AC3E}">
        <p14:creationId xmlns:p14="http://schemas.microsoft.com/office/powerpoint/2010/main" val="40055061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1" name="Rectangle 7"/>
          <p:cNvSpPr/>
          <p:nvPr/>
        </p:nvSpPr>
        <p:spPr>
          <a:xfrm>
            <a:off x="800073" y="1465734"/>
            <a:ext cx="7881877" cy="923330"/>
          </a:xfrm>
          <a:prstGeom prst="rect">
            <a:avLst/>
          </a:prstGeom>
        </p:spPr>
        <p:txBody>
          <a:bodyPr wrap="square">
            <a:spAutoFit/>
          </a:bodyPr>
          <a:lstStyle/>
          <a:p>
            <a:pPr marL="0" lvl="3"/>
            <a:r>
              <a:rPr lang="en-GB" b="1" dirty="0">
                <a:solidFill>
                  <a:srgbClr val="C00000"/>
                </a:solidFill>
                <a:latin typeface="Times New Roman" pitchFamily="18" charset="0"/>
                <a:cs typeface="Times New Roman" pitchFamily="18" charset="0"/>
                <a:sym typeface="Wingdings" pitchFamily="2" charset="2"/>
              </a:rPr>
              <a:t>A</a:t>
            </a:r>
            <a:r>
              <a:rPr lang="el-GR" b="1" dirty="0" err="1">
                <a:solidFill>
                  <a:srgbClr val="C00000"/>
                </a:solidFill>
                <a:latin typeface="Times New Roman" pitchFamily="18" charset="0"/>
                <a:cs typeface="Times New Roman" pitchFamily="18" charset="0"/>
                <a:sym typeface="Wingdings" pitchFamily="2" charset="2"/>
              </a:rPr>
              <a:t>ποκωδικοποίηση</a:t>
            </a:r>
            <a:r>
              <a:rPr lang="el-GR" b="1" dirty="0">
                <a:solidFill>
                  <a:srgbClr val="C00000"/>
                </a:solidFill>
                <a:latin typeface="Times New Roman" pitchFamily="18" charset="0"/>
                <a:cs typeface="Times New Roman" pitchFamily="18" charset="0"/>
                <a:sym typeface="Wingdings" pitchFamily="2" charset="2"/>
              </a:rPr>
              <a:t> </a:t>
            </a:r>
            <a:r>
              <a:rPr lang="el-GR" b="1" dirty="0" err="1">
                <a:solidFill>
                  <a:srgbClr val="C00000"/>
                </a:solidFill>
                <a:latin typeface="Times New Roman" pitchFamily="18" charset="0"/>
                <a:cs typeface="Times New Roman" pitchFamily="18" charset="0"/>
                <a:sym typeface="Wingdings" pitchFamily="2" charset="2"/>
              </a:rPr>
              <a:t>αυτοαναστρέφουσας</a:t>
            </a:r>
            <a:r>
              <a:rPr lang="el-GR" b="1" dirty="0">
                <a:solidFill>
                  <a:srgbClr val="C00000"/>
                </a:solidFill>
                <a:latin typeface="Times New Roman" pitchFamily="18" charset="0"/>
                <a:cs typeface="Times New Roman" pitchFamily="18" charset="0"/>
                <a:sym typeface="Wingdings" pitchFamily="2" charset="2"/>
              </a:rPr>
              <a:t> </a:t>
            </a:r>
            <a:r>
              <a:rPr lang="el-GR" b="1" dirty="0" err="1">
                <a:solidFill>
                  <a:srgbClr val="C00000"/>
                </a:solidFill>
                <a:latin typeface="Times New Roman" pitchFamily="18" charset="0"/>
                <a:cs typeface="Times New Roman" pitchFamily="18" charset="0"/>
                <a:sym typeface="Wingdings" pitchFamily="2" charset="2"/>
              </a:rPr>
              <a:t>μεταθέσης</a:t>
            </a:r>
            <a:r>
              <a:rPr lang="el-GR" b="1" dirty="0">
                <a:solidFill>
                  <a:srgbClr val="C00000"/>
                </a:solidFill>
                <a:latin typeface="Times New Roman" pitchFamily="18" charset="0"/>
                <a:cs typeface="Times New Roman" pitchFamily="18" charset="0"/>
                <a:sym typeface="Wingdings" pitchFamily="2" charset="2"/>
              </a:rPr>
              <a:t> σε αριθμό</a:t>
            </a:r>
            <a:r>
              <a:rPr lang="en-US" b="1" dirty="0">
                <a:solidFill>
                  <a:srgbClr val="C00000"/>
                </a:solidFill>
                <a:latin typeface="Times New Roman" pitchFamily="18" charset="0"/>
                <a:cs typeface="Times New Roman" pitchFamily="18" charset="0"/>
                <a:sym typeface="Wingdings" pitchFamily="2" charset="2"/>
              </a:rPr>
              <a:t> </a:t>
            </a:r>
            <a:r>
              <a:rPr lang="en-US" b="1" dirty="0" err="1">
                <a:solidFill>
                  <a:srgbClr val="C00000"/>
                </a:solidFill>
                <a:latin typeface="Times New Roman" pitchFamily="18" charset="0"/>
                <a:cs typeface="Times New Roman" pitchFamily="18" charset="0"/>
                <a:sym typeface="Wingdings" pitchFamily="2" charset="2"/>
              </a:rPr>
              <a:t>SiP_w</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br>
              <a:rPr lang="en-US" dirty="0">
                <a:latin typeface="Cambria" panose="02040503050406030204" pitchFamily="18" charset="0"/>
                <a:ea typeface="Times New Roman" panose="02020603050405020304" pitchFamily="18" charset="0"/>
                <a:cs typeface="Times New Roman" panose="02020603050405020304" pitchFamily="18" charset="0"/>
              </a:rPr>
            </a:br>
            <a:r>
              <a:rPr lang="el-GR" dirty="0">
                <a:latin typeface="Cambria" panose="02040503050406030204" pitchFamily="18" charset="0"/>
                <a:ea typeface="Times New Roman" panose="02020603050405020304" pitchFamily="18" charset="0"/>
                <a:cs typeface="Times New Roman" panose="02020603050405020304" pitchFamily="18" charset="0"/>
              </a:rPr>
              <a:t>Έστω </a:t>
            </a:r>
            <a:r>
              <a:rPr lang="el-GR" sz="1800" i="1" dirty="0">
                <a:effectLst/>
                <a:latin typeface="Cambria" panose="02040503050406030204" pitchFamily="18" charset="0"/>
                <a:ea typeface="Times New Roman" panose="02020603050405020304" pitchFamily="18" charset="0"/>
                <a:cs typeface="Times New Roman" panose="02020603050405020304" pitchFamily="18" charset="0"/>
              </a:rPr>
              <a:t>π</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 (4,6,7,1,5,2,3)</a:t>
            </a:r>
            <a:r>
              <a:rPr lang="el-GR" dirty="0">
                <a:latin typeface="Cambria" panose="02040503050406030204" pitchFamily="18" charset="0"/>
                <a:ea typeface="Times New Roman" panose="02020603050405020304" pitchFamily="18" charset="0"/>
                <a:cs typeface="Times New Roman" panose="02020603050405020304" pitchFamily="18" charset="0"/>
              </a:rPr>
              <a:t>. </a:t>
            </a:r>
            <a:endParaRPr lang="el-GR" dirty="0">
              <a:solidFill>
                <a:schemeClr val="tx1">
                  <a:lumMod val="95000"/>
                  <a:lumOff val="5000"/>
                </a:schemeClr>
              </a:solidFill>
              <a:latin typeface="Times New Roman" pitchFamily="18" charset="0"/>
              <a:cs typeface="Times New Roman" pitchFamily="18" charset="0"/>
              <a:sym typeface="Wingdings" pitchFamily="2" charset="2"/>
            </a:endParaRPr>
          </a:p>
        </p:txBody>
      </p: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98</a:t>
            </a:fld>
            <a:endParaRPr lang="el-GR" altLang="el-GR" sz="1200" dirty="0">
              <a:latin typeface="Cambria" pitchFamily="18" charset="0"/>
            </a:endParaRPr>
          </a:p>
        </p:txBody>
      </p:sp>
      <p:sp>
        <p:nvSpPr>
          <p:cNvPr id="2" name="Rectangle 2">
            <a:extLst>
              <a:ext uri="{FF2B5EF4-FFF2-40B4-BE49-F238E27FC236}">
                <a16:creationId xmlns:a16="http://schemas.microsoft.com/office/drawing/2014/main" id="{5B8DF3E5-4156-41B8-8B67-B72E3B6933CD}"/>
              </a:ext>
            </a:extLst>
          </p:cNvPr>
          <p:cNvSpPr>
            <a:spLocks noChangeArrowheads="1"/>
          </p:cNvSpPr>
          <p:nvPr/>
        </p:nvSpPr>
        <p:spPr bwMode="auto">
          <a:xfrm>
            <a:off x="877963" y="3433716"/>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sp>
        <p:nvSpPr>
          <p:cNvPr id="3" name="TextBox 2">
            <a:extLst>
              <a:ext uri="{FF2B5EF4-FFF2-40B4-BE49-F238E27FC236}">
                <a16:creationId xmlns:a16="http://schemas.microsoft.com/office/drawing/2014/main" id="{1B55F5AE-CE57-4630-AFE4-8D1CBFA1FE66}"/>
              </a:ext>
            </a:extLst>
          </p:cNvPr>
          <p:cNvSpPr txBox="1"/>
          <p:nvPr/>
        </p:nvSpPr>
        <p:spPr>
          <a:xfrm>
            <a:off x="877963" y="3525416"/>
            <a:ext cx="1385888" cy="738664"/>
          </a:xfrm>
          <a:prstGeom prst="rect">
            <a:avLst/>
          </a:prstGeom>
          <a:noFill/>
        </p:spPr>
        <p:txBody>
          <a:bodyPr wrap="square" rtlCol="0">
            <a:spAutoFit/>
          </a:bodyPr>
          <a:lstStyle/>
          <a:p>
            <a:pPr algn="ctr"/>
            <a:r>
              <a:rPr lang="el-GR" sz="1400" i="1" dirty="0">
                <a:effectLst/>
                <a:latin typeface="Cambria" panose="02040503050406030204" pitchFamily="18" charset="0"/>
                <a:ea typeface="Times New Roman" panose="02020603050405020304" pitchFamily="18" charset="0"/>
                <a:cs typeface="Times New Roman" panose="02020603050405020304" pitchFamily="18" charset="0"/>
              </a:rPr>
              <a:t>π</a:t>
            </a:r>
            <a:r>
              <a:rPr lang="en-GB" sz="1400" i="1" dirty="0">
                <a:effectLst/>
                <a:latin typeface="Cambria" panose="02040503050406030204" pitchFamily="18" charset="0"/>
                <a:ea typeface="Times New Roman" panose="02020603050405020304" pitchFamily="18" charset="0"/>
                <a:cs typeface="Times New Roman" panose="02020603050405020304" pitchFamily="18" charset="0"/>
              </a:rPr>
              <a:t>* </a:t>
            </a:r>
            <a:r>
              <a:rPr lang="en-GB" sz="1400" dirty="0">
                <a:effectLst/>
                <a:latin typeface="Cambria" panose="02040503050406030204" pitchFamily="18" charset="0"/>
                <a:ea typeface="Times New Roman" panose="02020603050405020304" pitchFamily="18" charset="0"/>
                <a:cs typeface="Times New Roman" panose="02020603050405020304" pitchFamily="18" charset="0"/>
              </a:rPr>
              <a:t> = (4,6,7,1,5,2,3)</a:t>
            </a:r>
            <a:endParaRPr lang="el-GR" sz="1400" dirty="0"/>
          </a:p>
          <a:p>
            <a:pPr algn="ctr"/>
            <a:endParaRPr lang="el-GR" sz="1400" dirty="0"/>
          </a:p>
        </p:txBody>
      </p:sp>
    </p:spTree>
    <p:extLst>
      <p:ext uri="{BB962C8B-B14F-4D97-AF65-F5344CB8AC3E}">
        <p14:creationId xmlns:p14="http://schemas.microsoft.com/office/powerpoint/2010/main" val="20685614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04770" y="188640"/>
            <a:ext cx="7507590" cy="800796"/>
          </a:xfrm>
        </p:spPr>
        <p:txBody>
          <a:bodyPr anchor="b">
            <a:noAutofit/>
          </a:bodyPr>
          <a:lstStyle/>
          <a:p>
            <a:pPr marL="596646" indent="-514350"/>
            <a:r>
              <a:rPr lang="en-US" sz="2800" dirty="0">
                <a:solidFill>
                  <a:schemeClr val="accent5">
                    <a:lumMod val="75000"/>
                  </a:schemeClr>
                </a:solidFill>
                <a:latin typeface="Century Schoolbook" pitchFamily="18" charset="0"/>
              </a:rPr>
              <a:t>2 </a:t>
            </a:r>
            <a:r>
              <a:rPr lang="el-GR" sz="2800" dirty="0">
                <a:solidFill>
                  <a:schemeClr val="accent5">
                    <a:lumMod val="75000"/>
                  </a:schemeClr>
                </a:solidFill>
                <a:latin typeface="Century Schoolbook" pitchFamily="18" charset="0"/>
              </a:rPr>
              <a:t>Θεωρητικό υπόβαθρο</a:t>
            </a:r>
            <a:endParaRPr lang="en-US" sz="2800" dirty="0">
              <a:solidFill>
                <a:schemeClr val="accent5">
                  <a:lumMod val="75000"/>
                </a:schemeClr>
              </a:solidFill>
              <a:latin typeface="Century Schoolbook" pitchFamily="18" charset="0"/>
            </a:endParaRPr>
          </a:p>
        </p:txBody>
      </p:sp>
      <p:pic>
        <p:nvPicPr>
          <p:cNvPr id="34" name="Picture 2" descr="C:\Users\user\Desktop\SDN-Documents\My-WWW\My-page-2011\images\bullet02.png"/>
          <p:cNvPicPr>
            <a:picLocks noChangeAspect="1" noChangeArrowheads="1"/>
          </p:cNvPicPr>
          <p:nvPr/>
        </p:nvPicPr>
        <p:blipFill>
          <a:blip r:embed="rId2" cstate="print"/>
          <a:srcRect/>
          <a:stretch>
            <a:fillRect/>
          </a:stretch>
        </p:blipFill>
        <p:spPr bwMode="auto">
          <a:xfrm rot="725230">
            <a:off x="527195" y="1585582"/>
            <a:ext cx="198982" cy="189507"/>
          </a:xfrm>
          <a:prstGeom prst="rect">
            <a:avLst/>
          </a:prstGeom>
          <a:noFill/>
          <a:ln w="3175">
            <a:solidFill>
              <a:srgbClr val="C00000"/>
            </a:solidFill>
          </a:ln>
        </p:spPr>
      </p:pic>
      <p:cxnSp>
        <p:nvCxnSpPr>
          <p:cNvPr id="38" name="Straight Connector 16"/>
          <p:cNvCxnSpPr/>
          <p:nvPr/>
        </p:nvCxnSpPr>
        <p:spPr>
          <a:xfrm>
            <a:off x="456393" y="1152148"/>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Straight Connector 15"/>
          <p:cNvCxnSpPr/>
          <p:nvPr/>
        </p:nvCxnSpPr>
        <p:spPr>
          <a:xfrm>
            <a:off x="452351" y="6364577"/>
            <a:ext cx="8229600"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4" name="Slide Number Placeholder 4"/>
          <p:cNvSpPr>
            <a:spLocks noGrp="1"/>
          </p:cNvSpPr>
          <p:nvPr>
            <p:ph type="sldNum" sz="quarter" idx="12"/>
          </p:nvPr>
        </p:nvSpPr>
        <p:spPr>
          <a:xfrm>
            <a:off x="594360" y="6392479"/>
            <a:ext cx="1405872" cy="251231"/>
          </a:xfrm>
          <a:noFill/>
        </p:spPr>
        <p:txBody>
          <a:bodyPr/>
          <a:lstStyle/>
          <a:p>
            <a:fld id="{0DB2D08D-215C-4936-A661-3CD9FE57680A}" type="slidenum">
              <a:rPr lang="el-GR" altLang="el-GR" sz="1200" smtClean="0">
                <a:latin typeface="Cambria" pitchFamily="18" charset="0"/>
              </a:rPr>
              <a:pPr/>
              <a:t>99</a:t>
            </a:fld>
            <a:endParaRPr lang="el-GR" altLang="el-GR" sz="1200" dirty="0">
              <a:latin typeface="Cambria" pitchFamily="18" charset="0"/>
            </a:endParaRPr>
          </a:p>
        </p:txBody>
      </p:sp>
      <p:sp>
        <p:nvSpPr>
          <p:cNvPr id="2" name="Rectangle 2">
            <a:extLst>
              <a:ext uri="{FF2B5EF4-FFF2-40B4-BE49-F238E27FC236}">
                <a16:creationId xmlns:a16="http://schemas.microsoft.com/office/drawing/2014/main" id="{5B8DF3E5-4156-41B8-8B67-B72E3B6933CD}"/>
              </a:ext>
            </a:extLst>
          </p:cNvPr>
          <p:cNvSpPr>
            <a:spLocks noChangeArrowheads="1"/>
          </p:cNvSpPr>
          <p:nvPr/>
        </p:nvSpPr>
        <p:spPr bwMode="auto">
          <a:xfrm>
            <a:off x="877963" y="3433716"/>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sp>
        <p:nvSpPr>
          <p:cNvPr id="3" name="TextBox 2">
            <a:extLst>
              <a:ext uri="{FF2B5EF4-FFF2-40B4-BE49-F238E27FC236}">
                <a16:creationId xmlns:a16="http://schemas.microsoft.com/office/drawing/2014/main" id="{1B55F5AE-CE57-4630-AFE4-8D1CBFA1FE66}"/>
              </a:ext>
            </a:extLst>
          </p:cNvPr>
          <p:cNvSpPr txBox="1"/>
          <p:nvPr/>
        </p:nvSpPr>
        <p:spPr>
          <a:xfrm>
            <a:off x="877963" y="3528391"/>
            <a:ext cx="1385888" cy="523220"/>
          </a:xfrm>
          <a:prstGeom prst="rect">
            <a:avLst/>
          </a:prstGeom>
          <a:noFill/>
        </p:spPr>
        <p:txBody>
          <a:bodyPr wrap="square" rtlCol="0">
            <a:spAutoFit/>
          </a:bodyPr>
          <a:lstStyle/>
          <a:p>
            <a:pPr algn="ctr"/>
            <a:r>
              <a:rPr lang="el-GR" sz="1400" i="1" dirty="0">
                <a:effectLst/>
                <a:latin typeface="Cambria" panose="02040503050406030204" pitchFamily="18" charset="0"/>
                <a:ea typeface="Times New Roman" panose="02020603050405020304" pitchFamily="18" charset="0"/>
                <a:cs typeface="Times New Roman" panose="02020603050405020304" pitchFamily="18" charset="0"/>
              </a:rPr>
              <a:t>π</a:t>
            </a:r>
            <a:r>
              <a:rPr lang="en-GB" sz="1400" i="1" dirty="0">
                <a:effectLst/>
                <a:latin typeface="Cambria" panose="02040503050406030204" pitchFamily="18" charset="0"/>
                <a:ea typeface="Times New Roman" panose="02020603050405020304" pitchFamily="18" charset="0"/>
                <a:cs typeface="Times New Roman" panose="02020603050405020304" pitchFamily="18" charset="0"/>
              </a:rPr>
              <a:t>* </a:t>
            </a:r>
            <a:r>
              <a:rPr lang="en-GB" sz="1400" dirty="0">
                <a:effectLst/>
                <a:latin typeface="Cambria" panose="02040503050406030204" pitchFamily="18" charset="0"/>
                <a:ea typeface="Times New Roman" panose="02020603050405020304" pitchFamily="18" charset="0"/>
                <a:cs typeface="Times New Roman" panose="02020603050405020304" pitchFamily="18" charset="0"/>
              </a:rPr>
              <a:t> = (4,6,7,1,5,2,3)</a:t>
            </a:r>
            <a:endParaRPr lang="el-GR" sz="1400" dirty="0"/>
          </a:p>
        </p:txBody>
      </p:sp>
      <p:sp>
        <p:nvSpPr>
          <p:cNvPr id="10" name="Rectangle 2">
            <a:extLst>
              <a:ext uri="{FF2B5EF4-FFF2-40B4-BE49-F238E27FC236}">
                <a16:creationId xmlns:a16="http://schemas.microsoft.com/office/drawing/2014/main" id="{59DDE5D3-8788-45B9-A5C0-DF12EB6BD65A}"/>
              </a:ext>
            </a:extLst>
          </p:cNvPr>
          <p:cNvSpPr>
            <a:spLocks noChangeArrowheads="1"/>
          </p:cNvSpPr>
          <p:nvPr/>
        </p:nvSpPr>
        <p:spPr bwMode="auto">
          <a:xfrm>
            <a:off x="2782888" y="3454538"/>
            <a:ext cx="1385888" cy="74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sp>
        <p:nvSpPr>
          <p:cNvPr id="13" name="TextBox 12">
            <a:extLst>
              <a:ext uri="{FF2B5EF4-FFF2-40B4-BE49-F238E27FC236}">
                <a16:creationId xmlns:a16="http://schemas.microsoft.com/office/drawing/2014/main" id="{EB3354CA-85B1-4798-813F-3CD0F418ED0E}"/>
              </a:ext>
            </a:extLst>
          </p:cNvPr>
          <p:cNvSpPr txBox="1"/>
          <p:nvPr/>
        </p:nvSpPr>
        <p:spPr>
          <a:xfrm>
            <a:off x="2679661" y="3582369"/>
            <a:ext cx="1598568" cy="523220"/>
          </a:xfrm>
          <a:prstGeom prst="rect">
            <a:avLst/>
          </a:prstGeom>
          <a:noFill/>
        </p:spPr>
        <p:txBody>
          <a:bodyPr wrap="square">
            <a:spAutoFit/>
          </a:bodyPr>
          <a:lstStyle/>
          <a:p>
            <a:pPr algn="ctr"/>
            <a:r>
              <a:rPr lang="en-GB" sz="1400" dirty="0">
                <a:effectLst/>
                <a:latin typeface="Cambria" panose="02040503050406030204" pitchFamily="18" charset="0"/>
                <a:ea typeface="Times New Roman" panose="02020603050405020304" pitchFamily="18" charset="0"/>
                <a:cs typeface="Times New Roman" panose="02020603050405020304" pitchFamily="18" charset="0"/>
              </a:rPr>
              <a:t>(4,1), (6,2), (7,3), (5)</a:t>
            </a:r>
            <a:endParaRPr lang="el-GR" sz="1400" dirty="0"/>
          </a:p>
        </p:txBody>
      </p:sp>
      <p:cxnSp>
        <p:nvCxnSpPr>
          <p:cNvPr id="2050" name="AutoShape 2">
            <a:extLst>
              <a:ext uri="{FF2B5EF4-FFF2-40B4-BE49-F238E27FC236}">
                <a16:creationId xmlns:a16="http://schemas.microsoft.com/office/drawing/2014/main" id="{5E4680BC-2E34-427A-BC27-8777F3845E13}"/>
              </a:ext>
            </a:extLst>
          </p:cNvPr>
          <p:cNvCxnSpPr>
            <a:cxnSpLocks noChangeShapeType="1"/>
          </p:cNvCxnSpPr>
          <p:nvPr/>
        </p:nvCxnSpPr>
        <p:spPr bwMode="auto">
          <a:xfrm>
            <a:off x="2245963" y="3808410"/>
            <a:ext cx="540839"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4" name="Rectangle 7">
            <a:extLst>
              <a:ext uri="{FF2B5EF4-FFF2-40B4-BE49-F238E27FC236}">
                <a16:creationId xmlns:a16="http://schemas.microsoft.com/office/drawing/2014/main" id="{6906892C-2ECE-49C0-B4D3-4751911703DD}"/>
              </a:ext>
            </a:extLst>
          </p:cNvPr>
          <p:cNvSpPr/>
          <p:nvPr/>
        </p:nvSpPr>
        <p:spPr>
          <a:xfrm>
            <a:off x="800073" y="1465734"/>
            <a:ext cx="7881877" cy="923330"/>
          </a:xfrm>
          <a:prstGeom prst="rect">
            <a:avLst/>
          </a:prstGeom>
        </p:spPr>
        <p:txBody>
          <a:bodyPr wrap="square">
            <a:spAutoFit/>
          </a:bodyPr>
          <a:lstStyle/>
          <a:p>
            <a:pPr marL="0" lvl="3"/>
            <a:r>
              <a:rPr lang="en-GB" b="1" dirty="0">
                <a:solidFill>
                  <a:srgbClr val="C00000"/>
                </a:solidFill>
                <a:latin typeface="Times New Roman" pitchFamily="18" charset="0"/>
                <a:cs typeface="Times New Roman" pitchFamily="18" charset="0"/>
                <a:sym typeface="Wingdings" pitchFamily="2" charset="2"/>
              </a:rPr>
              <a:t>A</a:t>
            </a:r>
            <a:r>
              <a:rPr lang="el-GR" b="1" dirty="0" err="1">
                <a:solidFill>
                  <a:srgbClr val="C00000"/>
                </a:solidFill>
                <a:latin typeface="Times New Roman" pitchFamily="18" charset="0"/>
                <a:cs typeface="Times New Roman" pitchFamily="18" charset="0"/>
                <a:sym typeface="Wingdings" pitchFamily="2" charset="2"/>
              </a:rPr>
              <a:t>ποκωδικοποίηση</a:t>
            </a:r>
            <a:r>
              <a:rPr lang="el-GR" b="1" dirty="0">
                <a:solidFill>
                  <a:srgbClr val="C00000"/>
                </a:solidFill>
                <a:latin typeface="Times New Roman" pitchFamily="18" charset="0"/>
                <a:cs typeface="Times New Roman" pitchFamily="18" charset="0"/>
                <a:sym typeface="Wingdings" pitchFamily="2" charset="2"/>
              </a:rPr>
              <a:t> </a:t>
            </a:r>
            <a:r>
              <a:rPr lang="el-GR" b="1" dirty="0" err="1">
                <a:solidFill>
                  <a:srgbClr val="C00000"/>
                </a:solidFill>
                <a:latin typeface="Times New Roman" pitchFamily="18" charset="0"/>
                <a:cs typeface="Times New Roman" pitchFamily="18" charset="0"/>
                <a:sym typeface="Wingdings" pitchFamily="2" charset="2"/>
              </a:rPr>
              <a:t>αυτοαναστρέφουσας</a:t>
            </a:r>
            <a:r>
              <a:rPr lang="el-GR" b="1" dirty="0">
                <a:solidFill>
                  <a:srgbClr val="C00000"/>
                </a:solidFill>
                <a:latin typeface="Times New Roman" pitchFamily="18" charset="0"/>
                <a:cs typeface="Times New Roman" pitchFamily="18" charset="0"/>
                <a:sym typeface="Wingdings" pitchFamily="2" charset="2"/>
              </a:rPr>
              <a:t> </a:t>
            </a:r>
            <a:r>
              <a:rPr lang="el-GR" b="1" dirty="0" err="1">
                <a:solidFill>
                  <a:srgbClr val="C00000"/>
                </a:solidFill>
                <a:latin typeface="Times New Roman" pitchFamily="18" charset="0"/>
                <a:cs typeface="Times New Roman" pitchFamily="18" charset="0"/>
                <a:sym typeface="Wingdings" pitchFamily="2" charset="2"/>
              </a:rPr>
              <a:t>μεταθέσης</a:t>
            </a:r>
            <a:r>
              <a:rPr lang="el-GR" b="1" dirty="0">
                <a:solidFill>
                  <a:srgbClr val="C00000"/>
                </a:solidFill>
                <a:latin typeface="Times New Roman" pitchFamily="18" charset="0"/>
                <a:cs typeface="Times New Roman" pitchFamily="18" charset="0"/>
                <a:sym typeface="Wingdings" pitchFamily="2" charset="2"/>
              </a:rPr>
              <a:t> σε αριθμό</a:t>
            </a:r>
            <a:r>
              <a:rPr lang="en-US" b="1" dirty="0">
                <a:solidFill>
                  <a:srgbClr val="C00000"/>
                </a:solidFill>
                <a:latin typeface="Times New Roman" pitchFamily="18" charset="0"/>
                <a:cs typeface="Times New Roman" pitchFamily="18" charset="0"/>
                <a:sym typeface="Wingdings" pitchFamily="2" charset="2"/>
              </a:rPr>
              <a:t> </a:t>
            </a:r>
            <a:r>
              <a:rPr lang="en-US" b="1" dirty="0" err="1">
                <a:solidFill>
                  <a:srgbClr val="C00000"/>
                </a:solidFill>
                <a:latin typeface="Times New Roman" pitchFamily="18" charset="0"/>
                <a:cs typeface="Times New Roman" pitchFamily="18" charset="0"/>
                <a:sym typeface="Wingdings" pitchFamily="2" charset="2"/>
              </a:rPr>
              <a:t>SiP_w</a:t>
            </a:r>
            <a:r>
              <a:rPr lang="en-US" dirty="0">
                <a:solidFill>
                  <a:schemeClr val="tx1">
                    <a:lumMod val="95000"/>
                    <a:lumOff val="5000"/>
                  </a:schemeClr>
                </a:solidFill>
                <a:latin typeface="Times New Roman" pitchFamily="18" charset="0"/>
                <a:cs typeface="Times New Roman" pitchFamily="18" charset="0"/>
                <a:sym typeface="Wingdings" pitchFamily="2" charset="2"/>
              </a:rPr>
              <a:t>:</a:t>
            </a:r>
            <a:r>
              <a:rPr lang="el-GR" dirty="0">
                <a:solidFill>
                  <a:schemeClr val="tx1">
                    <a:lumMod val="95000"/>
                    <a:lumOff val="5000"/>
                  </a:schemeClr>
                </a:solidFill>
                <a:latin typeface="Times New Roman" pitchFamily="18" charset="0"/>
                <a:cs typeface="Times New Roman" pitchFamily="18" charset="0"/>
                <a:sym typeface="Wingdings" pitchFamily="2" charset="2"/>
              </a:rPr>
              <a:t> </a:t>
            </a:r>
          </a:p>
          <a:p>
            <a:pPr marL="0" lvl="3" algn="just"/>
            <a:br>
              <a:rPr lang="en-US" dirty="0">
                <a:latin typeface="Cambria" panose="02040503050406030204" pitchFamily="18" charset="0"/>
                <a:ea typeface="Times New Roman" panose="02020603050405020304" pitchFamily="18" charset="0"/>
                <a:cs typeface="Times New Roman" panose="02020603050405020304" pitchFamily="18" charset="0"/>
              </a:rPr>
            </a:br>
            <a:r>
              <a:rPr lang="el-GR" dirty="0">
                <a:latin typeface="Cambria" panose="02040503050406030204" pitchFamily="18" charset="0"/>
                <a:ea typeface="Times New Roman" panose="02020603050405020304" pitchFamily="18" charset="0"/>
                <a:cs typeface="Times New Roman" panose="02020603050405020304" pitchFamily="18" charset="0"/>
              </a:rPr>
              <a:t>Έστω </a:t>
            </a:r>
            <a:r>
              <a:rPr lang="el-GR" sz="1800" i="1" dirty="0">
                <a:effectLst/>
                <a:latin typeface="Cambria" panose="02040503050406030204" pitchFamily="18" charset="0"/>
                <a:ea typeface="Times New Roman" panose="02020603050405020304" pitchFamily="18" charset="0"/>
                <a:cs typeface="Times New Roman" panose="02020603050405020304" pitchFamily="18" charset="0"/>
              </a:rPr>
              <a:t>π</a:t>
            </a:r>
            <a:r>
              <a:rPr lang="el-GR" sz="1800" dirty="0">
                <a:effectLst/>
                <a:latin typeface="Cambria" panose="02040503050406030204" pitchFamily="18" charset="0"/>
                <a:ea typeface="Times New Roman" panose="02020603050405020304" pitchFamily="18" charset="0"/>
                <a:cs typeface="Times New Roman" panose="02020603050405020304" pitchFamily="18" charset="0"/>
              </a:rPr>
              <a:t>* = (4,6,7,1,5,2,3)</a:t>
            </a:r>
            <a:r>
              <a:rPr lang="el-GR" dirty="0">
                <a:latin typeface="Cambria" panose="02040503050406030204" pitchFamily="18" charset="0"/>
                <a:ea typeface="Times New Roman" panose="02020603050405020304" pitchFamily="18" charset="0"/>
                <a:cs typeface="Times New Roman" panose="02020603050405020304" pitchFamily="18" charset="0"/>
              </a:rPr>
              <a:t>. </a:t>
            </a:r>
            <a:endParaRPr lang="el-GR" dirty="0">
              <a:solidFill>
                <a:schemeClr val="tx1">
                  <a:lumMod val="95000"/>
                  <a:lumOff val="5000"/>
                </a:schemeClr>
              </a:solidFill>
              <a:latin typeface="Times New Roman" pitchFamily="18" charset="0"/>
              <a:cs typeface="Times New Roman" pitchFamily="18" charset="0"/>
              <a:sym typeface="Wingdings" pitchFamily="2" charset="2"/>
            </a:endParaRPr>
          </a:p>
        </p:txBody>
      </p:sp>
    </p:spTree>
    <p:extLst>
      <p:ext uri="{BB962C8B-B14F-4D97-AF65-F5344CB8AC3E}">
        <p14:creationId xmlns:p14="http://schemas.microsoft.com/office/powerpoint/2010/main" val="11802551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30356</TotalTime>
  <Words>12156</Words>
  <Application>Microsoft Office PowerPoint</Application>
  <PresentationFormat>On-screen Show (4:3)</PresentationFormat>
  <Paragraphs>3443</Paragraphs>
  <Slides>214</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214</vt:i4>
      </vt:variant>
    </vt:vector>
  </HeadingPairs>
  <TitlesOfParts>
    <vt:vector size="227" baseType="lpstr">
      <vt:lpstr>Arial</vt:lpstr>
      <vt:lpstr>Bookman Old Style</vt:lpstr>
      <vt:lpstr>Calibri</vt:lpstr>
      <vt:lpstr>Cambria</vt:lpstr>
      <vt:lpstr>Cambria Math</vt:lpstr>
      <vt:lpstr>Century Schoolbook</vt:lpstr>
      <vt:lpstr>Courier New</vt:lpstr>
      <vt:lpstr>Gabriola</vt:lpstr>
      <vt:lpstr>Gill Sans MT</vt:lpstr>
      <vt:lpstr>Times New Roman</vt:lpstr>
      <vt:lpstr>Wingdings</vt:lpstr>
      <vt:lpstr>Wingdings 3</vt:lpstr>
      <vt:lpstr>Origin</vt:lpstr>
      <vt:lpstr>Αλγοριθμικές τεχνικές υδατοσήμανσης ψηφιακών εικόνων</vt:lpstr>
      <vt:lpstr>PowerPoint Presentation</vt:lpstr>
      <vt:lpstr>Περίληψη</vt:lpstr>
      <vt:lpstr>Περίληψη</vt:lpstr>
      <vt:lpstr>Περίληψη</vt:lpstr>
      <vt:lpstr>Περίληψη</vt:lpstr>
      <vt:lpstr>Περίληψη</vt:lpstr>
      <vt:lpstr>Περίληψη</vt:lpstr>
      <vt:lpstr>Περίληψη</vt:lpstr>
      <vt:lpstr>Περίληψη</vt:lpstr>
      <vt:lpstr>Περίληψη</vt:lpstr>
      <vt:lpstr>Περίληψη</vt:lpstr>
      <vt:lpstr>Περιεχόμενα                                                      </vt:lpstr>
      <vt:lpstr>Περιεχόμενα                                                      </vt:lpstr>
      <vt:lpstr>Περιεχόμενα                                                      </vt:lpstr>
      <vt:lpstr>Περιεχόμενα                                                      </vt:lpstr>
      <vt:lpstr>Περιεχόμενα                                                      </vt:lpstr>
      <vt:lpstr>Περιεχόμενα                                                      </vt:lpstr>
      <vt:lpstr>PowerPoint Presentation</vt:lpstr>
      <vt:lpstr>1 Εισαγωγή</vt:lpstr>
      <vt:lpstr>1 Εισαγωγή</vt:lpstr>
      <vt:lpstr>1 Εισαγωγή</vt:lpstr>
      <vt:lpstr>1 Εισαγωγή</vt:lpstr>
      <vt:lpstr>1 Εισαγωγή</vt:lpstr>
      <vt:lpstr>1 Εισαγωγή</vt:lpstr>
      <vt:lpstr>1 Εισαγωγή</vt:lpstr>
      <vt:lpstr>1 Εισαγωγή</vt:lpstr>
      <vt:lpstr>1 Εισαγωγή</vt:lpstr>
      <vt:lpstr>1 Εισαγωγή</vt:lpstr>
      <vt:lpstr>1 Εισαγωγή</vt:lpstr>
      <vt:lpstr>1 Εισαγωγή</vt:lpstr>
      <vt:lpstr>1 Εισαγωγή</vt:lpstr>
      <vt:lpstr>1 Εισαγωγή</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2 Θεωρητικό υπόβαθρο</vt:lpstr>
      <vt:lpstr>3 Υδατοσήμανση εικόνας</vt:lpstr>
      <vt:lpstr>3 Υδατοσήμανση εικόνας</vt:lpstr>
      <vt:lpstr>3 Υδατοσήμανση εικόνας</vt:lpstr>
      <vt:lpstr>3 Υδατοσήμανση εικόνας</vt:lpstr>
      <vt:lpstr>3 Υδατοσήμανση εικόνας</vt:lpstr>
      <vt:lpstr>3 Υδατοσήμανση εικόνας</vt:lpstr>
      <vt:lpstr>3 Υδατοσήμανση εικόνας</vt:lpstr>
      <vt:lpstr>3 Υδατοσήμανση εικόνας</vt:lpstr>
      <vt:lpstr>3 Υδατοσήμανση εικόνας</vt:lpstr>
      <vt:lpstr>3 Υδατοσήμανση εικόνας</vt:lpstr>
      <vt:lpstr>3 Υδατοσήμανση εικόνας</vt:lpstr>
      <vt:lpstr>3 Υδατοσήμανση εικόνας</vt:lpstr>
      <vt:lpstr>PowerPoint Presentation</vt:lpstr>
      <vt:lpstr>3 Υδατοσήμανση εικόνας</vt:lpstr>
      <vt:lpstr>PowerPoint Presentation</vt:lpstr>
      <vt:lpstr>3 Υδατοσήμανση εικόνας</vt:lpstr>
      <vt:lpstr>3 Υδατοσήμανση εικόνας</vt:lpstr>
      <vt:lpstr>3 Υδατοσήμανση εικόνας</vt:lpstr>
      <vt:lpstr>3 Υδατοσήμανση εικόνας</vt:lpstr>
      <vt:lpstr>3 Υδατοσήμανση εικόνας</vt:lpstr>
      <vt:lpstr>3 Υδατοσήμανση εικόνας</vt:lpstr>
      <vt:lpstr>3 Υδατοσήμανση εικόνας</vt:lpstr>
      <vt:lpstr>3 Υδατοσήμανση εικόνας</vt:lpstr>
      <vt:lpstr>3 Υδατοσήμανση εικόνας</vt:lpstr>
      <vt:lpstr>3 Υδατοσήμανση εικόνας</vt:lpstr>
      <vt:lpstr>3 Υδατοσήμανση εικόνας</vt:lpstr>
      <vt:lpstr>3 Υδατοσήμανση εικόνας</vt:lpstr>
      <vt:lpstr>3 Υδατοσήμανση εικόνας</vt:lpstr>
      <vt:lpstr>3 Υδατοσήμανση εικόνας</vt:lpstr>
      <vt:lpstr>3 Υδατοσήμανση εικόνας</vt:lpstr>
      <vt:lpstr>3 Υδατοσήμανση εικόνας</vt:lpstr>
      <vt:lpstr>3 Υδατοσήμανση εικόνας</vt:lpstr>
      <vt:lpstr>3 Υδατοσήμανση εικόνας</vt:lpstr>
      <vt:lpstr>3 Υδατοσήμανση εικόνας</vt:lpstr>
      <vt:lpstr>3 Υδατοσήμανση εικόνας</vt:lpstr>
      <vt:lpstr>3 Υδατοσήμανση εικόνας</vt:lpstr>
      <vt:lpstr>3 Υδατοσήμανση εικόνας</vt:lpstr>
      <vt:lpstr>3 Υδατοσήμανση εικόνας</vt:lpstr>
      <vt:lpstr>3 Υδατοσήμανση εικόνας</vt:lpstr>
      <vt:lpstr>3 Υδατοσήμανση εικόνας</vt:lpstr>
      <vt:lpstr>3 Υδατοσήμανση εικόνας</vt:lpstr>
      <vt:lpstr>4 Πειραματικά αποτελέσματα</vt:lpstr>
      <vt:lpstr>4 Πειραματικά αποτελέσματα</vt:lpstr>
      <vt:lpstr>4 Πειραματικά αποτελέσματα</vt:lpstr>
      <vt:lpstr>4 Πειραματικά αποτελέσματα</vt:lpstr>
      <vt:lpstr>4 Πειραματικά αποτελέσματα</vt:lpstr>
      <vt:lpstr>4 Πειραματικά αποτελέσματα</vt:lpstr>
      <vt:lpstr>4 Πειραματικά αποτελέσματα</vt:lpstr>
      <vt:lpstr>4 Πειραματικά αποτελέσματα</vt:lpstr>
      <vt:lpstr>4 Πειραματικά αποτελέσματα</vt:lpstr>
      <vt:lpstr>4 Πειραματικά αποτελέσματα</vt:lpstr>
      <vt:lpstr>4 Πειραματικά αποτελέσματα</vt:lpstr>
      <vt:lpstr>4 Πειραματικά αποτελέσματα</vt:lpstr>
      <vt:lpstr>4 Πειραματικά αποτελέσματα</vt:lpstr>
      <vt:lpstr>4 Πειραματικά αποτελέσματα</vt:lpstr>
      <vt:lpstr>4 Πειραματικά αποτελέσματα</vt:lpstr>
      <vt:lpstr>4 Πειραματικά αποτελέσματα</vt:lpstr>
      <vt:lpstr>4 Πειραματικά αποτελέσματα</vt:lpstr>
      <vt:lpstr>4 Πειραματικά αποτελέσματα</vt:lpstr>
      <vt:lpstr>4 Πειραματικά αποτελέσματα</vt:lpstr>
      <vt:lpstr>4 Πειραματικά αποτελέσματα</vt:lpstr>
      <vt:lpstr>4 Πειραματικά αποτελέσματα</vt:lpstr>
      <vt:lpstr>4 Πειραματικά αποτελέσματα</vt:lpstr>
      <vt:lpstr>4 Πειραματικά αποτελέσματα</vt:lpstr>
      <vt:lpstr>4 Πειραματικά αποτελέσματα</vt:lpstr>
      <vt:lpstr>4 Πειραματικά αποτελέσματα</vt:lpstr>
      <vt:lpstr>4 Πειραματικά αποτελέσματα</vt:lpstr>
      <vt:lpstr>4 Πειραματικά αποτελέσματα</vt:lpstr>
      <vt:lpstr>4 Πειραματικά αποτελέσματα</vt:lpstr>
      <vt:lpstr>4 Πειραματικά αποτελέσματα</vt:lpstr>
      <vt:lpstr>4 Πειραματικά αποτελέσματα</vt:lpstr>
      <vt:lpstr>4 Πειραματικά αποτελέσματα</vt:lpstr>
      <vt:lpstr>4 Πειραματικά αποτελέσματα</vt:lpstr>
      <vt:lpstr>4 Πειραματικά αποτελέσματα</vt:lpstr>
      <vt:lpstr>4 Πειραματικά αποτελέσματα</vt:lpstr>
      <vt:lpstr>4 Πειραματικά αποτελέσματα</vt:lpstr>
      <vt:lpstr>4 Πειραματικά αποτελέσματα</vt:lpstr>
      <vt:lpstr>4 Πειραματικά αποτελέσματα</vt:lpstr>
      <vt:lpstr>4 Πειραματικά αποτελέσματα</vt:lpstr>
      <vt:lpstr>4 Πειραματικά αποτελέσματα</vt:lpstr>
      <vt:lpstr>4 Πειραματικά αποτελέσματα</vt:lpstr>
      <vt:lpstr>4 Πειραματικά αποτελέσματα</vt:lpstr>
      <vt:lpstr>4 Πειραματικά αποτελέσματα</vt:lpstr>
      <vt:lpstr>4 Πειραματικά αποτελέσματα</vt:lpstr>
      <vt:lpstr>4 Πειραματικά αποτελέσματα</vt:lpstr>
      <vt:lpstr>4 Πειραματικά αποτελέσματα</vt:lpstr>
      <vt:lpstr>4 Πειραματικά αποτελέσματα</vt:lpstr>
      <vt:lpstr>4 Πειραματικά αποτελέσματα</vt:lpstr>
      <vt:lpstr>4 Πειραματικά αποτελέσματα</vt:lpstr>
      <vt:lpstr>5 Συμπεράσματα και μελλοντικές επεκτάσεις</vt:lpstr>
      <vt:lpstr>5 Συμπεράσματα και μελλοντικές επεκτάσεις</vt:lpstr>
      <vt:lpstr>5 Συμπεράσματα και μελλοντικές επεκτάσεις</vt:lpstr>
      <vt:lpstr>5 Συμπεράσματα και μελλοντικές επεκτάσεις</vt:lpstr>
      <vt:lpstr>5 Συμπεράσματα και μελλοντικές επεκτάσεις</vt:lpstr>
      <vt:lpstr>5 Συμπεράσματα και μελλοντικές επεκτάσεις</vt:lpstr>
      <vt:lpstr>5 Συμπεράσματα και μελλοντικές επεκτάσεις</vt:lpstr>
      <vt:lpstr>5 Συμπεράσματα και μελλοντικές επεκτάσεις</vt:lpstr>
      <vt:lpstr>5 Συμπεράσματα και μελλοντικές επεκτάσεις</vt:lpstr>
      <vt:lpstr>5 Συμπεράσματα και μελλοντικές επεκτάσεις</vt:lpstr>
      <vt:lpstr>5 Συμπεράσματα και μελλοντικές επεκτάσεις</vt:lpstr>
      <vt:lpstr>5 Συμπεράσματα και μελλοντικές επεκτάσεις</vt:lpstr>
      <vt:lpstr>5 Συμπεράσματα και μελλοντικές επεκτάσεις</vt:lpstr>
      <vt:lpstr>5 Συμπεράσματα και μελλοντικές επεκτάσεις</vt:lpstr>
      <vt:lpstr>5 Συμπεράσματα και μελλοντικές επεκτάσεις</vt:lpstr>
      <vt:lpstr>5 Συμπεράσματα και μελλοντικές επεκτάσεις</vt:lpstr>
      <vt:lpstr>PowerPoint Presentation</vt:lpstr>
    </vt:vector>
  </TitlesOfParts>
  <Company>Grizli777</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Graph-based Model for Malicious Code Detection Exploiting Dependencies of System-call Groups</dc:title>
  <dc:creator>user</dc:creator>
  <cp:lastModifiedBy>bill vouronikos</cp:lastModifiedBy>
  <cp:revision>940</cp:revision>
  <dcterms:created xsi:type="dcterms:W3CDTF">2015-05-29T13:17:13Z</dcterms:created>
  <dcterms:modified xsi:type="dcterms:W3CDTF">2022-03-04T13:11:48Z</dcterms:modified>
</cp:coreProperties>
</file>